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59" r:id="rId5"/>
    <p:sldId id="260" r:id="rId6"/>
    <p:sldId id="308" r:id="rId7"/>
    <p:sldId id="307" r:id="rId8"/>
    <p:sldId id="263" r:id="rId9"/>
    <p:sldId id="311" r:id="rId10"/>
    <p:sldId id="264" r:id="rId11"/>
    <p:sldId id="266" r:id="rId12"/>
    <p:sldId id="269" r:id="rId13"/>
    <p:sldId id="270" r:id="rId14"/>
    <p:sldId id="316" r:id="rId15"/>
    <p:sldId id="271" r:id="rId16"/>
    <p:sldId id="317" r:id="rId17"/>
    <p:sldId id="276" r:id="rId18"/>
    <p:sldId id="320" r:id="rId19"/>
    <p:sldId id="296" r:id="rId20"/>
    <p:sldId id="278" r:id="rId21"/>
    <p:sldId id="279" r:id="rId22"/>
    <p:sldId id="297" r:id="rId23"/>
    <p:sldId id="323" r:id="rId24"/>
    <p:sldId id="298" r:id="rId25"/>
    <p:sldId id="282" r:id="rId26"/>
    <p:sldId id="321" r:id="rId27"/>
    <p:sldId id="283" r:id="rId28"/>
    <p:sldId id="299" r:id="rId29"/>
    <p:sldId id="300" r:id="rId30"/>
    <p:sldId id="285" r:id="rId31"/>
    <p:sldId id="322" r:id="rId32"/>
    <p:sldId id="286" r:id="rId33"/>
    <p:sldId id="287" r:id="rId34"/>
    <p:sldId id="288" r:id="rId35"/>
    <p:sldId id="289" r:id="rId36"/>
    <p:sldId id="290" r:id="rId37"/>
    <p:sldId id="301" r:id="rId38"/>
    <p:sldId id="302" r:id="rId39"/>
    <p:sldId id="304" r:id="rId40"/>
  </p:sldIdLst>
  <p:sldSz cx="9144000" cy="6858000" type="screen4x3"/>
  <p:notesSz cx="6946900" cy="92329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Helvetica" pitchFamily="34" charset="0"/>
        <a:ea typeface="+mn-ea"/>
        <a:cs typeface="Times New Roman" pitchFamily="18" charset="0"/>
      </a:defRPr>
    </a:lvl1pPr>
    <a:lvl2pPr marL="4572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Helvetica" pitchFamily="34" charset="0"/>
        <a:ea typeface="+mn-ea"/>
        <a:cs typeface="Times New Roman" pitchFamily="18" charset="0"/>
      </a:defRPr>
    </a:lvl2pPr>
    <a:lvl3pPr marL="9144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Helvetica" pitchFamily="34" charset="0"/>
        <a:ea typeface="+mn-ea"/>
        <a:cs typeface="Times New Roman" pitchFamily="18" charset="0"/>
      </a:defRPr>
    </a:lvl3pPr>
    <a:lvl4pPr marL="13716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Helvetica" pitchFamily="34" charset="0"/>
        <a:ea typeface="+mn-ea"/>
        <a:cs typeface="Times New Roman" pitchFamily="18" charset="0"/>
      </a:defRPr>
    </a:lvl4pPr>
    <a:lvl5pPr marL="18288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Helvetic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Helvetic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Helvetic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Helvetic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Helvetica" pitchFamily="34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/>
            </a:lvl1pPr>
          </a:lstStyle>
          <a:p>
            <a:fld id="{8EA5D76F-4BDA-48B4-9A5C-BBBAD79E6F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017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018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018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A1C776D-96D6-42E0-B3D2-86DD3059946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026"/>
          <p:cNvSpPr txBox="1">
            <a:spLocks noChangeArrowheads="1"/>
          </p:cNvSpPr>
          <p:nvPr/>
        </p:nvSpPr>
        <p:spPr bwMode="auto">
          <a:xfrm>
            <a:off x="7086600" y="6324600"/>
            <a:ext cx="19812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 b="0">
                <a:latin typeface="Times New Roman" pitchFamily="18" charset="0"/>
                <a:sym typeface="Symbol" pitchFamily="18" charset="2"/>
              </a:rPr>
              <a:t></a:t>
            </a:r>
            <a:r>
              <a:rPr lang="en-US" sz="1200" b="0">
                <a:latin typeface="Times New Roman" pitchFamily="18" charset="0"/>
              </a:rPr>
              <a:t> 2003 Prentice Hall, Inc.</a:t>
            </a:r>
            <a:br>
              <a:rPr lang="en-US" sz="1200" b="0">
                <a:latin typeface="Times New Roman" pitchFamily="18" charset="0"/>
              </a:rPr>
            </a:br>
            <a:r>
              <a:rPr lang="en-US" sz="1200" b="0">
                <a:latin typeface="Times New Roman" pitchFamily="18" charset="0"/>
              </a:rPr>
              <a:t>All rights reserved.</a:t>
            </a:r>
          </a:p>
        </p:txBody>
      </p:sp>
      <p:sp>
        <p:nvSpPr>
          <p:cNvPr id="33795" name="Text Box 1027"/>
          <p:cNvSpPr txBox="1">
            <a:spLocks noChangeArrowheads="1"/>
          </p:cNvSpPr>
          <p:nvPr/>
        </p:nvSpPr>
        <p:spPr bwMode="auto">
          <a:xfrm>
            <a:off x="7162800" y="1524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b="0" u="sng">
                <a:solidFill>
                  <a:srgbClr val="000000"/>
                </a:solidFill>
                <a:latin typeface="AvantGarde" pitchFamily="34" charset="0"/>
              </a:rPr>
              <a:t>Outline</a:t>
            </a:r>
          </a:p>
        </p:txBody>
      </p:sp>
      <p:grpSp>
        <p:nvGrpSpPr>
          <p:cNvPr id="33796" name="Group 1028"/>
          <p:cNvGrpSpPr>
            <a:grpSpLocks/>
          </p:cNvGrpSpPr>
          <p:nvPr/>
        </p:nvGrpSpPr>
        <p:grpSpPr bwMode="auto">
          <a:xfrm>
            <a:off x="7086600" y="76200"/>
            <a:ext cx="304800" cy="685800"/>
            <a:chOff x="4032" y="3840"/>
            <a:chExt cx="192" cy="432"/>
          </a:xfrm>
        </p:grpSpPr>
        <p:sp>
          <p:nvSpPr>
            <p:cNvPr id="33797" name="AutoShape 1029">
              <a:hlinkClick r:id="" action="ppaction://hlinkshowjump?jump=previousslide" highlightClick="1"/>
            </p:cNvPr>
            <p:cNvSpPr>
              <a:spLocks noChangeArrowheads="1"/>
            </p:cNvSpPr>
            <p:nvPr userDrawn="1"/>
          </p:nvSpPr>
          <p:spPr bwMode="auto">
            <a:xfrm rot="5400000">
              <a:off x="4032" y="3840"/>
              <a:ext cx="192" cy="192"/>
            </a:xfrm>
            <a:prstGeom prst="actionButtonBackPreviou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798" name="AutoShape 1030">
              <a:hlinkClick r:id="" action="ppaction://hlinkshowjump?jump=nextslide" highlightClick="1"/>
            </p:cNvPr>
            <p:cNvSpPr>
              <a:spLocks noChangeArrowheads="1"/>
            </p:cNvSpPr>
            <p:nvPr userDrawn="1"/>
          </p:nvSpPr>
          <p:spPr bwMode="auto">
            <a:xfrm rot="16200000">
              <a:off x="4032" y="4080"/>
              <a:ext cx="192" cy="192"/>
            </a:xfrm>
            <a:prstGeom prst="actionButtonBackPrevious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3799" name="Rectangle 1031"/>
          <p:cNvSpPr>
            <a:spLocks noChangeArrowheads="1"/>
          </p:cNvSpPr>
          <p:nvPr/>
        </p:nvSpPr>
        <p:spPr bwMode="auto">
          <a:xfrm>
            <a:off x="6705600" y="838200"/>
            <a:ext cx="2438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0"/>
              </a:spcBef>
            </a:pPr>
            <a:endParaRPr lang="en-US" sz="1400">
              <a:latin typeface="AvantGarde" pitchFamily="34" charset="0"/>
            </a:endParaRPr>
          </a:p>
        </p:txBody>
      </p:sp>
      <p:sp>
        <p:nvSpPr>
          <p:cNvPr id="33800" name="Rectangle 103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0" y="0"/>
            <a:ext cx="7010400" cy="5638800"/>
          </a:xfrm>
          <a:solidFill>
            <a:schemeClr val="accent1"/>
          </a:solidFill>
        </p:spPr>
        <p:txBody>
          <a:bodyPr tIns="182880" bIns="182880"/>
          <a:lstStyle>
            <a:lvl1pPr marL="0" indent="0">
              <a:buFontTx/>
              <a:buNone/>
              <a:defRPr sz="1200" b="1">
                <a:latin typeface="Courier New" pitchFamily="49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3802" name="Rectangle 10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686800" y="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6848ABCE-15BF-46DF-B4D5-6F490D19492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3805" name="Rectangle 1037"/>
          <p:cNvSpPr>
            <a:spLocks noGrp="1" noChangeArrowheads="1"/>
          </p:cNvSpPr>
          <p:nvPr>
            <p:ph type="ctrTitle" sz="quarter"/>
          </p:nvPr>
        </p:nvSpPr>
        <p:spPr>
          <a:xfrm>
            <a:off x="7086600" y="838200"/>
            <a:ext cx="2057400" cy="4800600"/>
          </a:xfrm>
        </p:spPr>
        <p:txBody>
          <a:bodyPr anchor="t"/>
          <a:lstStyle>
            <a:lvl1pPr algn="l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6796D2-50FB-4C4E-82C9-5C79591D7D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D6EA7A-D4B6-4616-BCB9-CB2DCB129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94FB4A-E8A2-48FA-9B25-8C5B88C432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937682-671B-46E2-A761-293DEF0455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F17D3F-D688-4B68-A800-381416DB29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D78806-F90D-44E8-98F4-F48AC723FA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F24220-D49B-4F01-852F-AE4A5CB5F8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0D6BC3-E91B-416D-8C52-C1E8F08087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0E67AC-D945-4635-885A-367BDDA5C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FC7480-64A5-462D-BB28-A97ECDEE9A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0" y="65532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0">
                <a:latin typeface="Times New Roman" pitchFamily="18" charset="0"/>
                <a:sym typeface="Symbol" pitchFamily="18" charset="2"/>
              </a:rPr>
              <a:t></a:t>
            </a:r>
            <a:r>
              <a:rPr lang="en-US" sz="1200" b="0">
                <a:latin typeface="Times New Roman" pitchFamily="18" charset="0"/>
              </a:rPr>
              <a:t> 2003 Prentice Hall, Inc.  All rights reserved.</a:t>
            </a:r>
          </a:p>
        </p:txBody>
      </p:sp>
      <p:sp>
        <p:nvSpPr>
          <p:cNvPr id="3277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886200" y="6553200"/>
            <a:ext cx="304800" cy="228600"/>
          </a:xfrm>
          <a:prstGeom prst="actionButtonForwardNex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4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 rot="10800000">
            <a:off x="3505200" y="6553200"/>
            <a:ext cx="304800" cy="228600"/>
          </a:xfrm>
          <a:prstGeom prst="actionButtonForwardNex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+mn-lt"/>
              </a:defRPr>
            </a:lvl1pPr>
          </a:lstStyle>
          <a:p>
            <a:fld id="{20DB2D18-734B-4D89-BB49-0E434B0992D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vantGarde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vantGarde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vantGarde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vantGar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vantGar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vantGar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vantGar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vantGarde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60A6B-1FBA-4EDB-B3BE-E1610A56F1F3}" type="slidenum">
              <a:rPr lang="en-US"/>
              <a:pPr/>
              <a:t>1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600" b="0">
                <a:solidFill>
                  <a:schemeClr val="tx1"/>
                </a:solidFill>
                <a:latin typeface="Times New Roman" pitchFamily="18" charset="0"/>
              </a:rPr>
              <a:t>Chapter 1 – Introduction to Computers and C++ Programming</a:t>
            </a:r>
          </a:p>
        </p:txBody>
      </p:sp>
      <p:sp>
        <p:nvSpPr>
          <p:cNvPr id="167020" name="Rectangle 108"/>
          <p:cNvSpPr>
            <a:spLocks noChangeArrowheads="1"/>
          </p:cNvSpPr>
          <p:nvPr/>
        </p:nvSpPr>
        <p:spPr bwMode="auto">
          <a:xfrm>
            <a:off x="609600" y="1289050"/>
            <a:ext cx="77724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800" u="sng" dirty="0">
                <a:solidFill>
                  <a:schemeClr val="bg2"/>
                </a:solidFill>
                <a:latin typeface="AvantGarde" pitchFamily="34" charset="0"/>
              </a:rPr>
              <a:t>Outline</a:t>
            </a: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/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1.1  	Introduction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1.2  	What is a Computer?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1.3  	Computer Organization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1.4  	Evolution of Operating </a:t>
            </a:r>
            <a:r>
              <a:rPr lang="en-US" sz="1800" dirty="0" smtClean="0">
                <a:solidFill>
                  <a:schemeClr val="bg2"/>
                </a:solidFill>
                <a:latin typeface="AvantGarde" pitchFamily="34" charset="0"/>
              </a:rPr>
              <a:t>Systems </a:t>
            </a:r>
            <a:r>
              <a:rPr lang="en-US" sz="1800" dirty="0" smtClean="0">
                <a:latin typeface="AvantGarde" pitchFamily="34" charset="0"/>
              </a:rPr>
              <a:t>X</a:t>
            </a: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/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1.5  	Personal Computing, Distributed Computing and 	Client/Server </a:t>
            </a:r>
            <a:r>
              <a:rPr lang="en-US" sz="1800" dirty="0" smtClean="0">
                <a:solidFill>
                  <a:schemeClr val="bg2"/>
                </a:solidFill>
                <a:latin typeface="AvantGarde" pitchFamily="34" charset="0"/>
              </a:rPr>
              <a:t>Computing </a:t>
            </a:r>
            <a:r>
              <a:rPr lang="en-US" sz="1800" dirty="0" smtClean="0">
                <a:latin typeface="AvantGarde" pitchFamily="34" charset="0"/>
              </a:rPr>
              <a:t>X</a:t>
            </a: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/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1.6  	Machine Languages, Assembly Languages, and High-Level 	Languages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1.7  	History of C and C++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1.8  	C++ Standard Library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1.9  	</a:t>
            </a:r>
            <a:r>
              <a:rPr lang="en-US" sz="1800" dirty="0" smtClean="0">
                <a:solidFill>
                  <a:schemeClr val="bg2"/>
                </a:solidFill>
                <a:latin typeface="AvantGarde" pitchFamily="34" charset="0"/>
              </a:rPr>
              <a:t>Java </a:t>
            </a:r>
            <a:r>
              <a:rPr lang="en-US" sz="1800" dirty="0" smtClean="0">
                <a:latin typeface="AvantGarde" pitchFamily="34" charset="0"/>
              </a:rPr>
              <a:t>X</a:t>
            </a: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/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1.10  	Visual Basic, Visual C++ and C</a:t>
            </a:r>
            <a:r>
              <a:rPr lang="en-US" sz="1800" dirty="0" smtClean="0">
                <a:solidFill>
                  <a:schemeClr val="bg2"/>
                </a:solidFill>
                <a:latin typeface="AvantGarde" pitchFamily="34" charset="0"/>
              </a:rPr>
              <a:t># </a:t>
            </a:r>
            <a:r>
              <a:rPr lang="en-US" sz="1800" dirty="0" smtClean="0">
                <a:latin typeface="AvantGarde" pitchFamily="34" charset="0"/>
              </a:rPr>
              <a:t>X</a:t>
            </a: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/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1.11  	Other High-Level </a:t>
            </a:r>
            <a:r>
              <a:rPr lang="en-US" sz="1800" dirty="0" smtClean="0">
                <a:solidFill>
                  <a:schemeClr val="bg2"/>
                </a:solidFill>
                <a:latin typeface="AvantGarde" pitchFamily="34" charset="0"/>
              </a:rPr>
              <a:t>Languages </a:t>
            </a:r>
            <a:r>
              <a:rPr lang="en-US" sz="1800" dirty="0" smtClean="0">
                <a:latin typeface="AvantGarde" pitchFamily="34" charset="0"/>
              </a:rPr>
              <a:t>X</a:t>
            </a: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/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1.12  	Structured Programming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1.13  	The Key Software Trend: Object </a:t>
            </a:r>
            <a:r>
              <a:rPr lang="en-US" sz="1800" dirty="0" smtClean="0">
                <a:solidFill>
                  <a:schemeClr val="bg2"/>
                </a:solidFill>
                <a:latin typeface="AvantGarde" pitchFamily="34" charset="0"/>
              </a:rPr>
              <a:t>Technology </a:t>
            </a:r>
            <a:r>
              <a:rPr lang="en-US" sz="1800" dirty="0" smtClean="0">
                <a:latin typeface="AvantGarde" pitchFamily="34" charset="0"/>
              </a:rPr>
              <a:t>X</a:t>
            </a: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/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1.14  	Basics of a Typical C++ Environment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1.15  	Hardware </a:t>
            </a:r>
            <a:r>
              <a:rPr lang="en-US" sz="1800" dirty="0" smtClean="0">
                <a:solidFill>
                  <a:schemeClr val="bg2"/>
                </a:solidFill>
                <a:latin typeface="AvantGarde" pitchFamily="34" charset="0"/>
              </a:rPr>
              <a:t>Trends </a:t>
            </a:r>
            <a:r>
              <a:rPr lang="en-US" sz="1800" dirty="0" smtClean="0">
                <a:latin typeface="AvantGarde" pitchFamily="34" charset="0"/>
              </a:rPr>
              <a:t>X</a:t>
            </a:r>
            <a:endParaRPr lang="en-US" sz="1800" dirty="0">
              <a:latin typeface="AvantGarde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41F23-C210-4DB8-B4E5-E2E7C682BA9D}" type="slidenum">
              <a:rPr lang="en-US"/>
              <a:pPr/>
              <a:t>10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1.6 Machine Languages, Assembly Languages, and High-level Languages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/>
              <a:t>Three types of computer languages</a:t>
            </a:r>
          </a:p>
          <a:p>
            <a:pPr marL="876300" lvl="1" indent="-419100">
              <a:buFontTx/>
              <a:buAutoNum type="arabicPeriod" startAt="3"/>
            </a:pPr>
            <a:r>
              <a:rPr lang="en-US" dirty="0"/>
              <a:t>High-level languages </a:t>
            </a:r>
          </a:p>
          <a:p>
            <a:pPr marL="1295400" lvl="2" indent="-381000"/>
            <a:r>
              <a:rPr lang="en-US" dirty="0"/>
              <a:t>Similar to everyday English, use common mathematical notations</a:t>
            </a:r>
          </a:p>
          <a:p>
            <a:pPr marL="1295400" lvl="2" indent="-381000"/>
            <a:r>
              <a:rPr lang="en-US" dirty="0"/>
              <a:t>Single statements accomplish substantial tasks</a:t>
            </a:r>
          </a:p>
          <a:p>
            <a:pPr marL="1752600" lvl="3" indent="-381000"/>
            <a:r>
              <a:rPr lang="en-US" dirty="0"/>
              <a:t>Assembly language requires many instructions to accomplish simple tasks</a:t>
            </a:r>
          </a:p>
          <a:p>
            <a:pPr marL="1295400" lvl="2" indent="-381000"/>
            <a:r>
              <a:rPr lang="en-US" dirty="0"/>
              <a:t>Translator programs (compilers)</a:t>
            </a:r>
          </a:p>
          <a:p>
            <a:pPr marL="1752600" lvl="3" indent="-381000"/>
            <a:r>
              <a:rPr lang="en-US" dirty="0"/>
              <a:t>Convert to machine language</a:t>
            </a:r>
          </a:p>
          <a:p>
            <a:pPr marL="1295400" lvl="2" indent="-381000"/>
            <a:r>
              <a:rPr lang="en-US" dirty="0"/>
              <a:t>Interpreter programs</a:t>
            </a:r>
          </a:p>
          <a:p>
            <a:pPr marL="1752600" lvl="3" indent="-381000"/>
            <a:r>
              <a:rPr lang="en-US" dirty="0"/>
              <a:t>Directly execute high-level language programs</a:t>
            </a:r>
          </a:p>
          <a:p>
            <a:pPr marL="1295400" lvl="2" indent="-381000"/>
            <a:r>
              <a:rPr lang="en-US" dirty="0"/>
              <a:t>Example:</a:t>
            </a:r>
          </a:p>
          <a:p>
            <a:pPr marL="1752600" lvl="3" indent="-381000">
              <a:buFontTx/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</a:rPr>
              <a:t>salary= </a:t>
            </a:r>
            <a:r>
              <a:rPr lang="en-US" b="1" dirty="0" err="1">
                <a:latin typeface="Courier New" pitchFamily="49" charset="0"/>
              </a:rPr>
              <a:t>basePay</a:t>
            </a:r>
            <a:r>
              <a:rPr lang="en-US" b="1" dirty="0">
                <a:latin typeface="Courier New" pitchFamily="49" charset="0"/>
              </a:rPr>
              <a:t> + </a:t>
            </a:r>
            <a:r>
              <a:rPr lang="en-US" b="1" dirty="0" err="1">
                <a:latin typeface="Courier New" pitchFamily="49" charset="0"/>
              </a:rPr>
              <a:t>overTimePay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021EE-475C-495E-B4CF-0F8487059D78}" type="slidenum">
              <a:rPr lang="en-US"/>
              <a:pPr/>
              <a:t>11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1.8 C++ Standard Library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C++ programs</a:t>
            </a:r>
          </a:p>
          <a:p>
            <a:pPr lvl="1"/>
            <a:r>
              <a:rPr lang="en-US"/>
              <a:t>Built from pieces called classes and functions</a:t>
            </a:r>
          </a:p>
          <a:p>
            <a:r>
              <a:rPr lang="en-US"/>
              <a:t>C++ standard library</a:t>
            </a:r>
          </a:p>
          <a:p>
            <a:pPr lvl="1"/>
            <a:r>
              <a:rPr lang="en-US"/>
              <a:t>Rich collections of existing classes and functions</a:t>
            </a:r>
          </a:p>
          <a:p>
            <a:r>
              <a:rPr lang="en-US"/>
              <a:t>“Building block approach” to creating programs</a:t>
            </a:r>
          </a:p>
          <a:p>
            <a:pPr lvl="1"/>
            <a:r>
              <a:rPr lang="en-US"/>
              <a:t>“Software reuse”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E6E60-2069-49C9-A162-AF0EAA47539A}" type="slidenum">
              <a:rPr lang="en-US"/>
              <a:pPr/>
              <a:t>12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1.12 Structured Programming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Structured programming (1960s)</a:t>
            </a:r>
          </a:p>
          <a:p>
            <a:pPr lvl="1"/>
            <a:r>
              <a:rPr lang="en-US" dirty="0"/>
              <a:t>Disciplined approach to writing programs</a:t>
            </a:r>
          </a:p>
          <a:p>
            <a:pPr lvl="1"/>
            <a:r>
              <a:rPr lang="en-US" dirty="0"/>
              <a:t>Clear, easy to test and debug, and easy to modify</a:t>
            </a:r>
          </a:p>
          <a:p>
            <a:r>
              <a:rPr lang="en-US" dirty="0"/>
              <a:t>Pascal</a:t>
            </a:r>
          </a:p>
          <a:p>
            <a:pPr lvl="1"/>
            <a:r>
              <a:rPr lang="en-US" dirty="0"/>
              <a:t>1971: </a:t>
            </a:r>
            <a:r>
              <a:rPr lang="en-US" dirty="0" err="1"/>
              <a:t>Niklaus</a:t>
            </a:r>
            <a:r>
              <a:rPr lang="en-US" dirty="0"/>
              <a:t> Wirth</a:t>
            </a:r>
          </a:p>
          <a:p>
            <a:r>
              <a:rPr lang="en-US" dirty="0" err="1"/>
              <a:t>Ada</a:t>
            </a:r>
            <a:endParaRPr lang="en-US" dirty="0"/>
          </a:p>
          <a:p>
            <a:pPr lvl="1"/>
            <a:r>
              <a:rPr lang="en-US" dirty="0"/>
              <a:t>1970s - early 1980s: US Department of Defense (</a:t>
            </a:r>
            <a:r>
              <a:rPr lang="en-US" dirty="0" err="1"/>
              <a:t>DoD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Multitasking</a:t>
            </a:r>
          </a:p>
          <a:p>
            <a:pPr lvl="2"/>
            <a:r>
              <a:rPr lang="en-US" dirty="0"/>
              <a:t>Programmer can specify many activities to run in parallel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60B9A-4360-4D0D-8B5C-099CE59C39FE}" type="slidenum">
              <a:rPr lang="en-US"/>
              <a:pPr/>
              <a:t>13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1.13 The Key Software Trend: Object Technology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Objects </a:t>
            </a:r>
          </a:p>
          <a:p>
            <a:pPr lvl="1"/>
            <a:r>
              <a:rPr lang="en-US"/>
              <a:t>Reusable software components that model real world items</a:t>
            </a:r>
          </a:p>
          <a:p>
            <a:pPr lvl="1"/>
            <a:r>
              <a:rPr lang="en-US"/>
              <a:t>Meaningful software units</a:t>
            </a:r>
          </a:p>
          <a:p>
            <a:pPr lvl="2"/>
            <a:r>
              <a:rPr lang="en-US"/>
              <a:t>Date objects, time objects, paycheck objects, invoice objects, audio objects, video objects, file objects, record objects, etc.</a:t>
            </a:r>
          </a:p>
          <a:p>
            <a:pPr lvl="2"/>
            <a:r>
              <a:rPr lang="en-US"/>
              <a:t>Any noun can be represented as an object</a:t>
            </a:r>
          </a:p>
          <a:p>
            <a:pPr lvl="1"/>
            <a:r>
              <a:rPr lang="en-US"/>
              <a:t>More understandable, better organized and easier to maintain than procedural programming</a:t>
            </a:r>
          </a:p>
          <a:p>
            <a:pPr lvl="1"/>
            <a:r>
              <a:rPr lang="en-US"/>
              <a:t>Favor modularity</a:t>
            </a:r>
          </a:p>
          <a:p>
            <a:pPr lvl="2"/>
            <a:r>
              <a:rPr lang="en-US"/>
              <a:t>Software reuse</a:t>
            </a:r>
          </a:p>
          <a:p>
            <a:pPr lvl="3"/>
            <a:r>
              <a:rPr lang="en-US"/>
              <a:t>Libraries</a:t>
            </a:r>
          </a:p>
          <a:p>
            <a:pPr lvl="4"/>
            <a:r>
              <a:rPr lang="en-US"/>
              <a:t>MFC (Microsoft Foundation Classes)</a:t>
            </a:r>
          </a:p>
          <a:p>
            <a:pPr lvl="4"/>
            <a:r>
              <a:rPr lang="en-US"/>
              <a:t>Rogue Wave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5E71D-88D8-42DE-AF3C-AEF56427B96B}" type="slidenum">
              <a:rPr lang="en-US"/>
              <a:pPr/>
              <a:t>14</a:t>
            </a:fld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1.14 Basics of a Typical C++ Environment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C++ systems</a:t>
            </a:r>
          </a:p>
          <a:p>
            <a:pPr lvl="1"/>
            <a:r>
              <a:rPr lang="en-US"/>
              <a:t>Program-development environment</a:t>
            </a:r>
          </a:p>
          <a:p>
            <a:pPr lvl="1"/>
            <a:r>
              <a:rPr lang="en-US"/>
              <a:t>Language</a:t>
            </a:r>
          </a:p>
          <a:p>
            <a:pPr lvl="1"/>
            <a:r>
              <a:rPr lang="en-US"/>
              <a:t>C++ Standard Library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8A9E4-130F-4FB1-BDD1-76442A9E1031}" type="slidenum">
              <a:rPr lang="en-US"/>
              <a:pPr/>
              <a:t>15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1.14 Basics of a Typical C++ Environment</a:t>
            </a:r>
          </a:p>
        </p:txBody>
      </p:sp>
      <p:sp>
        <p:nvSpPr>
          <p:cNvPr id="182275" name="Text Box 3"/>
          <p:cNvSpPr txBox="1">
            <a:spLocks noChangeArrowheads="1"/>
          </p:cNvSpPr>
          <p:nvPr/>
        </p:nvSpPr>
        <p:spPr bwMode="auto">
          <a:xfrm>
            <a:off x="152400" y="1143000"/>
            <a:ext cx="4724400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0" hangingPunct="0"/>
            <a:r>
              <a:rPr lang="en-US" sz="2800" b="0">
                <a:solidFill>
                  <a:srgbClr val="000000"/>
                </a:solidFill>
                <a:latin typeface="Times New Roman" pitchFamily="18" charset="0"/>
              </a:rPr>
              <a:t>Phases of C++ Programs:</a:t>
            </a:r>
          </a:p>
          <a:p>
            <a:pPr marL="914400" lvl="1" indent="-457200" algn="l" eaLnBrk="0" hangingPunct="0">
              <a:buFontTx/>
              <a:buAutoNum type="arabicPeriod"/>
            </a:pPr>
            <a:r>
              <a:rPr lang="en-US" sz="2800" b="0">
                <a:solidFill>
                  <a:srgbClr val="000000"/>
                </a:solidFill>
                <a:latin typeface="Times New Roman" pitchFamily="18" charset="0"/>
              </a:rPr>
              <a:t>Edit</a:t>
            </a:r>
          </a:p>
          <a:p>
            <a:pPr marL="914400" lvl="1" indent="-457200" algn="l" eaLnBrk="0" hangingPunct="0">
              <a:buFontTx/>
              <a:buAutoNum type="arabicPeriod"/>
            </a:pPr>
            <a:r>
              <a:rPr lang="en-US" sz="2800" b="0">
                <a:solidFill>
                  <a:srgbClr val="000000"/>
                </a:solidFill>
                <a:latin typeface="Times New Roman" pitchFamily="18" charset="0"/>
              </a:rPr>
              <a:t>Preprocess</a:t>
            </a:r>
          </a:p>
          <a:p>
            <a:pPr marL="914400" lvl="1" indent="-457200" algn="l" eaLnBrk="0" hangingPunct="0">
              <a:buFontTx/>
              <a:buAutoNum type="arabicPeriod"/>
            </a:pPr>
            <a:r>
              <a:rPr lang="en-US" sz="2800" b="0">
                <a:solidFill>
                  <a:srgbClr val="000000"/>
                </a:solidFill>
                <a:latin typeface="Times New Roman" pitchFamily="18" charset="0"/>
              </a:rPr>
              <a:t>Compile</a:t>
            </a:r>
          </a:p>
          <a:p>
            <a:pPr marL="914400" lvl="1" indent="-457200" algn="l" eaLnBrk="0" hangingPunct="0">
              <a:buFontTx/>
              <a:buAutoNum type="arabicPeriod"/>
            </a:pPr>
            <a:r>
              <a:rPr lang="en-US" sz="2800" b="0">
                <a:solidFill>
                  <a:srgbClr val="000000"/>
                </a:solidFill>
                <a:latin typeface="Times New Roman" pitchFamily="18" charset="0"/>
              </a:rPr>
              <a:t>Link</a:t>
            </a:r>
          </a:p>
          <a:p>
            <a:pPr marL="914400" lvl="1" indent="-457200" algn="l" eaLnBrk="0" hangingPunct="0">
              <a:buFontTx/>
              <a:buAutoNum type="arabicPeriod"/>
            </a:pPr>
            <a:r>
              <a:rPr lang="en-US" sz="2800" b="0">
                <a:solidFill>
                  <a:srgbClr val="000000"/>
                </a:solidFill>
                <a:latin typeface="Times New Roman" pitchFamily="18" charset="0"/>
              </a:rPr>
              <a:t>Load</a:t>
            </a:r>
          </a:p>
          <a:p>
            <a:pPr marL="914400" lvl="1" indent="-457200" algn="l" eaLnBrk="0" hangingPunct="0">
              <a:buFontTx/>
              <a:buAutoNum type="arabicPeriod"/>
            </a:pPr>
            <a:r>
              <a:rPr lang="en-US" sz="2800" b="0">
                <a:solidFill>
                  <a:srgbClr val="000000"/>
                </a:solidFill>
                <a:latin typeface="Times New Roman" pitchFamily="18" charset="0"/>
              </a:rPr>
              <a:t>Execute </a:t>
            </a:r>
          </a:p>
          <a:p>
            <a:pPr marL="457200" indent="-457200" algn="l" eaLnBrk="0" hangingPunct="0"/>
            <a:endParaRPr lang="en-US" sz="2800" b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182429" name="Group 157"/>
          <p:cNvGrpSpPr>
            <a:grpSpLocks/>
          </p:cNvGrpSpPr>
          <p:nvPr/>
        </p:nvGrpSpPr>
        <p:grpSpPr bwMode="auto">
          <a:xfrm>
            <a:off x="4187825" y="1057275"/>
            <a:ext cx="4656138" cy="5572125"/>
            <a:chOff x="2638" y="762"/>
            <a:chExt cx="2933" cy="3510"/>
          </a:xfrm>
        </p:grpSpPr>
        <p:sp>
          <p:nvSpPr>
            <p:cNvPr id="182277" name="Freeform 5"/>
            <p:cNvSpPr>
              <a:spLocks/>
            </p:cNvSpPr>
            <p:nvPr/>
          </p:nvSpPr>
          <p:spPr bwMode="auto">
            <a:xfrm>
              <a:off x="2638" y="2381"/>
              <a:ext cx="756" cy="288"/>
            </a:xfrm>
            <a:custGeom>
              <a:avLst/>
              <a:gdLst/>
              <a:ahLst/>
              <a:cxnLst>
                <a:cxn ang="0">
                  <a:pos x="19988" y="0"/>
                </a:cxn>
                <a:cxn ang="0">
                  <a:pos x="19988" y="19972"/>
                </a:cxn>
                <a:cxn ang="0">
                  <a:pos x="0" y="19972"/>
                </a:cxn>
                <a:cxn ang="0">
                  <a:pos x="0" y="0"/>
                </a:cxn>
                <a:cxn ang="0">
                  <a:pos x="19988" y="0"/>
                </a:cxn>
              </a:cxnLst>
              <a:rect l="0" t="0" r="r" b="b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solidFill>
              <a:srgbClr val="4DB3E6"/>
            </a:solidFill>
            <a:ln w="3175">
              <a:solidFill>
                <a:srgbClr val="4DB3E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278" name="Freeform 6"/>
            <p:cNvSpPr>
              <a:spLocks/>
            </p:cNvSpPr>
            <p:nvPr/>
          </p:nvSpPr>
          <p:spPr bwMode="auto">
            <a:xfrm>
              <a:off x="2638" y="1545"/>
              <a:ext cx="756" cy="288"/>
            </a:xfrm>
            <a:custGeom>
              <a:avLst/>
              <a:gdLst/>
              <a:ahLst/>
              <a:cxnLst>
                <a:cxn ang="0">
                  <a:pos x="19988" y="0"/>
                </a:cxn>
                <a:cxn ang="0">
                  <a:pos x="19988" y="19972"/>
                </a:cxn>
                <a:cxn ang="0">
                  <a:pos x="0" y="19972"/>
                </a:cxn>
                <a:cxn ang="0">
                  <a:pos x="0" y="0"/>
                </a:cxn>
                <a:cxn ang="0">
                  <a:pos x="19988" y="0"/>
                </a:cxn>
              </a:cxnLst>
              <a:rect l="0" t="0" r="r" b="b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solidFill>
              <a:srgbClr val="4DB3E6"/>
            </a:solidFill>
            <a:ln w="3175">
              <a:solidFill>
                <a:srgbClr val="4DB3E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279" name="Freeform 7"/>
            <p:cNvSpPr>
              <a:spLocks/>
            </p:cNvSpPr>
            <p:nvPr/>
          </p:nvSpPr>
          <p:spPr bwMode="auto">
            <a:xfrm>
              <a:off x="2638" y="2381"/>
              <a:ext cx="756" cy="288"/>
            </a:xfrm>
            <a:custGeom>
              <a:avLst/>
              <a:gdLst/>
              <a:ahLst/>
              <a:cxnLst>
                <a:cxn ang="0">
                  <a:pos x="19988" y="0"/>
                </a:cxn>
                <a:cxn ang="0">
                  <a:pos x="19988" y="19972"/>
                </a:cxn>
                <a:cxn ang="0">
                  <a:pos x="0" y="19972"/>
                </a:cxn>
                <a:cxn ang="0">
                  <a:pos x="0" y="0"/>
                </a:cxn>
                <a:cxn ang="0">
                  <a:pos x="19988" y="0"/>
                </a:cxn>
              </a:cxnLst>
              <a:rect l="0" t="0" r="r" b="b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280" name="Rectangle 8"/>
            <p:cNvSpPr>
              <a:spLocks noChangeArrowheads="1"/>
            </p:cNvSpPr>
            <p:nvPr/>
          </p:nvSpPr>
          <p:spPr bwMode="auto">
            <a:xfrm>
              <a:off x="2844" y="2472"/>
              <a:ext cx="342" cy="112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0"/>
                </a:spcBef>
              </a:pPr>
              <a:r>
                <a:rPr lang="en-US" sz="1000" b="0">
                  <a:solidFill>
                    <a:srgbClr val="000000"/>
                  </a:solidFill>
                  <a:latin typeface="Times New Roman" pitchFamily="18" charset="0"/>
                  <a:ea typeface="Mincho" charset="-128"/>
                </a:rPr>
                <a:t>Loader</a:t>
              </a:r>
              <a:endParaRPr lang="en-US" sz="1200" b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l" eaLnBrk="0" hangingPunct="0">
                <a:spcBef>
                  <a:spcPct val="0"/>
                </a:spcBef>
              </a:pPr>
              <a:endParaRPr lang="en-US" sz="2400" b="0">
                <a:latin typeface="Times New Roman" pitchFamily="18" charset="0"/>
                <a:ea typeface="Mincho" charset="-128"/>
              </a:endParaRPr>
            </a:p>
          </p:txBody>
        </p:sp>
        <p:sp>
          <p:nvSpPr>
            <p:cNvPr id="182281" name="Freeform 9"/>
            <p:cNvSpPr>
              <a:spLocks/>
            </p:cNvSpPr>
            <p:nvPr/>
          </p:nvSpPr>
          <p:spPr bwMode="auto">
            <a:xfrm>
              <a:off x="3396" y="912"/>
              <a:ext cx="324" cy="0"/>
            </a:xfrm>
            <a:custGeom>
              <a:avLst/>
              <a:gdLst/>
              <a:ahLst/>
              <a:cxnLst>
                <a:cxn ang="0">
                  <a:pos x="19972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282" name="Freeform 10"/>
            <p:cNvSpPr>
              <a:spLocks/>
            </p:cNvSpPr>
            <p:nvPr/>
          </p:nvSpPr>
          <p:spPr bwMode="auto">
            <a:xfrm>
              <a:off x="3396" y="1305"/>
              <a:ext cx="324" cy="0"/>
            </a:xfrm>
            <a:custGeom>
              <a:avLst/>
              <a:gdLst/>
              <a:ahLst/>
              <a:cxnLst>
                <a:cxn ang="0">
                  <a:pos x="19972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283" name="Freeform 11"/>
            <p:cNvSpPr>
              <a:spLocks/>
            </p:cNvSpPr>
            <p:nvPr/>
          </p:nvSpPr>
          <p:spPr bwMode="auto">
            <a:xfrm>
              <a:off x="3396" y="2525"/>
              <a:ext cx="324" cy="0"/>
            </a:xfrm>
            <a:custGeom>
              <a:avLst/>
              <a:gdLst/>
              <a:ahLst/>
              <a:cxnLst>
                <a:cxn ang="0">
                  <a:pos x="19972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284" name="Rectangle 12"/>
            <p:cNvSpPr>
              <a:spLocks noChangeArrowheads="1"/>
            </p:cNvSpPr>
            <p:nvPr/>
          </p:nvSpPr>
          <p:spPr bwMode="auto">
            <a:xfrm>
              <a:off x="3720" y="2310"/>
              <a:ext cx="486" cy="16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indent="228600">
                <a:spcBef>
                  <a:spcPct val="0"/>
                </a:spcBef>
              </a:pPr>
              <a:r>
                <a:rPr lang="en-US" sz="900" b="0">
                  <a:solidFill>
                    <a:srgbClr val="000000"/>
                  </a:solidFill>
                  <a:latin typeface="AvantGarde" pitchFamily="34" charset="0"/>
                </a:rPr>
                <a:t>Primary</a:t>
              </a:r>
              <a:endParaRPr lang="en-US" sz="1000" b="0">
                <a:solidFill>
                  <a:srgbClr val="000000"/>
                </a:solidFill>
                <a:latin typeface="Times" pitchFamily="18" charset="0"/>
              </a:endParaRPr>
            </a:p>
            <a:p>
              <a:pPr indent="228600" eaLnBrk="0" hangingPunct="0">
                <a:spcBef>
                  <a:spcPct val="0"/>
                </a:spcBef>
              </a:pPr>
              <a:r>
                <a:rPr lang="en-US" sz="900" b="0">
                  <a:solidFill>
                    <a:srgbClr val="000000"/>
                  </a:solidFill>
                  <a:latin typeface="AvantGarde" pitchFamily="34" charset="0"/>
                </a:rPr>
                <a:t>Memory</a:t>
              </a:r>
              <a:endParaRPr lang="en-US" sz="1000" b="0">
                <a:solidFill>
                  <a:srgbClr val="000000"/>
                </a:solidFill>
                <a:latin typeface="Times" pitchFamily="18" charset="0"/>
              </a:endParaRPr>
            </a:p>
            <a:p>
              <a:pPr indent="228600" algn="l" eaLnBrk="0" hangingPunct="0">
                <a:spcBef>
                  <a:spcPct val="0"/>
                </a:spcBef>
              </a:pP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182285" name="Freeform 13"/>
            <p:cNvSpPr>
              <a:spLocks/>
            </p:cNvSpPr>
            <p:nvPr/>
          </p:nvSpPr>
          <p:spPr bwMode="auto">
            <a:xfrm>
              <a:off x="3396" y="3533"/>
              <a:ext cx="324" cy="0"/>
            </a:xfrm>
            <a:custGeom>
              <a:avLst/>
              <a:gdLst/>
              <a:ahLst/>
              <a:cxnLst>
                <a:cxn ang="0">
                  <a:pos x="19972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2286" name="Group 14"/>
            <p:cNvGrpSpPr>
              <a:grpSpLocks/>
            </p:cNvGrpSpPr>
            <p:nvPr/>
          </p:nvGrpSpPr>
          <p:grpSpPr bwMode="auto">
            <a:xfrm>
              <a:off x="4260" y="2304"/>
              <a:ext cx="108" cy="960"/>
              <a:chOff x="0" y="0"/>
              <a:chExt cx="19999" cy="19999"/>
            </a:xfrm>
          </p:grpSpPr>
          <p:sp>
            <p:nvSpPr>
              <p:cNvPr id="182287" name="Arc 15"/>
              <p:cNvSpPr>
                <a:spLocks/>
              </p:cNvSpPr>
              <p:nvPr/>
            </p:nvSpPr>
            <p:spPr bwMode="auto">
              <a:xfrm>
                <a:off x="0" y="0"/>
                <a:ext cx="10041" cy="500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288" name="Arc 16"/>
              <p:cNvSpPr>
                <a:spLocks/>
              </p:cNvSpPr>
              <p:nvPr/>
            </p:nvSpPr>
            <p:spPr bwMode="auto">
              <a:xfrm flipV="1">
                <a:off x="0" y="14993"/>
                <a:ext cx="10041" cy="500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289" name="Arc 17"/>
              <p:cNvSpPr>
                <a:spLocks/>
              </p:cNvSpPr>
              <p:nvPr/>
            </p:nvSpPr>
            <p:spPr bwMode="auto">
              <a:xfrm flipH="1">
                <a:off x="9958" y="9995"/>
                <a:ext cx="10041" cy="500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290" name="Arc 18"/>
              <p:cNvSpPr>
                <a:spLocks/>
              </p:cNvSpPr>
              <p:nvPr/>
            </p:nvSpPr>
            <p:spPr bwMode="auto">
              <a:xfrm flipH="1" flipV="1">
                <a:off x="9958" y="4998"/>
                <a:ext cx="10041" cy="500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2291" name="Group 19"/>
            <p:cNvGrpSpPr>
              <a:grpSpLocks/>
            </p:cNvGrpSpPr>
            <p:nvPr/>
          </p:nvGrpSpPr>
          <p:grpSpPr bwMode="auto">
            <a:xfrm>
              <a:off x="4260" y="3312"/>
              <a:ext cx="108" cy="960"/>
              <a:chOff x="0" y="0"/>
              <a:chExt cx="19999" cy="19999"/>
            </a:xfrm>
          </p:grpSpPr>
          <p:sp>
            <p:nvSpPr>
              <p:cNvPr id="182292" name="Arc 20"/>
              <p:cNvSpPr>
                <a:spLocks/>
              </p:cNvSpPr>
              <p:nvPr/>
            </p:nvSpPr>
            <p:spPr bwMode="auto">
              <a:xfrm>
                <a:off x="0" y="0"/>
                <a:ext cx="10041" cy="500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293" name="Arc 21"/>
              <p:cNvSpPr>
                <a:spLocks/>
              </p:cNvSpPr>
              <p:nvPr/>
            </p:nvSpPr>
            <p:spPr bwMode="auto">
              <a:xfrm flipV="1">
                <a:off x="0" y="14993"/>
                <a:ext cx="10041" cy="500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294" name="Arc 22"/>
              <p:cNvSpPr>
                <a:spLocks/>
              </p:cNvSpPr>
              <p:nvPr/>
            </p:nvSpPr>
            <p:spPr bwMode="auto">
              <a:xfrm flipH="1">
                <a:off x="9958" y="9995"/>
                <a:ext cx="10041" cy="500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295" name="Arc 23"/>
              <p:cNvSpPr>
                <a:spLocks/>
              </p:cNvSpPr>
              <p:nvPr/>
            </p:nvSpPr>
            <p:spPr bwMode="auto">
              <a:xfrm flipH="1" flipV="1">
                <a:off x="9958" y="4998"/>
                <a:ext cx="10041" cy="500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2296" name="Group 24"/>
            <p:cNvGrpSpPr>
              <a:grpSpLocks/>
            </p:cNvGrpSpPr>
            <p:nvPr/>
          </p:nvGrpSpPr>
          <p:grpSpPr bwMode="auto">
            <a:xfrm>
              <a:off x="4260" y="768"/>
              <a:ext cx="108" cy="288"/>
              <a:chOff x="0" y="0"/>
              <a:chExt cx="19999" cy="20001"/>
            </a:xfrm>
          </p:grpSpPr>
          <p:sp>
            <p:nvSpPr>
              <p:cNvPr id="182297" name="Arc 25"/>
              <p:cNvSpPr>
                <a:spLocks/>
              </p:cNvSpPr>
              <p:nvPr/>
            </p:nvSpPr>
            <p:spPr bwMode="auto">
              <a:xfrm>
                <a:off x="0" y="0"/>
                <a:ext cx="10041" cy="502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298" name="Arc 26"/>
              <p:cNvSpPr>
                <a:spLocks/>
              </p:cNvSpPr>
              <p:nvPr/>
            </p:nvSpPr>
            <p:spPr bwMode="auto">
              <a:xfrm flipV="1">
                <a:off x="0" y="14980"/>
                <a:ext cx="10041" cy="502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299" name="Arc 27"/>
              <p:cNvSpPr>
                <a:spLocks/>
              </p:cNvSpPr>
              <p:nvPr/>
            </p:nvSpPr>
            <p:spPr bwMode="auto">
              <a:xfrm flipH="1">
                <a:off x="9958" y="9987"/>
                <a:ext cx="10041" cy="502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00" name="Arc 28"/>
              <p:cNvSpPr>
                <a:spLocks/>
              </p:cNvSpPr>
              <p:nvPr/>
            </p:nvSpPr>
            <p:spPr bwMode="auto">
              <a:xfrm flipH="1" flipV="1">
                <a:off x="9958" y="4993"/>
                <a:ext cx="10041" cy="502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2301" name="Arc 29"/>
            <p:cNvSpPr>
              <a:spLocks/>
            </p:cNvSpPr>
            <p:nvPr/>
          </p:nvSpPr>
          <p:spPr bwMode="auto">
            <a:xfrm>
              <a:off x="4260" y="1155"/>
              <a:ext cx="54" cy="7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02" name="Arc 30"/>
            <p:cNvSpPr>
              <a:spLocks/>
            </p:cNvSpPr>
            <p:nvPr/>
          </p:nvSpPr>
          <p:spPr bwMode="auto">
            <a:xfrm flipV="1">
              <a:off x="4260" y="1371"/>
              <a:ext cx="54" cy="7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03" name="Arc 31"/>
            <p:cNvSpPr>
              <a:spLocks/>
            </p:cNvSpPr>
            <p:nvPr/>
          </p:nvSpPr>
          <p:spPr bwMode="auto">
            <a:xfrm flipH="1">
              <a:off x="4314" y="1299"/>
              <a:ext cx="54" cy="7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04" name="Arc 32"/>
            <p:cNvSpPr>
              <a:spLocks/>
            </p:cNvSpPr>
            <p:nvPr/>
          </p:nvSpPr>
          <p:spPr bwMode="auto">
            <a:xfrm flipH="1" flipV="1">
              <a:off x="4314" y="1227"/>
              <a:ext cx="54" cy="7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05" name="Rectangle 33"/>
            <p:cNvSpPr>
              <a:spLocks noChangeArrowheads="1"/>
            </p:cNvSpPr>
            <p:nvPr/>
          </p:nvSpPr>
          <p:spPr bwMode="auto">
            <a:xfrm>
              <a:off x="4419" y="787"/>
              <a:ext cx="1149" cy="30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Program is created in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the editor and stored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on disk.</a:t>
              </a:r>
            </a:p>
            <a:p>
              <a:pPr algn="l" eaLnBrk="0" hangingPunct="0">
                <a:spcBef>
                  <a:spcPct val="0"/>
                </a:spcBef>
              </a:pP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182306" name="Rectangle 34"/>
            <p:cNvSpPr>
              <a:spLocks noChangeArrowheads="1"/>
            </p:cNvSpPr>
            <p:nvPr/>
          </p:nvSpPr>
          <p:spPr bwMode="auto">
            <a:xfrm>
              <a:off x="4419" y="1218"/>
              <a:ext cx="1149" cy="19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Preprocessor program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processes the code.</a:t>
              </a:r>
            </a:p>
            <a:p>
              <a:pPr algn="l" eaLnBrk="0" hangingPunct="0">
                <a:spcBef>
                  <a:spcPct val="0"/>
                </a:spcBef>
              </a:pP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182307" name="Rectangle 35"/>
            <p:cNvSpPr>
              <a:spLocks noChangeArrowheads="1"/>
            </p:cNvSpPr>
            <p:nvPr/>
          </p:nvSpPr>
          <p:spPr bwMode="auto">
            <a:xfrm>
              <a:off x="4422" y="2703"/>
              <a:ext cx="1149" cy="19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Loader puts program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in memory.</a:t>
              </a:r>
            </a:p>
            <a:p>
              <a:pPr algn="l" eaLnBrk="0" hangingPunct="0">
                <a:spcBef>
                  <a:spcPct val="0"/>
                </a:spcBef>
              </a:pP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182308" name="Rectangle 36"/>
            <p:cNvSpPr>
              <a:spLocks noChangeArrowheads="1"/>
            </p:cNvSpPr>
            <p:nvPr/>
          </p:nvSpPr>
          <p:spPr bwMode="auto">
            <a:xfrm>
              <a:off x="4419" y="3518"/>
              <a:ext cx="1149" cy="579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CPU takes each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instruction and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executes it, possibly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storing new data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values as the program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executes.</a:t>
              </a:r>
            </a:p>
            <a:p>
              <a:pPr algn="l" eaLnBrk="0" hangingPunct="0">
                <a:spcBef>
                  <a:spcPct val="0"/>
                </a:spcBef>
              </a:pP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182309" name="Freeform 37"/>
            <p:cNvSpPr>
              <a:spLocks/>
            </p:cNvSpPr>
            <p:nvPr/>
          </p:nvSpPr>
          <p:spPr bwMode="auto">
            <a:xfrm>
              <a:off x="2638" y="1545"/>
              <a:ext cx="756" cy="288"/>
            </a:xfrm>
            <a:custGeom>
              <a:avLst/>
              <a:gdLst/>
              <a:ahLst/>
              <a:cxnLst>
                <a:cxn ang="0">
                  <a:pos x="19988" y="0"/>
                </a:cxn>
                <a:cxn ang="0">
                  <a:pos x="19988" y="19972"/>
                </a:cxn>
                <a:cxn ang="0">
                  <a:pos x="0" y="19972"/>
                </a:cxn>
                <a:cxn ang="0">
                  <a:pos x="0" y="0"/>
                </a:cxn>
                <a:cxn ang="0">
                  <a:pos x="19988" y="0"/>
                </a:cxn>
              </a:cxnLst>
              <a:rect l="0" t="0" r="r" b="b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10" name="Rectangle 38"/>
            <p:cNvSpPr>
              <a:spLocks noChangeArrowheads="1"/>
            </p:cNvSpPr>
            <p:nvPr/>
          </p:nvSpPr>
          <p:spPr bwMode="auto">
            <a:xfrm>
              <a:off x="2790" y="1635"/>
              <a:ext cx="450" cy="112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0"/>
                </a:spcBef>
              </a:pPr>
              <a:r>
                <a:rPr lang="en-US" sz="1000" b="0">
                  <a:solidFill>
                    <a:srgbClr val="000000"/>
                  </a:solidFill>
                  <a:latin typeface="Times New Roman" pitchFamily="18" charset="0"/>
                  <a:ea typeface="Mincho" charset="-128"/>
                </a:rPr>
                <a:t>Compiler</a:t>
              </a:r>
              <a:endParaRPr lang="en-US" sz="1200" b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l" eaLnBrk="0" hangingPunct="0">
                <a:spcBef>
                  <a:spcPct val="0"/>
                </a:spcBef>
              </a:pPr>
              <a:endParaRPr lang="en-US" sz="2400" b="0">
                <a:latin typeface="Times New Roman" pitchFamily="18" charset="0"/>
                <a:ea typeface="Mincho" charset="-128"/>
              </a:endParaRPr>
            </a:p>
          </p:txBody>
        </p:sp>
        <p:sp>
          <p:nvSpPr>
            <p:cNvPr id="182311" name="Freeform 39"/>
            <p:cNvSpPr>
              <a:spLocks/>
            </p:cNvSpPr>
            <p:nvPr/>
          </p:nvSpPr>
          <p:spPr bwMode="auto">
            <a:xfrm>
              <a:off x="3396" y="1689"/>
              <a:ext cx="324" cy="0"/>
            </a:xfrm>
            <a:custGeom>
              <a:avLst/>
              <a:gdLst/>
              <a:ahLst/>
              <a:cxnLst>
                <a:cxn ang="0">
                  <a:pos x="19972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2312" name="Group 40"/>
            <p:cNvGrpSpPr>
              <a:grpSpLocks/>
            </p:cNvGrpSpPr>
            <p:nvPr/>
          </p:nvGrpSpPr>
          <p:grpSpPr bwMode="auto">
            <a:xfrm>
              <a:off x="4260" y="1538"/>
              <a:ext cx="108" cy="288"/>
              <a:chOff x="0" y="0"/>
              <a:chExt cx="19999" cy="20001"/>
            </a:xfrm>
          </p:grpSpPr>
          <p:sp>
            <p:nvSpPr>
              <p:cNvPr id="182313" name="Arc 41"/>
              <p:cNvSpPr>
                <a:spLocks/>
              </p:cNvSpPr>
              <p:nvPr/>
            </p:nvSpPr>
            <p:spPr bwMode="auto">
              <a:xfrm>
                <a:off x="0" y="0"/>
                <a:ext cx="10041" cy="502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14" name="Arc 42"/>
              <p:cNvSpPr>
                <a:spLocks/>
              </p:cNvSpPr>
              <p:nvPr/>
            </p:nvSpPr>
            <p:spPr bwMode="auto">
              <a:xfrm flipV="1">
                <a:off x="0" y="14980"/>
                <a:ext cx="10041" cy="502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15" name="Arc 43"/>
              <p:cNvSpPr>
                <a:spLocks/>
              </p:cNvSpPr>
              <p:nvPr/>
            </p:nvSpPr>
            <p:spPr bwMode="auto">
              <a:xfrm flipH="1">
                <a:off x="9958" y="9987"/>
                <a:ext cx="10041" cy="502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16" name="Arc 44"/>
              <p:cNvSpPr>
                <a:spLocks/>
              </p:cNvSpPr>
              <p:nvPr/>
            </p:nvSpPr>
            <p:spPr bwMode="auto">
              <a:xfrm flipH="1" flipV="1">
                <a:off x="9958" y="4993"/>
                <a:ext cx="10041" cy="502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2317" name="Rectangle 45"/>
            <p:cNvSpPr>
              <a:spLocks noChangeArrowheads="1"/>
            </p:cNvSpPr>
            <p:nvPr/>
          </p:nvSpPr>
          <p:spPr bwMode="auto">
            <a:xfrm>
              <a:off x="4419" y="1520"/>
              <a:ext cx="1149" cy="30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Compiler creates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object code and stores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it on disk.</a:t>
              </a:r>
            </a:p>
            <a:p>
              <a:pPr algn="l" eaLnBrk="0" hangingPunct="0">
                <a:spcBef>
                  <a:spcPct val="0"/>
                </a:spcBef>
              </a:pP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182318" name="Freeform 46"/>
            <p:cNvSpPr>
              <a:spLocks/>
            </p:cNvSpPr>
            <p:nvPr/>
          </p:nvSpPr>
          <p:spPr bwMode="auto">
            <a:xfrm>
              <a:off x="3396" y="2072"/>
              <a:ext cx="324" cy="0"/>
            </a:xfrm>
            <a:custGeom>
              <a:avLst/>
              <a:gdLst/>
              <a:ahLst/>
              <a:cxnLst>
                <a:cxn ang="0">
                  <a:pos x="19972" y="0"/>
                </a:cxn>
                <a:cxn ang="0">
                  <a:pos x="0" y="0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19" name="Arc 47"/>
            <p:cNvSpPr>
              <a:spLocks/>
            </p:cNvSpPr>
            <p:nvPr/>
          </p:nvSpPr>
          <p:spPr bwMode="auto">
            <a:xfrm>
              <a:off x="4260" y="1921"/>
              <a:ext cx="54" cy="7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20" name="Arc 48"/>
            <p:cNvSpPr>
              <a:spLocks/>
            </p:cNvSpPr>
            <p:nvPr/>
          </p:nvSpPr>
          <p:spPr bwMode="auto">
            <a:xfrm flipV="1">
              <a:off x="4260" y="2137"/>
              <a:ext cx="54" cy="7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21" name="Arc 49"/>
            <p:cNvSpPr>
              <a:spLocks/>
            </p:cNvSpPr>
            <p:nvPr/>
          </p:nvSpPr>
          <p:spPr bwMode="auto">
            <a:xfrm flipH="1">
              <a:off x="4314" y="2065"/>
              <a:ext cx="54" cy="7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22" name="Arc 50"/>
            <p:cNvSpPr>
              <a:spLocks/>
            </p:cNvSpPr>
            <p:nvPr/>
          </p:nvSpPr>
          <p:spPr bwMode="auto">
            <a:xfrm flipH="1" flipV="1">
              <a:off x="4314" y="1993"/>
              <a:ext cx="54" cy="7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323" name="Rectangle 51"/>
            <p:cNvSpPr>
              <a:spLocks noChangeArrowheads="1"/>
            </p:cNvSpPr>
            <p:nvPr/>
          </p:nvSpPr>
          <p:spPr bwMode="auto">
            <a:xfrm>
              <a:off x="4419" y="1920"/>
              <a:ext cx="1149" cy="38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Linker links the object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code with the libraries,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creates </a:t>
              </a:r>
              <a:r>
                <a:rPr lang="en-US" sz="120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a.out</a:t>
              </a: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 and</a:t>
              </a:r>
            </a:p>
            <a:p>
              <a:pPr algn="just" eaLnBrk="0" hangingPunct="0"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Times" pitchFamily="18" charset="0"/>
                </a:rPr>
                <a:t>stores it on disk</a:t>
              </a:r>
            </a:p>
            <a:p>
              <a:pPr algn="l" eaLnBrk="0" hangingPunct="0">
                <a:spcBef>
                  <a:spcPct val="0"/>
                </a:spcBef>
              </a:pPr>
              <a:endParaRPr lang="en-US" sz="1200">
                <a:latin typeface="Times New Roman" pitchFamily="18" charset="0"/>
                <a:cs typeface="Courier New" pitchFamily="49" charset="0"/>
              </a:endParaRPr>
            </a:p>
          </p:txBody>
        </p:sp>
        <p:grpSp>
          <p:nvGrpSpPr>
            <p:cNvPr id="182324" name="Group 52"/>
            <p:cNvGrpSpPr>
              <a:grpSpLocks/>
            </p:cNvGrpSpPr>
            <p:nvPr/>
          </p:nvGrpSpPr>
          <p:grpSpPr bwMode="auto">
            <a:xfrm>
              <a:off x="2638" y="762"/>
              <a:ext cx="756" cy="288"/>
              <a:chOff x="0" y="0"/>
              <a:chExt cx="20000" cy="20000"/>
            </a:xfrm>
          </p:grpSpPr>
          <p:sp>
            <p:nvSpPr>
              <p:cNvPr id="182325" name="Freeform 53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/>
                <a:ahLst/>
                <a:cxnLst>
                  <a:cxn ang="0">
                    <a:pos x="19988" y="0"/>
                  </a:cxn>
                  <a:cxn ang="0">
                    <a:pos x="19988" y="19972"/>
                  </a:cxn>
                  <a:cxn ang="0">
                    <a:pos x="0" y="19972"/>
                  </a:cxn>
                  <a:cxn ang="0">
                    <a:pos x="0" y="0"/>
                  </a:cxn>
                  <a:cxn ang="0">
                    <a:pos x="19988" y="0"/>
                  </a:cxn>
                </a:cxnLst>
                <a:rect l="0" t="0" r="r" b="b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26" name="Freeform 54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/>
                <a:ahLst/>
                <a:cxnLst>
                  <a:cxn ang="0">
                    <a:pos x="19988" y="0"/>
                  </a:cxn>
                  <a:cxn ang="0">
                    <a:pos x="19988" y="19972"/>
                  </a:cxn>
                  <a:cxn ang="0">
                    <a:pos x="0" y="19972"/>
                  </a:cxn>
                  <a:cxn ang="0">
                    <a:pos x="0" y="0"/>
                  </a:cxn>
                  <a:cxn ang="0">
                    <a:pos x="19988" y="0"/>
                  </a:cxn>
                </a:cxnLst>
                <a:rect l="0" t="0" r="r" b="b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27" name="Rectangle 55"/>
              <p:cNvSpPr>
                <a:spLocks noChangeArrowheads="1"/>
              </p:cNvSpPr>
              <p:nvPr/>
            </p:nvSpPr>
            <p:spPr bwMode="auto">
              <a:xfrm>
                <a:off x="5464" y="6306"/>
                <a:ext cx="9060" cy="7805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l">
                  <a:spcBef>
                    <a:spcPct val="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Times New Roman" pitchFamily="18" charset="0"/>
                    <a:ea typeface="Mincho" charset="-128"/>
                  </a:rPr>
                  <a:t>Editor</a:t>
                </a:r>
                <a:endParaRPr lang="en-US" sz="1200" b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l" eaLnBrk="0" hangingPunct="0">
                  <a:spcBef>
                    <a:spcPct val="0"/>
                  </a:spcBef>
                </a:pPr>
                <a:endParaRPr lang="en-US" sz="2400" b="0">
                  <a:latin typeface="Times New Roman" pitchFamily="18" charset="0"/>
                  <a:ea typeface="Mincho" charset="-128"/>
                </a:endParaRPr>
              </a:p>
            </p:txBody>
          </p:sp>
        </p:grpSp>
        <p:grpSp>
          <p:nvGrpSpPr>
            <p:cNvPr id="182328" name="Group 56"/>
            <p:cNvGrpSpPr>
              <a:grpSpLocks/>
            </p:cNvGrpSpPr>
            <p:nvPr/>
          </p:nvGrpSpPr>
          <p:grpSpPr bwMode="auto">
            <a:xfrm>
              <a:off x="2638" y="1161"/>
              <a:ext cx="756" cy="288"/>
              <a:chOff x="0" y="0"/>
              <a:chExt cx="20000" cy="20000"/>
            </a:xfrm>
          </p:grpSpPr>
          <p:sp>
            <p:nvSpPr>
              <p:cNvPr id="182329" name="Freeform 57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/>
                <a:ahLst/>
                <a:cxnLst>
                  <a:cxn ang="0">
                    <a:pos x="19988" y="0"/>
                  </a:cxn>
                  <a:cxn ang="0">
                    <a:pos x="19988" y="19972"/>
                  </a:cxn>
                  <a:cxn ang="0">
                    <a:pos x="0" y="19972"/>
                  </a:cxn>
                  <a:cxn ang="0">
                    <a:pos x="0" y="0"/>
                  </a:cxn>
                  <a:cxn ang="0">
                    <a:pos x="19988" y="0"/>
                  </a:cxn>
                </a:cxnLst>
                <a:rect l="0" t="0" r="r" b="b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2330" name="Group 58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182331" name="Freeform 59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/>
                  <a:ahLst/>
                  <a:cxnLst>
                    <a:cxn ang="0">
                      <a:pos x="19988" y="0"/>
                    </a:cxn>
                    <a:cxn ang="0">
                      <a:pos x="19988" y="19972"/>
                    </a:cxn>
                    <a:cxn ang="0">
                      <a:pos x="0" y="19972"/>
                    </a:cxn>
                    <a:cxn ang="0">
                      <a:pos x="0" y="0"/>
                    </a:cxn>
                    <a:cxn ang="0">
                      <a:pos x="19988" y="0"/>
                    </a:cxn>
                  </a:cxnLst>
                  <a:rect l="0" t="0" r="r" b="b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32" name="Rectangle 60"/>
                <p:cNvSpPr>
                  <a:spLocks noChangeArrowheads="1"/>
                </p:cNvSpPr>
                <p:nvPr/>
              </p:nvSpPr>
              <p:spPr bwMode="auto">
                <a:xfrm>
                  <a:off x="1179" y="5861"/>
                  <a:ext cx="17631" cy="7806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000" b="0">
                      <a:solidFill>
                        <a:srgbClr val="000000"/>
                      </a:solidFill>
                      <a:latin typeface="Times New Roman" pitchFamily="18" charset="0"/>
                      <a:ea typeface="Mincho" charset="-128"/>
                    </a:rPr>
                    <a:t>Preprocessor</a:t>
                  </a:r>
                  <a:endParaRPr lang="en-US" sz="1200" b="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pPr algn="l" eaLnBrk="0" hangingPunct="0">
                    <a:spcBef>
                      <a:spcPct val="0"/>
                    </a:spcBef>
                  </a:pPr>
                  <a:endParaRPr lang="en-US" sz="2400" b="0">
                    <a:latin typeface="Times New Roman" pitchFamily="18" charset="0"/>
                    <a:ea typeface="Mincho" charset="-128"/>
                  </a:endParaRPr>
                </a:p>
              </p:txBody>
            </p:sp>
          </p:grpSp>
        </p:grpSp>
        <p:grpSp>
          <p:nvGrpSpPr>
            <p:cNvPr id="182333" name="Group 61"/>
            <p:cNvGrpSpPr>
              <a:grpSpLocks/>
            </p:cNvGrpSpPr>
            <p:nvPr/>
          </p:nvGrpSpPr>
          <p:grpSpPr bwMode="auto">
            <a:xfrm>
              <a:off x="2638" y="1928"/>
              <a:ext cx="756" cy="288"/>
              <a:chOff x="0" y="0"/>
              <a:chExt cx="20000" cy="20000"/>
            </a:xfrm>
          </p:grpSpPr>
          <p:sp>
            <p:nvSpPr>
              <p:cNvPr id="182334" name="Freeform 62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/>
                <a:ahLst/>
                <a:cxnLst>
                  <a:cxn ang="0">
                    <a:pos x="19988" y="0"/>
                  </a:cxn>
                  <a:cxn ang="0">
                    <a:pos x="19988" y="19972"/>
                  </a:cxn>
                  <a:cxn ang="0">
                    <a:pos x="0" y="19972"/>
                  </a:cxn>
                  <a:cxn ang="0">
                    <a:pos x="0" y="0"/>
                  </a:cxn>
                  <a:cxn ang="0">
                    <a:pos x="19988" y="0"/>
                  </a:cxn>
                </a:cxnLst>
                <a:rect l="0" t="0" r="r" b="b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2335" name="Group 63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182336" name="Freeform 64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/>
                  <a:ahLst/>
                  <a:cxnLst>
                    <a:cxn ang="0">
                      <a:pos x="19988" y="0"/>
                    </a:cxn>
                    <a:cxn ang="0">
                      <a:pos x="19988" y="19972"/>
                    </a:cxn>
                    <a:cxn ang="0">
                      <a:pos x="0" y="19972"/>
                    </a:cxn>
                    <a:cxn ang="0">
                      <a:pos x="0" y="0"/>
                    </a:cxn>
                    <a:cxn ang="0">
                      <a:pos x="19988" y="0"/>
                    </a:cxn>
                  </a:cxnLst>
                  <a:rect l="0" t="0" r="r" b="b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37" name="Rectangle 65"/>
                <p:cNvSpPr>
                  <a:spLocks noChangeArrowheads="1"/>
                </p:cNvSpPr>
                <p:nvPr/>
              </p:nvSpPr>
              <p:spPr bwMode="auto">
                <a:xfrm>
                  <a:off x="5464" y="5889"/>
                  <a:ext cx="9060" cy="7805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000" b="0">
                      <a:solidFill>
                        <a:srgbClr val="000000"/>
                      </a:solidFill>
                      <a:latin typeface="Times New Roman" pitchFamily="18" charset="0"/>
                      <a:ea typeface="Mincho" charset="-128"/>
                    </a:rPr>
                    <a:t>Linker</a:t>
                  </a:r>
                  <a:endParaRPr lang="en-US" sz="1200" b="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pPr algn="l" eaLnBrk="0" hangingPunct="0">
                    <a:spcBef>
                      <a:spcPct val="0"/>
                    </a:spcBef>
                  </a:pPr>
                  <a:endParaRPr lang="en-US" sz="2400" b="0">
                    <a:latin typeface="Times New Roman" pitchFamily="18" charset="0"/>
                    <a:ea typeface="Mincho" charset="-128"/>
                  </a:endParaRPr>
                </a:p>
              </p:txBody>
            </p:sp>
          </p:grpSp>
        </p:grpSp>
        <p:grpSp>
          <p:nvGrpSpPr>
            <p:cNvPr id="182338" name="Group 66"/>
            <p:cNvGrpSpPr>
              <a:grpSpLocks/>
            </p:cNvGrpSpPr>
            <p:nvPr/>
          </p:nvGrpSpPr>
          <p:grpSpPr bwMode="auto">
            <a:xfrm>
              <a:off x="2638" y="3389"/>
              <a:ext cx="756" cy="288"/>
              <a:chOff x="0" y="0"/>
              <a:chExt cx="20000" cy="20000"/>
            </a:xfrm>
          </p:grpSpPr>
          <p:grpSp>
            <p:nvGrpSpPr>
              <p:cNvPr id="182339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182340" name="Freeform 68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/>
                  <a:ahLst/>
                  <a:cxnLst>
                    <a:cxn ang="0">
                      <a:pos x="19988" y="0"/>
                    </a:cxn>
                    <a:cxn ang="0">
                      <a:pos x="19988" y="19972"/>
                    </a:cxn>
                    <a:cxn ang="0">
                      <a:pos x="0" y="19972"/>
                    </a:cxn>
                    <a:cxn ang="0">
                      <a:pos x="0" y="0"/>
                    </a:cxn>
                    <a:cxn ang="0">
                      <a:pos x="19988" y="0"/>
                    </a:cxn>
                  </a:cxnLst>
                  <a:rect l="0" t="0" r="r" b="b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41" name="Rectangle 69"/>
                <p:cNvSpPr>
                  <a:spLocks noChangeArrowheads="1"/>
                </p:cNvSpPr>
                <p:nvPr/>
              </p:nvSpPr>
              <p:spPr bwMode="auto">
                <a:xfrm>
                  <a:off x="9750" y="12222"/>
                  <a:ext cx="488" cy="2250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200" b="0">
                      <a:latin typeface="Times New Roman" pitchFamily="18" charset="0"/>
                    </a:rPr>
                    <a:t> </a:t>
                  </a:r>
                </a:p>
                <a:p>
                  <a:pPr algn="l" eaLnBrk="0" hangingPunct="0">
                    <a:spcBef>
                      <a:spcPct val="0"/>
                    </a:spcBef>
                  </a:pPr>
                  <a:endParaRPr lang="en-US" sz="2400" b="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82342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182343" name="Freeform 71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/>
                  <a:ahLst/>
                  <a:cxnLst>
                    <a:cxn ang="0">
                      <a:pos x="19988" y="0"/>
                    </a:cxn>
                    <a:cxn ang="0">
                      <a:pos x="19988" y="19972"/>
                    </a:cxn>
                    <a:cxn ang="0">
                      <a:pos x="0" y="19972"/>
                    </a:cxn>
                    <a:cxn ang="0">
                      <a:pos x="0" y="0"/>
                    </a:cxn>
                    <a:cxn ang="0">
                      <a:pos x="19988" y="0"/>
                    </a:cxn>
                  </a:cxnLst>
                  <a:rect l="0" t="0" r="r" b="b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44" name="Rectangle 72"/>
                <p:cNvSpPr>
                  <a:spLocks noChangeArrowheads="1"/>
                </p:cNvSpPr>
                <p:nvPr/>
              </p:nvSpPr>
              <p:spPr bwMode="auto">
                <a:xfrm>
                  <a:off x="7607" y="6667"/>
                  <a:ext cx="4774" cy="7805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000" b="0">
                      <a:solidFill>
                        <a:srgbClr val="000000"/>
                      </a:solidFill>
                      <a:latin typeface="Times New Roman" pitchFamily="18" charset="0"/>
                      <a:ea typeface="Mincho" charset="-128"/>
                    </a:rPr>
                    <a:t>CPU</a:t>
                  </a:r>
                  <a:endParaRPr lang="en-US" sz="1200" b="0">
                    <a:solidFill>
                      <a:srgbClr val="000000"/>
                    </a:solidFill>
                    <a:latin typeface="Times New Roman" pitchFamily="18" charset="0"/>
                  </a:endParaRPr>
                </a:p>
                <a:p>
                  <a:pPr algn="l" eaLnBrk="0" hangingPunct="0">
                    <a:spcBef>
                      <a:spcPct val="0"/>
                    </a:spcBef>
                  </a:pPr>
                  <a:endParaRPr lang="en-US" sz="2400" b="0">
                    <a:latin typeface="Times New Roman" pitchFamily="18" charset="0"/>
                    <a:ea typeface="Mincho" charset="-128"/>
                  </a:endParaRPr>
                </a:p>
              </p:txBody>
            </p:sp>
          </p:grpSp>
        </p:grpSp>
        <p:sp>
          <p:nvSpPr>
            <p:cNvPr id="182345" name="Rectangle 73"/>
            <p:cNvSpPr>
              <a:spLocks noChangeArrowheads="1"/>
            </p:cNvSpPr>
            <p:nvPr/>
          </p:nvSpPr>
          <p:spPr bwMode="auto">
            <a:xfrm>
              <a:off x="3720" y="3310"/>
              <a:ext cx="486" cy="160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indent="228600">
                <a:spcBef>
                  <a:spcPct val="0"/>
                </a:spcBef>
              </a:pPr>
              <a:r>
                <a:rPr lang="en-US" sz="900" b="0">
                  <a:solidFill>
                    <a:srgbClr val="000000"/>
                  </a:solidFill>
                  <a:latin typeface="AvantGarde" pitchFamily="34" charset="0"/>
                </a:rPr>
                <a:t>Primary</a:t>
              </a:r>
              <a:endParaRPr lang="en-US" sz="1000" b="0">
                <a:solidFill>
                  <a:srgbClr val="000000"/>
                </a:solidFill>
                <a:latin typeface="Times" pitchFamily="18" charset="0"/>
              </a:endParaRPr>
            </a:p>
            <a:p>
              <a:pPr indent="228600" eaLnBrk="0" hangingPunct="0">
                <a:spcBef>
                  <a:spcPct val="0"/>
                </a:spcBef>
              </a:pPr>
              <a:r>
                <a:rPr lang="en-US" sz="900" b="0">
                  <a:solidFill>
                    <a:srgbClr val="000000"/>
                  </a:solidFill>
                  <a:latin typeface="AvantGarde" pitchFamily="34" charset="0"/>
                </a:rPr>
                <a:t>Memory</a:t>
              </a:r>
              <a:endParaRPr lang="en-US" sz="1000" b="0">
                <a:solidFill>
                  <a:srgbClr val="000000"/>
                </a:solidFill>
                <a:latin typeface="Times" pitchFamily="18" charset="0"/>
              </a:endParaRPr>
            </a:p>
            <a:p>
              <a:pPr indent="228600" algn="l" eaLnBrk="0" hangingPunct="0">
                <a:spcBef>
                  <a:spcPct val="0"/>
                </a:spcBef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82346" name="Group 74"/>
            <p:cNvGrpSpPr>
              <a:grpSpLocks/>
            </p:cNvGrpSpPr>
            <p:nvPr/>
          </p:nvGrpSpPr>
          <p:grpSpPr bwMode="auto">
            <a:xfrm>
              <a:off x="3720" y="3477"/>
              <a:ext cx="487" cy="764"/>
              <a:chOff x="-2" y="1"/>
              <a:chExt cx="20003" cy="19999"/>
            </a:xfrm>
          </p:grpSpPr>
          <p:sp>
            <p:nvSpPr>
              <p:cNvPr id="182347" name="Rectangle 75"/>
              <p:cNvSpPr>
                <a:spLocks noChangeArrowheads="1"/>
              </p:cNvSpPr>
              <p:nvPr/>
            </p:nvSpPr>
            <p:spPr bwMode="auto">
              <a:xfrm>
                <a:off x="8336" y="12593"/>
                <a:ext cx="2237" cy="5458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indent="228600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sz="1000" b="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eaLnBrk="0" hangingPunct="0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sz="1000" b="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eaLnBrk="0" hangingPunct="0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sz="1000" b="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algn="l" eaLnBrk="0" hangingPunct="0">
                  <a:spcBef>
                    <a:spcPct val="0"/>
                  </a:spcBef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82348" name="Freeform 76"/>
              <p:cNvSpPr>
                <a:spLocks/>
              </p:cNvSpPr>
              <p:nvPr/>
            </p:nvSpPr>
            <p:spPr bwMode="auto">
              <a:xfrm>
                <a:off x="-2" y="1"/>
                <a:ext cx="19837" cy="19999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90"/>
                  </a:cxn>
                  <a:cxn ang="0">
                    <a:pos x="0" y="19990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90"/>
                    </a:lnTo>
                    <a:lnTo>
                      <a:pt x="0" y="19990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49" name="Freeform 77"/>
              <p:cNvSpPr>
                <a:spLocks/>
              </p:cNvSpPr>
              <p:nvPr/>
            </p:nvSpPr>
            <p:spPr bwMode="auto">
              <a:xfrm>
                <a:off x="35" y="22"/>
                <a:ext cx="19966" cy="2493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16"/>
                  </a:cxn>
                  <a:cxn ang="0">
                    <a:pos x="0" y="19916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50" name="Freeform 78"/>
              <p:cNvSpPr>
                <a:spLocks/>
              </p:cNvSpPr>
              <p:nvPr/>
            </p:nvSpPr>
            <p:spPr bwMode="auto">
              <a:xfrm>
                <a:off x="35" y="2536"/>
                <a:ext cx="19966" cy="2515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17"/>
                  </a:cxn>
                  <a:cxn ang="0">
                    <a:pos x="0" y="19917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7"/>
                    </a:lnTo>
                    <a:lnTo>
                      <a:pt x="0" y="19917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51" name="Freeform 79"/>
              <p:cNvSpPr>
                <a:spLocks/>
              </p:cNvSpPr>
              <p:nvPr/>
            </p:nvSpPr>
            <p:spPr bwMode="auto">
              <a:xfrm>
                <a:off x="35" y="5009"/>
                <a:ext cx="19966" cy="2493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16"/>
                  </a:cxn>
                  <a:cxn ang="0">
                    <a:pos x="0" y="19916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52" name="Freeform 80"/>
              <p:cNvSpPr>
                <a:spLocks/>
              </p:cNvSpPr>
              <p:nvPr/>
            </p:nvSpPr>
            <p:spPr bwMode="auto">
              <a:xfrm>
                <a:off x="35" y="7512"/>
                <a:ext cx="19966" cy="2494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16"/>
                  </a:cxn>
                  <a:cxn ang="0">
                    <a:pos x="0" y="19916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53" name="Freeform 81"/>
              <p:cNvSpPr>
                <a:spLocks/>
              </p:cNvSpPr>
              <p:nvPr/>
            </p:nvSpPr>
            <p:spPr bwMode="auto">
              <a:xfrm>
                <a:off x="35" y="10006"/>
                <a:ext cx="19966" cy="2493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16"/>
                  </a:cxn>
                  <a:cxn ang="0">
                    <a:pos x="0" y="19916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54" name="Freeform 82"/>
              <p:cNvSpPr>
                <a:spLocks/>
              </p:cNvSpPr>
              <p:nvPr/>
            </p:nvSpPr>
            <p:spPr bwMode="auto">
              <a:xfrm>
                <a:off x="35" y="12510"/>
                <a:ext cx="19966" cy="4997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58"/>
                  </a:cxn>
                  <a:cxn ang="0">
                    <a:pos x="0" y="19958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58"/>
                    </a:lnTo>
                    <a:lnTo>
                      <a:pt x="0" y="19958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55" name="Freeform 83"/>
              <p:cNvSpPr>
                <a:spLocks/>
              </p:cNvSpPr>
              <p:nvPr/>
            </p:nvSpPr>
            <p:spPr bwMode="auto">
              <a:xfrm>
                <a:off x="35" y="17507"/>
                <a:ext cx="19966" cy="2493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16"/>
                  </a:cxn>
                  <a:cxn ang="0">
                    <a:pos x="0" y="19916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56" name="Rectangle 84"/>
              <p:cNvSpPr>
                <a:spLocks noChangeArrowheads="1"/>
              </p:cNvSpPr>
              <p:nvPr/>
            </p:nvSpPr>
            <p:spPr bwMode="auto">
              <a:xfrm>
                <a:off x="8890" y="12510"/>
                <a:ext cx="2237" cy="5426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indent="228600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sz="1000" b="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eaLnBrk="0" hangingPunct="0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sz="1000" b="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eaLnBrk="0" hangingPunct="0">
                  <a:spcBef>
                    <a:spcPct val="0"/>
                  </a:spcBef>
                </a:pPr>
                <a:r>
                  <a:rPr lang="en-US" sz="700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sz="1000" b="0">
                  <a:solidFill>
                    <a:srgbClr val="000000"/>
                  </a:solidFill>
                  <a:latin typeface="Times" pitchFamily="18" charset="0"/>
                </a:endParaRPr>
              </a:p>
              <a:p>
                <a:pPr indent="228600" algn="l" eaLnBrk="0" hangingPunct="0">
                  <a:spcBef>
                    <a:spcPct val="0"/>
                  </a:spcBef>
                </a:pPr>
                <a:endParaRPr lang="en-US" sz="2400" b="0">
                  <a:latin typeface="Times New Roman" pitchFamily="18" charset="0"/>
                </a:endParaRPr>
              </a:p>
            </p:txBody>
          </p:sp>
        </p:grpSp>
        <p:grpSp>
          <p:nvGrpSpPr>
            <p:cNvPr id="182357" name="Group 85"/>
            <p:cNvGrpSpPr>
              <a:grpSpLocks/>
            </p:cNvGrpSpPr>
            <p:nvPr/>
          </p:nvGrpSpPr>
          <p:grpSpPr bwMode="auto">
            <a:xfrm>
              <a:off x="3720" y="2477"/>
              <a:ext cx="487" cy="765"/>
              <a:chOff x="0" y="0"/>
              <a:chExt cx="20000" cy="20000"/>
            </a:xfrm>
          </p:grpSpPr>
          <p:sp>
            <p:nvSpPr>
              <p:cNvPr id="182358" name="Freeform 86"/>
              <p:cNvSpPr>
                <a:spLocks/>
              </p:cNvSpPr>
              <p:nvPr/>
            </p:nvSpPr>
            <p:spPr bwMode="auto">
              <a:xfrm>
                <a:off x="0" y="0"/>
                <a:ext cx="19834" cy="19969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90"/>
                  </a:cxn>
                  <a:cxn ang="0">
                    <a:pos x="0" y="19990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90"/>
                    </a:lnTo>
                    <a:lnTo>
                      <a:pt x="0" y="19990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59" name="Freeform 87"/>
              <p:cNvSpPr>
                <a:spLocks/>
              </p:cNvSpPr>
              <p:nvPr/>
            </p:nvSpPr>
            <p:spPr bwMode="auto">
              <a:xfrm>
                <a:off x="37" y="21"/>
                <a:ext cx="19963" cy="2490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16"/>
                  </a:cxn>
                  <a:cxn ang="0">
                    <a:pos x="0" y="19916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60" name="Freeform 88"/>
              <p:cNvSpPr>
                <a:spLocks/>
              </p:cNvSpPr>
              <p:nvPr/>
            </p:nvSpPr>
            <p:spPr bwMode="auto">
              <a:xfrm>
                <a:off x="37" y="2531"/>
                <a:ext cx="19963" cy="2511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17"/>
                  </a:cxn>
                  <a:cxn ang="0">
                    <a:pos x="0" y="19917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7"/>
                    </a:lnTo>
                    <a:lnTo>
                      <a:pt x="0" y="19917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2361" name="Group 89"/>
              <p:cNvGrpSpPr>
                <a:grpSpLocks/>
              </p:cNvGrpSpPr>
              <p:nvPr/>
            </p:nvGrpSpPr>
            <p:grpSpPr bwMode="auto">
              <a:xfrm>
                <a:off x="37" y="5042"/>
                <a:ext cx="19963" cy="14958"/>
                <a:chOff x="-4" y="-1"/>
                <a:chExt cx="20008" cy="20001"/>
              </a:xfrm>
            </p:grpSpPr>
            <p:sp>
              <p:nvSpPr>
                <p:cNvPr id="182362" name="Rectangle 90"/>
                <p:cNvSpPr>
                  <a:spLocks noChangeArrowheads="1"/>
                </p:cNvSpPr>
                <p:nvPr/>
              </p:nvSpPr>
              <p:spPr bwMode="auto">
                <a:xfrm>
                  <a:off x="8314" y="10112"/>
                  <a:ext cx="2242" cy="7286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indent="228600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sz="1000" b="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eaLnBrk="0" hangingPunct="0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sz="1000" b="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eaLnBrk="0" hangingPunct="0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sz="1000" b="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algn="l" eaLnBrk="0" hangingPunct="0">
                    <a:spcBef>
                      <a:spcPct val="0"/>
                    </a:spcBef>
                  </a:pPr>
                  <a:endParaRPr lang="en-US" sz="2400" b="0">
                    <a:latin typeface="Times New Roman" pitchFamily="18" charset="0"/>
                  </a:endParaRPr>
                </a:p>
              </p:txBody>
            </p:sp>
            <p:sp>
              <p:nvSpPr>
                <p:cNvPr id="182363" name="Freeform 91"/>
                <p:cNvSpPr>
                  <a:spLocks/>
                </p:cNvSpPr>
                <p:nvPr/>
              </p:nvSpPr>
              <p:spPr bwMode="auto">
                <a:xfrm>
                  <a:off x="-4" y="-1"/>
                  <a:ext cx="20008" cy="3330"/>
                </a:xfrm>
                <a:custGeom>
                  <a:avLst/>
                  <a:gdLst/>
                  <a:ahLst/>
                  <a:cxnLst>
                    <a:cxn ang="0">
                      <a:pos x="19981" y="0"/>
                    </a:cxn>
                    <a:cxn ang="0">
                      <a:pos x="19981" y="19916"/>
                    </a:cxn>
                    <a:cxn ang="0">
                      <a:pos x="0" y="19916"/>
                    </a:cxn>
                    <a:cxn ang="0">
                      <a:pos x="0" y="0"/>
                    </a:cxn>
                    <a:cxn ang="0">
                      <a:pos x="19981" y="0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64" name="Freeform 92"/>
                <p:cNvSpPr>
                  <a:spLocks/>
                </p:cNvSpPr>
                <p:nvPr/>
              </p:nvSpPr>
              <p:spPr bwMode="auto">
                <a:xfrm>
                  <a:off x="-4" y="3329"/>
                  <a:ext cx="20008" cy="3328"/>
                </a:xfrm>
                <a:custGeom>
                  <a:avLst/>
                  <a:gdLst/>
                  <a:ahLst/>
                  <a:cxnLst>
                    <a:cxn ang="0">
                      <a:pos x="19981" y="0"/>
                    </a:cxn>
                    <a:cxn ang="0">
                      <a:pos x="19981" y="19916"/>
                    </a:cxn>
                    <a:cxn ang="0">
                      <a:pos x="0" y="19916"/>
                    </a:cxn>
                    <a:cxn ang="0">
                      <a:pos x="0" y="0"/>
                    </a:cxn>
                    <a:cxn ang="0">
                      <a:pos x="19981" y="0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65" name="Freeform 93"/>
                <p:cNvSpPr>
                  <a:spLocks/>
                </p:cNvSpPr>
                <p:nvPr/>
              </p:nvSpPr>
              <p:spPr bwMode="auto">
                <a:xfrm>
                  <a:off x="-4" y="6657"/>
                  <a:ext cx="20008" cy="3329"/>
                </a:xfrm>
                <a:custGeom>
                  <a:avLst/>
                  <a:gdLst/>
                  <a:ahLst/>
                  <a:cxnLst>
                    <a:cxn ang="0">
                      <a:pos x="19981" y="0"/>
                    </a:cxn>
                    <a:cxn ang="0">
                      <a:pos x="19981" y="19916"/>
                    </a:cxn>
                    <a:cxn ang="0">
                      <a:pos x="0" y="19916"/>
                    </a:cxn>
                    <a:cxn ang="0">
                      <a:pos x="0" y="0"/>
                    </a:cxn>
                    <a:cxn ang="0">
                      <a:pos x="19981" y="0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66" name="Freeform 94"/>
                <p:cNvSpPr>
                  <a:spLocks/>
                </p:cNvSpPr>
                <p:nvPr/>
              </p:nvSpPr>
              <p:spPr bwMode="auto">
                <a:xfrm>
                  <a:off x="-4" y="10000"/>
                  <a:ext cx="20008" cy="6672"/>
                </a:xfrm>
                <a:custGeom>
                  <a:avLst/>
                  <a:gdLst/>
                  <a:ahLst/>
                  <a:cxnLst>
                    <a:cxn ang="0">
                      <a:pos x="19981" y="0"/>
                    </a:cxn>
                    <a:cxn ang="0">
                      <a:pos x="19981" y="19958"/>
                    </a:cxn>
                    <a:cxn ang="0">
                      <a:pos x="0" y="19958"/>
                    </a:cxn>
                    <a:cxn ang="0">
                      <a:pos x="0" y="0"/>
                    </a:cxn>
                    <a:cxn ang="0">
                      <a:pos x="19981" y="0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58"/>
                      </a:lnTo>
                      <a:lnTo>
                        <a:pt x="0" y="19958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67" name="Freeform 95"/>
                <p:cNvSpPr>
                  <a:spLocks/>
                </p:cNvSpPr>
                <p:nvPr/>
              </p:nvSpPr>
              <p:spPr bwMode="auto">
                <a:xfrm>
                  <a:off x="-4" y="16672"/>
                  <a:ext cx="20008" cy="3328"/>
                </a:xfrm>
                <a:custGeom>
                  <a:avLst/>
                  <a:gdLst/>
                  <a:ahLst/>
                  <a:cxnLst>
                    <a:cxn ang="0">
                      <a:pos x="19981" y="0"/>
                    </a:cxn>
                    <a:cxn ang="0">
                      <a:pos x="19981" y="19916"/>
                    </a:cxn>
                    <a:cxn ang="0">
                      <a:pos x="0" y="19916"/>
                    </a:cxn>
                    <a:cxn ang="0">
                      <a:pos x="0" y="0"/>
                    </a:cxn>
                    <a:cxn ang="0">
                      <a:pos x="19981" y="0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68" name="Rectangle 96"/>
                <p:cNvSpPr>
                  <a:spLocks noChangeArrowheads="1"/>
                </p:cNvSpPr>
                <p:nvPr/>
              </p:nvSpPr>
              <p:spPr bwMode="auto">
                <a:xfrm>
                  <a:off x="8870" y="10000"/>
                  <a:ext cx="2242" cy="7244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indent="228600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sz="1000" b="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eaLnBrk="0" hangingPunct="0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sz="1000" b="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eaLnBrk="0" hangingPunct="0">
                    <a:spcBef>
                      <a:spcPct val="0"/>
                    </a:spcBef>
                  </a:pPr>
                  <a:r>
                    <a:rPr lang="en-US" sz="700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sz="1000" b="0">
                    <a:solidFill>
                      <a:srgbClr val="000000"/>
                    </a:solidFill>
                    <a:latin typeface="Times" pitchFamily="18" charset="0"/>
                  </a:endParaRPr>
                </a:p>
                <a:p>
                  <a:pPr indent="228600" algn="l" eaLnBrk="0" hangingPunct="0">
                    <a:spcBef>
                      <a:spcPct val="0"/>
                    </a:spcBef>
                  </a:pPr>
                  <a:endParaRPr lang="en-US" sz="2400" b="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82369" name="Group 97"/>
            <p:cNvGrpSpPr>
              <a:grpSpLocks/>
            </p:cNvGrpSpPr>
            <p:nvPr/>
          </p:nvGrpSpPr>
          <p:grpSpPr bwMode="auto">
            <a:xfrm>
              <a:off x="3720" y="815"/>
              <a:ext cx="486" cy="195"/>
              <a:chOff x="0" y="1"/>
              <a:chExt cx="20000" cy="19999"/>
            </a:xfrm>
          </p:grpSpPr>
          <p:grpSp>
            <p:nvGrpSpPr>
              <p:cNvPr id="182370" name="Group 98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182371" name="Oval 99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72" name="Freeform 100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/>
                  <a:ahLst/>
                  <a:cxnLst>
                    <a:cxn ang="0">
                      <a:pos x="19981" y="0"/>
                    </a:cxn>
                    <a:cxn ang="0">
                      <a:pos x="19981" y="19944"/>
                    </a:cxn>
                    <a:cxn ang="0">
                      <a:pos x="0" y="19944"/>
                    </a:cxn>
                    <a:cxn ang="0">
                      <a:pos x="0" y="0"/>
                    </a:cxn>
                    <a:cxn ang="0">
                      <a:pos x="19981" y="0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73" name="Oval 101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2374" name="Oval 102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75" name="Freeform 103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44"/>
                  </a:cxn>
                  <a:cxn ang="0">
                    <a:pos x="0" y="19944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76" name="Freeform 104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692"/>
                  </a:cxn>
                  <a:cxn ang="0">
                    <a:pos x="0" y="19692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77" name="Rectangle 105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l">
                  <a:spcBef>
                    <a:spcPct val="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Times New Roman" pitchFamily="18" charset="0"/>
                    <a:ea typeface="Mincho" charset="-128"/>
                  </a:rPr>
                  <a:t>Disk</a:t>
                </a:r>
                <a:endParaRPr lang="en-US" sz="1200" b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l" eaLnBrk="0" hangingPunct="0">
                  <a:spcBef>
                    <a:spcPct val="0"/>
                  </a:spcBef>
                </a:pPr>
                <a:endParaRPr lang="en-US" sz="2400" b="0">
                  <a:latin typeface="Times New Roman" pitchFamily="18" charset="0"/>
                  <a:ea typeface="Mincho" charset="-128"/>
                </a:endParaRPr>
              </a:p>
            </p:txBody>
          </p:sp>
          <p:sp>
            <p:nvSpPr>
              <p:cNvPr id="182378" name="Freeform 106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701"/>
                  </a:cxn>
                  <a:cxn ang="0">
                    <a:pos x="0" y="19701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79" name="Oval 107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2380" name="Group 108"/>
            <p:cNvGrpSpPr>
              <a:grpSpLocks/>
            </p:cNvGrpSpPr>
            <p:nvPr/>
          </p:nvGrpSpPr>
          <p:grpSpPr bwMode="auto">
            <a:xfrm>
              <a:off x="3720" y="1207"/>
              <a:ext cx="486" cy="195"/>
              <a:chOff x="0" y="1"/>
              <a:chExt cx="20000" cy="19999"/>
            </a:xfrm>
          </p:grpSpPr>
          <p:grpSp>
            <p:nvGrpSpPr>
              <p:cNvPr id="182381" name="Group 109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182382" name="Oval 110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83" name="Freeform 111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/>
                  <a:ahLst/>
                  <a:cxnLst>
                    <a:cxn ang="0">
                      <a:pos x="19981" y="0"/>
                    </a:cxn>
                    <a:cxn ang="0">
                      <a:pos x="19981" y="19944"/>
                    </a:cxn>
                    <a:cxn ang="0">
                      <a:pos x="0" y="19944"/>
                    </a:cxn>
                    <a:cxn ang="0">
                      <a:pos x="0" y="0"/>
                    </a:cxn>
                    <a:cxn ang="0">
                      <a:pos x="19981" y="0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84" name="Oval 112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2385" name="Oval 113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86" name="Freeform 114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44"/>
                  </a:cxn>
                  <a:cxn ang="0">
                    <a:pos x="0" y="19944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87" name="Freeform 115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692"/>
                  </a:cxn>
                  <a:cxn ang="0">
                    <a:pos x="0" y="19692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88" name="Rectangle 116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l">
                  <a:spcBef>
                    <a:spcPct val="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Times New Roman" pitchFamily="18" charset="0"/>
                    <a:ea typeface="Mincho" charset="-128"/>
                  </a:rPr>
                  <a:t>Disk</a:t>
                </a:r>
                <a:endParaRPr lang="en-US" sz="1200" b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l" eaLnBrk="0" hangingPunct="0">
                  <a:spcBef>
                    <a:spcPct val="0"/>
                  </a:spcBef>
                </a:pPr>
                <a:endParaRPr lang="en-US" sz="2400" b="0">
                  <a:latin typeface="Times New Roman" pitchFamily="18" charset="0"/>
                  <a:ea typeface="Mincho" charset="-128"/>
                </a:endParaRPr>
              </a:p>
            </p:txBody>
          </p:sp>
          <p:sp>
            <p:nvSpPr>
              <p:cNvPr id="182389" name="Freeform 117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701"/>
                  </a:cxn>
                  <a:cxn ang="0">
                    <a:pos x="0" y="19701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90" name="Oval 118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2391" name="Group 119"/>
            <p:cNvGrpSpPr>
              <a:grpSpLocks/>
            </p:cNvGrpSpPr>
            <p:nvPr/>
          </p:nvGrpSpPr>
          <p:grpSpPr bwMode="auto">
            <a:xfrm>
              <a:off x="3720" y="1595"/>
              <a:ext cx="486" cy="195"/>
              <a:chOff x="0" y="1"/>
              <a:chExt cx="20000" cy="19999"/>
            </a:xfrm>
          </p:grpSpPr>
          <p:grpSp>
            <p:nvGrpSpPr>
              <p:cNvPr id="182392" name="Group 120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182393" name="Oval 121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94" name="Freeform 122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/>
                  <a:ahLst/>
                  <a:cxnLst>
                    <a:cxn ang="0">
                      <a:pos x="19981" y="0"/>
                    </a:cxn>
                    <a:cxn ang="0">
                      <a:pos x="19981" y="19944"/>
                    </a:cxn>
                    <a:cxn ang="0">
                      <a:pos x="0" y="19944"/>
                    </a:cxn>
                    <a:cxn ang="0">
                      <a:pos x="0" y="0"/>
                    </a:cxn>
                    <a:cxn ang="0">
                      <a:pos x="19981" y="0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395" name="Oval 123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2396" name="Oval 124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97" name="Freeform 125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44"/>
                  </a:cxn>
                  <a:cxn ang="0">
                    <a:pos x="0" y="19944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98" name="Freeform 126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692"/>
                  </a:cxn>
                  <a:cxn ang="0">
                    <a:pos x="0" y="19692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399" name="Rectangle 127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l">
                  <a:spcBef>
                    <a:spcPct val="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Times New Roman" pitchFamily="18" charset="0"/>
                    <a:ea typeface="Mincho" charset="-128"/>
                  </a:rPr>
                  <a:t>Disk</a:t>
                </a:r>
                <a:endParaRPr lang="en-US" sz="1200" b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l" eaLnBrk="0" hangingPunct="0">
                  <a:spcBef>
                    <a:spcPct val="0"/>
                  </a:spcBef>
                </a:pPr>
                <a:endParaRPr lang="en-US" sz="2400" b="0">
                  <a:latin typeface="Times New Roman" pitchFamily="18" charset="0"/>
                  <a:ea typeface="Mincho" charset="-128"/>
                </a:endParaRPr>
              </a:p>
            </p:txBody>
          </p:sp>
          <p:sp>
            <p:nvSpPr>
              <p:cNvPr id="182400" name="Freeform 128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701"/>
                  </a:cxn>
                  <a:cxn ang="0">
                    <a:pos x="0" y="19701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401" name="Oval 129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2402" name="Group 130"/>
            <p:cNvGrpSpPr>
              <a:grpSpLocks/>
            </p:cNvGrpSpPr>
            <p:nvPr/>
          </p:nvGrpSpPr>
          <p:grpSpPr bwMode="auto">
            <a:xfrm>
              <a:off x="3720" y="1975"/>
              <a:ext cx="486" cy="195"/>
              <a:chOff x="0" y="1"/>
              <a:chExt cx="20000" cy="19999"/>
            </a:xfrm>
          </p:grpSpPr>
          <p:grpSp>
            <p:nvGrpSpPr>
              <p:cNvPr id="182403" name="Group 131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182404" name="Oval 132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405" name="Freeform 133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/>
                  <a:ahLst/>
                  <a:cxnLst>
                    <a:cxn ang="0">
                      <a:pos x="19981" y="0"/>
                    </a:cxn>
                    <a:cxn ang="0">
                      <a:pos x="19981" y="19944"/>
                    </a:cxn>
                    <a:cxn ang="0">
                      <a:pos x="0" y="19944"/>
                    </a:cxn>
                    <a:cxn ang="0">
                      <a:pos x="0" y="0"/>
                    </a:cxn>
                    <a:cxn ang="0">
                      <a:pos x="19981" y="0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406" name="Oval 134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2407" name="Oval 135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408" name="Freeform 136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44"/>
                  </a:cxn>
                  <a:cxn ang="0">
                    <a:pos x="0" y="19944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409" name="Freeform 137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692"/>
                  </a:cxn>
                  <a:cxn ang="0">
                    <a:pos x="0" y="19692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410" name="Rectangle 138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l">
                  <a:spcBef>
                    <a:spcPct val="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Times New Roman" pitchFamily="18" charset="0"/>
                    <a:ea typeface="Mincho" charset="-128"/>
                  </a:rPr>
                  <a:t>Disk</a:t>
                </a:r>
                <a:endParaRPr lang="en-US" sz="1200" b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l" eaLnBrk="0" hangingPunct="0">
                  <a:spcBef>
                    <a:spcPct val="0"/>
                  </a:spcBef>
                </a:pPr>
                <a:endParaRPr lang="en-US" sz="2400" b="0">
                  <a:latin typeface="Times New Roman" pitchFamily="18" charset="0"/>
                  <a:ea typeface="Mincho" charset="-128"/>
                </a:endParaRPr>
              </a:p>
            </p:txBody>
          </p:sp>
          <p:sp>
            <p:nvSpPr>
              <p:cNvPr id="182411" name="Freeform 139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701"/>
                  </a:cxn>
                  <a:cxn ang="0">
                    <a:pos x="0" y="19701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412" name="Oval 140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2413" name="Group 141"/>
            <p:cNvGrpSpPr>
              <a:grpSpLocks/>
            </p:cNvGrpSpPr>
            <p:nvPr/>
          </p:nvGrpSpPr>
          <p:grpSpPr bwMode="auto">
            <a:xfrm>
              <a:off x="2775" y="2841"/>
              <a:ext cx="487" cy="195"/>
              <a:chOff x="0" y="1"/>
              <a:chExt cx="20000" cy="19999"/>
            </a:xfrm>
          </p:grpSpPr>
          <p:grpSp>
            <p:nvGrpSpPr>
              <p:cNvPr id="182414" name="Group 142"/>
              <p:cNvGrpSpPr>
                <a:grpSpLocks/>
              </p:cNvGrpSpPr>
              <p:nvPr/>
            </p:nvGrpSpPr>
            <p:grpSpPr bwMode="auto">
              <a:xfrm>
                <a:off x="18" y="42"/>
                <a:ext cx="19982" cy="19958"/>
                <a:chOff x="0" y="2"/>
                <a:chExt cx="20000" cy="19998"/>
              </a:xfrm>
            </p:grpSpPr>
            <p:sp>
              <p:nvSpPr>
                <p:cNvPr id="182415" name="Oval 143"/>
                <p:cNvSpPr>
                  <a:spLocks noChangeArrowheads="1"/>
                </p:cNvSpPr>
                <p:nvPr/>
              </p:nvSpPr>
              <p:spPr bwMode="auto">
                <a:xfrm>
                  <a:off x="0" y="15021"/>
                  <a:ext cx="20000" cy="497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416" name="Freeform 144"/>
                <p:cNvSpPr>
                  <a:spLocks/>
                </p:cNvSpPr>
                <p:nvPr/>
              </p:nvSpPr>
              <p:spPr bwMode="auto">
                <a:xfrm>
                  <a:off x="18" y="2553"/>
                  <a:ext cx="19982" cy="14814"/>
                </a:xfrm>
                <a:custGeom>
                  <a:avLst/>
                  <a:gdLst/>
                  <a:ahLst/>
                  <a:cxnLst>
                    <a:cxn ang="0">
                      <a:pos x="19981" y="0"/>
                    </a:cxn>
                    <a:cxn ang="0">
                      <a:pos x="19981" y="19944"/>
                    </a:cxn>
                    <a:cxn ang="0">
                      <a:pos x="0" y="19944"/>
                    </a:cxn>
                    <a:cxn ang="0">
                      <a:pos x="0" y="0"/>
                    </a:cxn>
                    <a:cxn ang="0">
                      <a:pos x="19981" y="0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417" name="Oval 145"/>
                <p:cNvSpPr>
                  <a:spLocks noChangeArrowheads="1"/>
                </p:cNvSpPr>
                <p:nvPr/>
              </p:nvSpPr>
              <p:spPr bwMode="auto">
                <a:xfrm>
                  <a:off x="0" y="2"/>
                  <a:ext cx="20000" cy="497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2418" name="Oval 146"/>
              <p:cNvSpPr>
                <a:spLocks noChangeArrowheads="1"/>
              </p:cNvSpPr>
              <p:nvPr/>
            </p:nvSpPr>
            <p:spPr bwMode="auto">
              <a:xfrm>
                <a:off x="0" y="14949"/>
                <a:ext cx="19982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419" name="Freeform 147"/>
              <p:cNvSpPr>
                <a:spLocks/>
              </p:cNvSpPr>
              <p:nvPr/>
            </p:nvSpPr>
            <p:spPr bwMode="auto">
              <a:xfrm>
                <a:off x="18" y="2547"/>
                <a:ext cx="19964" cy="14784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944"/>
                  </a:cxn>
                  <a:cxn ang="0">
                    <a:pos x="0" y="19944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420" name="Freeform 148"/>
              <p:cNvSpPr>
                <a:spLocks/>
              </p:cNvSpPr>
              <p:nvPr/>
            </p:nvSpPr>
            <p:spPr bwMode="auto">
              <a:xfrm>
                <a:off x="203" y="14949"/>
                <a:ext cx="19594" cy="2669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692"/>
                  </a:cxn>
                  <a:cxn ang="0">
                    <a:pos x="0" y="19692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421" name="Rectangle 149"/>
              <p:cNvSpPr>
                <a:spLocks noChangeArrowheads="1"/>
              </p:cNvSpPr>
              <p:nvPr/>
            </p:nvSpPr>
            <p:spPr bwMode="auto">
              <a:xfrm>
                <a:off x="5176" y="6489"/>
                <a:ext cx="9630" cy="1154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l">
                  <a:spcBef>
                    <a:spcPct val="0"/>
                  </a:spcBef>
                </a:pPr>
                <a:r>
                  <a:rPr lang="en-US" sz="1000" b="0">
                    <a:solidFill>
                      <a:srgbClr val="000000"/>
                    </a:solidFill>
                    <a:latin typeface="Times New Roman" pitchFamily="18" charset="0"/>
                    <a:ea typeface="Mincho" charset="-128"/>
                  </a:rPr>
                  <a:t>Disk</a:t>
                </a:r>
                <a:endParaRPr lang="en-US" sz="1200" b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l" eaLnBrk="0" hangingPunct="0">
                  <a:spcBef>
                    <a:spcPct val="0"/>
                  </a:spcBef>
                </a:pPr>
                <a:endParaRPr lang="en-US" sz="2400" b="0">
                  <a:latin typeface="Times New Roman" pitchFamily="18" charset="0"/>
                  <a:ea typeface="Mincho" charset="-128"/>
                </a:endParaRPr>
              </a:p>
            </p:txBody>
          </p:sp>
          <p:sp>
            <p:nvSpPr>
              <p:cNvPr id="182422" name="Freeform 150"/>
              <p:cNvSpPr>
                <a:spLocks/>
              </p:cNvSpPr>
              <p:nvPr/>
            </p:nvSpPr>
            <p:spPr bwMode="auto">
              <a:xfrm>
                <a:off x="166" y="2095"/>
                <a:ext cx="19742" cy="2752"/>
              </a:xfrm>
              <a:custGeom>
                <a:avLst/>
                <a:gdLst/>
                <a:ahLst/>
                <a:cxnLst>
                  <a:cxn ang="0">
                    <a:pos x="19981" y="0"/>
                  </a:cxn>
                  <a:cxn ang="0">
                    <a:pos x="19981" y="19701"/>
                  </a:cxn>
                  <a:cxn ang="0">
                    <a:pos x="0" y="19701"/>
                  </a:cxn>
                  <a:cxn ang="0">
                    <a:pos x="0" y="0"/>
                  </a:cxn>
                  <a:cxn ang="0">
                    <a:pos x="19981" y="0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423" name="Oval 151"/>
              <p:cNvSpPr>
                <a:spLocks noChangeArrowheads="1"/>
              </p:cNvSpPr>
              <p:nvPr/>
            </p:nvSpPr>
            <p:spPr bwMode="auto">
              <a:xfrm>
                <a:off x="0" y="1"/>
                <a:ext cx="19982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2424" name="Freeform 152"/>
            <p:cNvSpPr>
              <a:spLocks/>
            </p:cNvSpPr>
            <p:nvPr/>
          </p:nvSpPr>
          <p:spPr bwMode="auto">
            <a:xfrm>
              <a:off x="3018" y="2669"/>
              <a:ext cx="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958"/>
                </a:cxn>
              </a:cxnLst>
              <a:rect l="0" t="0" r="r" b="b"/>
              <a:pathLst>
                <a:path w="20000" h="20000">
                  <a:moveTo>
                    <a:pt x="0" y="0"/>
                  </a:moveTo>
                  <a:lnTo>
                    <a:pt x="0" y="19958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6475E-98CD-48F7-A9F5-43585B4608F9}" type="slidenum">
              <a:rPr lang="en-US"/>
              <a:pPr/>
              <a:t>16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1.14 Basics of a Typical C++ Environment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Input/output</a:t>
            </a:r>
          </a:p>
          <a:p>
            <a:pPr lvl="1"/>
            <a:r>
              <a:rPr lang="en-US" b="1">
                <a:latin typeface="Courier New" pitchFamily="49" charset="0"/>
              </a:rPr>
              <a:t>cin</a:t>
            </a:r>
          </a:p>
          <a:p>
            <a:pPr lvl="2"/>
            <a:r>
              <a:rPr lang="en-US"/>
              <a:t>Standard input stream</a:t>
            </a:r>
          </a:p>
          <a:p>
            <a:pPr lvl="2"/>
            <a:r>
              <a:rPr lang="en-US"/>
              <a:t>Normally keyboard</a:t>
            </a:r>
          </a:p>
          <a:p>
            <a:pPr lvl="1"/>
            <a:r>
              <a:rPr lang="en-US" b="1">
                <a:latin typeface="Courier New" pitchFamily="49" charset="0"/>
              </a:rPr>
              <a:t>cout</a:t>
            </a:r>
          </a:p>
          <a:p>
            <a:pPr lvl="2"/>
            <a:r>
              <a:rPr lang="en-US"/>
              <a:t>Standard output stream</a:t>
            </a:r>
          </a:p>
          <a:p>
            <a:pPr lvl="2"/>
            <a:r>
              <a:rPr lang="en-US"/>
              <a:t>Normally computer screen</a:t>
            </a:r>
          </a:p>
          <a:p>
            <a:pPr lvl="1"/>
            <a:r>
              <a:rPr lang="en-US" b="1">
                <a:latin typeface="Courier New" pitchFamily="49" charset="0"/>
              </a:rPr>
              <a:t>cerr</a:t>
            </a:r>
          </a:p>
          <a:p>
            <a:pPr lvl="2"/>
            <a:r>
              <a:rPr lang="en-US"/>
              <a:t>Standard error stream</a:t>
            </a:r>
          </a:p>
          <a:p>
            <a:pPr lvl="2"/>
            <a:r>
              <a:rPr lang="en-US"/>
              <a:t>Display error messages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19353-5E07-4214-8D48-BDC7D13EEED0}" type="slidenum">
              <a:rPr lang="en-US"/>
              <a:pPr/>
              <a:t>17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1.20 Introduction to C++ Programming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C++ language</a:t>
            </a:r>
          </a:p>
          <a:p>
            <a:pPr lvl="1"/>
            <a:r>
              <a:rPr lang="en-US"/>
              <a:t>Facilitates structured and disciplined approach to computer program design</a:t>
            </a:r>
          </a:p>
          <a:p>
            <a:r>
              <a:rPr lang="en-US"/>
              <a:t>Following several examples</a:t>
            </a:r>
          </a:p>
          <a:p>
            <a:pPr lvl="1"/>
            <a:r>
              <a:rPr lang="en-US"/>
              <a:t>Illustrate many important features of C++</a:t>
            </a:r>
          </a:p>
          <a:p>
            <a:pPr lvl="1"/>
            <a:r>
              <a:rPr lang="en-US"/>
              <a:t>Each analyzed one statement at a time</a:t>
            </a:r>
          </a:p>
          <a:p>
            <a:r>
              <a:rPr lang="en-US"/>
              <a:t>Structured programming</a:t>
            </a:r>
          </a:p>
          <a:p>
            <a:r>
              <a:rPr lang="en-US"/>
              <a:t>Object-oriented programming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6D714-F89A-44B1-B881-9445E466B551}" type="slidenum">
              <a:rPr lang="en-US"/>
              <a:pPr/>
              <a:t>18</a:t>
            </a:fld>
            <a:endParaRPr 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1.21 A Simple Program:</a:t>
            </a:r>
            <a:br>
              <a:rPr lang="en-US"/>
            </a:br>
            <a:r>
              <a:rPr lang="en-US"/>
              <a:t>Printing a Line of Text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  <a:p>
            <a:pPr lvl="1"/>
            <a:r>
              <a:rPr lang="en-US" dirty="0"/>
              <a:t>Document programs</a:t>
            </a:r>
          </a:p>
          <a:p>
            <a:pPr lvl="1"/>
            <a:r>
              <a:rPr lang="en-US" dirty="0"/>
              <a:t>Improve program readability</a:t>
            </a:r>
          </a:p>
          <a:p>
            <a:pPr lvl="1"/>
            <a:r>
              <a:rPr lang="en-US" dirty="0"/>
              <a:t>Ignored by compiler</a:t>
            </a:r>
          </a:p>
          <a:p>
            <a:pPr lvl="1"/>
            <a:r>
              <a:rPr lang="en-US" dirty="0"/>
              <a:t>Single-line comment</a:t>
            </a:r>
          </a:p>
          <a:p>
            <a:pPr lvl="2"/>
            <a:r>
              <a:rPr lang="en-US" dirty="0"/>
              <a:t>Begin with </a:t>
            </a:r>
            <a:r>
              <a:rPr lang="en-US" b="1" dirty="0">
                <a:latin typeface="Courier New" pitchFamily="49" charset="0"/>
              </a:rPr>
              <a:t>//</a:t>
            </a:r>
          </a:p>
          <a:p>
            <a:r>
              <a:rPr lang="en-US" dirty="0"/>
              <a:t>Preprocessor </a:t>
            </a:r>
            <a:r>
              <a:rPr lang="en-US" dirty="0" smtClean="0"/>
              <a:t>directives (External library) </a:t>
            </a:r>
            <a:endParaRPr lang="en-US" dirty="0"/>
          </a:p>
          <a:p>
            <a:pPr lvl="1"/>
            <a:r>
              <a:rPr lang="en-US" dirty="0"/>
              <a:t>Processed by preprocessor before compiling</a:t>
            </a:r>
          </a:p>
          <a:p>
            <a:pPr lvl="1"/>
            <a:r>
              <a:rPr lang="en-US" dirty="0"/>
              <a:t>Begin with </a:t>
            </a:r>
            <a:r>
              <a:rPr lang="en-US" b="1" dirty="0">
                <a:latin typeface="Courier New" pitchFamily="49" charset="0"/>
              </a:rPr>
              <a:t>#</a:t>
            </a:r>
          </a:p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9F36EDE-92F0-4017-871D-9BF407A90C0B}" type="slidenum">
              <a:rPr lang="en-US"/>
              <a:pPr/>
              <a:t>19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fig01_02.cpp</a:t>
            </a:r>
            <a:br>
              <a:rPr lang="en-US"/>
            </a:br>
            <a:r>
              <a:rPr lang="en-US"/>
              <a:t>(1 of 1)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fig01_02.cpp</a:t>
            </a:r>
            <a:br>
              <a:rPr lang="en-US"/>
            </a:br>
            <a:r>
              <a:rPr lang="en-US"/>
              <a:t>output (1 of 1)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7010400" cy="2895600"/>
          </a:xfrm>
        </p:spPr>
        <p:txBody>
          <a:bodyPr/>
          <a:lstStyle/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Fig. 1.2: fig01_02.cpp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A first program in C++.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      </a:t>
            </a:r>
            <a:r>
              <a:rPr lang="en-US" dirty="0">
                <a:solidFill>
                  <a:srgbClr val="0000FF"/>
                </a:solidFill>
                <a:cs typeface="Courier New" pitchFamily="49" charset="0"/>
              </a:rPr>
              <a:t>#include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&lt;</a:t>
            </a:r>
            <a:r>
              <a:rPr lang="en-US" dirty="0" err="1">
                <a:solidFill>
                  <a:srgbClr val="000000"/>
                </a:solidFill>
                <a:cs typeface="Courier New" pitchFamily="49" charset="0"/>
              </a:rPr>
              <a:t>iostream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4  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5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function main begins program execution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6      </a:t>
            </a:r>
            <a:r>
              <a:rPr lang="en-US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main()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7  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8  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 std::</a:t>
            </a:r>
            <a:r>
              <a:rPr lang="en-US" dirty="0" err="1">
                <a:solidFill>
                  <a:srgbClr val="000000"/>
                </a:solidFill>
                <a:cs typeface="Courier New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&lt;&lt; 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"Welcome to C++!\n"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9  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10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cs typeface="Courier New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;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indicate that program ended successfully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11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12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}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end function main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0" y="2895600"/>
            <a:ext cx="7010400" cy="533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tIns="182880" bIns="182880"/>
          <a:lstStyle/>
          <a:p>
            <a:pPr algn="l">
              <a:spcBef>
                <a:spcPct val="20000"/>
              </a:spcBef>
            </a:pPr>
            <a:r>
              <a:rPr lang="en-US" sz="1200">
                <a:latin typeface="Courier New" pitchFamily="49" charset="0"/>
              </a:rPr>
              <a:t>Welcome to C++! </a:t>
            </a:r>
          </a:p>
        </p:txBody>
      </p:sp>
      <p:grpSp>
        <p:nvGrpSpPr>
          <p:cNvPr id="208904" name="Group 8"/>
          <p:cNvGrpSpPr>
            <a:grpSpLocks/>
          </p:cNvGrpSpPr>
          <p:nvPr/>
        </p:nvGrpSpPr>
        <p:grpSpPr bwMode="auto">
          <a:xfrm>
            <a:off x="2971800" y="228600"/>
            <a:ext cx="3505200" cy="346075"/>
            <a:chOff x="960" y="1776"/>
            <a:chExt cx="2208" cy="218"/>
          </a:xfrm>
        </p:grpSpPr>
        <p:sp>
          <p:nvSpPr>
            <p:cNvPr id="208901" name="Text Box 5"/>
            <p:cNvSpPr txBox="1">
              <a:spLocks noChangeArrowheads="1"/>
            </p:cNvSpPr>
            <p:nvPr/>
          </p:nvSpPr>
          <p:spPr bwMode="auto">
            <a:xfrm>
              <a:off x="1872" y="1776"/>
              <a:ext cx="1296" cy="21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Single-line comments.</a:t>
              </a:r>
            </a:p>
          </p:txBody>
        </p:sp>
        <p:sp>
          <p:nvSpPr>
            <p:cNvPr id="208902" name="Line 6"/>
            <p:cNvSpPr>
              <a:spLocks noChangeShapeType="1"/>
            </p:cNvSpPr>
            <p:nvPr/>
          </p:nvSpPr>
          <p:spPr bwMode="auto">
            <a:xfrm flipH="1" flipV="1">
              <a:off x="960" y="1824"/>
              <a:ext cx="91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08903" name="Line 7"/>
            <p:cNvSpPr>
              <a:spLocks noChangeShapeType="1"/>
            </p:cNvSpPr>
            <p:nvPr/>
          </p:nvSpPr>
          <p:spPr bwMode="auto">
            <a:xfrm flipH="1">
              <a:off x="960" y="1872"/>
              <a:ext cx="91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8907" name="Group 11"/>
          <p:cNvGrpSpPr>
            <a:grpSpLocks/>
          </p:cNvGrpSpPr>
          <p:nvPr/>
        </p:nvGrpSpPr>
        <p:grpSpPr bwMode="auto">
          <a:xfrm>
            <a:off x="2209800" y="665163"/>
            <a:ext cx="4114800" cy="835025"/>
            <a:chOff x="1392" y="419"/>
            <a:chExt cx="2592" cy="526"/>
          </a:xfrm>
        </p:grpSpPr>
        <p:sp>
          <p:nvSpPr>
            <p:cNvPr id="208905" name="Text Box 9"/>
            <p:cNvSpPr txBox="1">
              <a:spLocks noChangeArrowheads="1"/>
            </p:cNvSpPr>
            <p:nvPr/>
          </p:nvSpPr>
          <p:spPr bwMode="auto">
            <a:xfrm>
              <a:off x="2304" y="419"/>
              <a:ext cx="1680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Preprocessor directive to include input/output stream header file </a:t>
              </a:r>
              <a:r>
                <a:rPr lang="en-US">
                  <a:latin typeface="Courier New" pitchFamily="49" charset="0"/>
                </a:rPr>
                <a:t>&lt;iostream&gt;</a:t>
              </a:r>
              <a:r>
                <a:rPr lang="en-US" b="0">
                  <a:latin typeface="Times New Roman" pitchFamily="18" charset="0"/>
                </a:rPr>
                <a:t>.</a:t>
              </a:r>
            </a:p>
          </p:txBody>
        </p:sp>
        <p:sp>
          <p:nvSpPr>
            <p:cNvPr id="208906" name="Line 10"/>
            <p:cNvSpPr>
              <a:spLocks noChangeShapeType="1"/>
            </p:cNvSpPr>
            <p:nvPr/>
          </p:nvSpPr>
          <p:spPr bwMode="auto">
            <a:xfrm flipH="1" flipV="1">
              <a:off x="1392" y="467"/>
              <a:ext cx="91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8910" name="Group 14"/>
          <p:cNvGrpSpPr>
            <a:grpSpLocks/>
          </p:cNvGrpSpPr>
          <p:nvPr/>
        </p:nvGrpSpPr>
        <p:grpSpPr bwMode="auto">
          <a:xfrm>
            <a:off x="1447800" y="993775"/>
            <a:ext cx="4114800" cy="835025"/>
            <a:chOff x="864" y="624"/>
            <a:chExt cx="2592" cy="526"/>
          </a:xfrm>
        </p:grpSpPr>
        <p:sp>
          <p:nvSpPr>
            <p:cNvPr id="208908" name="Text Box 12"/>
            <p:cNvSpPr txBox="1">
              <a:spLocks noChangeArrowheads="1"/>
            </p:cNvSpPr>
            <p:nvPr/>
          </p:nvSpPr>
          <p:spPr bwMode="auto">
            <a:xfrm>
              <a:off x="1776" y="624"/>
              <a:ext cx="1680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Function </a:t>
              </a:r>
              <a:r>
                <a:rPr lang="en-US">
                  <a:latin typeface="Courier New" pitchFamily="49" charset="0"/>
                </a:rPr>
                <a:t>main</a:t>
              </a:r>
              <a:r>
                <a:rPr lang="en-US" b="0">
                  <a:latin typeface="Times New Roman" pitchFamily="18" charset="0"/>
                </a:rPr>
                <a:t> appears exactly once in every C++ program..</a:t>
              </a:r>
            </a:p>
          </p:txBody>
        </p:sp>
        <p:sp>
          <p:nvSpPr>
            <p:cNvPr id="208909" name="Line 13"/>
            <p:cNvSpPr>
              <a:spLocks noChangeShapeType="1"/>
            </p:cNvSpPr>
            <p:nvPr/>
          </p:nvSpPr>
          <p:spPr bwMode="auto">
            <a:xfrm flipH="1">
              <a:off x="864" y="720"/>
              <a:ext cx="912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8913" name="Group 17"/>
          <p:cNvGrpSpPr>
            <a:grpSpLocks/>
          </p:cNvGrpSpPr>
          <p:nvPr/>
        </p:nvGrpSpPr>
        <p:grpSpPr bwMode="auto">
          <a:xfrm>
            <a:off x="533400" y="457200"/>
            <a:ext cx="4114800" cy="838200"/>
            <a:chOff x="336" y="288"/>
            <a:chExt cx="2592" cy="528"/>
          </a:xfrm>
        </p:grpSpPr>
        <p:sp>
          <p:nvSpPr>
            <p:cNvPr id="208911" name="Text Box 15"/>
            <p:cNvSpPr txBox="1">
              <a:spLocks noChangeArrowheads="1"/>
            </p:cNvSpPr>
            <p:nvPr/>
          </p:nvSpPr>
          <p:spPr bwMode="auto">
            <a:xfrm>
              <a:off x="1248" y="288"/>
              <a:ext cx="1680" cy="37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Function </a:t>
              </a:r>
              <a:r>
                <a:rPr lang="en-US">
                  <a:latin typeface="Courier New" pitchFamily="49" charset="0"/>
                </a:rPr>
                <a:t>main</a:t>
              </a:r>
              <a:r>
                <a:rPr lang="en-US" b="0">
                  <a:latin typeface="Times New Roman" pitchFamily="18" charset="0"/>
                </a:rPr>
                <a:t> returns an integer value.</a:t>
              </a:r>
            </a:p>
          </p:txBody>
        </p:sp>
        <p:sp>
          <p:nvSpPr>
            <p:cNvPr id="208912" name="Line 16"/>
            <p:cNvSpPr>
              <a:spLocks noChangeShapeType="1"/>
            </p:cNvSpPr>
            <p:nvPr/>
          </p:nvSpPr>
          <p:spPr bwMode="auto">
            <a:xfrm flipH="1">
              <a:off x="336" y="384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8916" name="Group 20"/>
          <p:cNvGrpSpPr>
            <a:grpSpLocks/>
          </p:cNvGrpSpPr>
          <p:nvPr/>
        </p:nvGrpSpPr>
        <p:grpSpPr bwMode="auto">
          <a:xfrm>
            <a:off x="609600" y="741363"/>
            <a:ext cx="4114800" cy="838200"/>
            <a:chOff x="384" y="467"/>
            <a:chExt cx="2592" cy="528"/>
          </a:xfrm>
        </p:grpSpPr>
        <p:sp>
          <p:nvSpPr>
            <p:cNvPr id="208914" name="Text Box 18"/>
            <p:cNvSpPr txBox="1">
              <a:spLocks noChangeArrowheads="1"/>
            </p:cNvSpPr>
            <p:nvPr/>
          </p:nvSpPr>
          <p:spPr bwMode="auto">
            <a:xfrm>
              <a:off x="1296" y="467"/>
              <a:ext cx="1680" cy="37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Left brace </a:t>
              </a:r>
              <a:r>
                <a:rPr lang="en-US">
                  <a:latin typeface="Courier New" pitchFamily="49" charset="0"/>
                </a:rPr>
                <a:t>{</a:t>
              </a:r>
              <a:r>
                <a:rPr lang="en-US" b="0">
                  <a:latin typeface="Times New Roman" pitchFamily="18" charset="0"/>
                </a:rPr>
                <a:t> begins function body.</a:t>
              </a:r>
            </a:p>
          </p:txBody>
        </p:sp>
        <p:sp>
          <p:nvSpPr>
            <p:cNvPr id="208915" name="Line 19"/>
            <p:cNvSpPr>
              <a:spLocks noChangeShapeType="1"/>
            </p:cNvSpPr>
            <p:nvPr/>
          </p:nvSpPr>
          <p:spPr bwMode="auto">
            <a:xfrm flipH="1">
              <a:off x="384" y="563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8919" name="Group 23"/>
          <p:cNvGrpSpPr>
            <a:grpSpLocks/>
          </p:cNvGrpSpPr>
          <p:nvPr/>
        </p:nvGrpSpPr>
        <p:grpSpPr bwMode="auto">
          <a:xfrm>
            <a:off x="533400" y="1828800"/>
            <a:ext cx="4114800" cy="838200"/>
            <a:chOff x="336" y="1152"/>
            <a:chExt cx="2592" cy="528"/>
          </a:xfrm>
        </p:grpSpPr>
        <p:sp>
          <p:nvSpPr>
            <p:cNvPr id="208917" name="Text Box 21"/>
            <p:cNvSpPr txBox="1">
              <a:spLocks noChangeArrowheads="1"/>
            </p:cNvSpPr>
            <p:nvPr/>
          </p:nvSpPr>
          <p:spPr bwMode="auto">
            <a:xfrm>
              <a:off x="1248" y="1152"/>
              <a:ext cx="1680" cy="37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 dirty="0">
                  <a:latin typeface="Times New Roman" pitchFamily="18" charset="0"/>
                </a:rPr>
                <a:t>Corresponding right brace </a:t>
              </a:r>
              <a:r>
                <a:rPr lang="en-US" dirty="0">
                  <a:latin typeface="Courier New" pitchFamily="49" charset="0"/>
                </a:rPr>
                <a:t>}</a:t>
              </a:r>
              <a:r>
                <a:rPr lang="en-US" b="0" dirty="0">
                  <a:latin typeface="Times New Roman" pitchFamily="18" charset="0"/>
                </a:rPr>
                <a:t> ends function body.</a:t>
              </a:r>
            </a:p>
          </p:txBody>
        </p:sp>
        <p:sp>
          <p:nvSpPr>
            <p:cNvPr id="208918" name="Line 22"/>
            <p:cNvSpPr>
              <a:spLocks noChangeShapeType="1"/>
            </p:cNvSpPr>
            <p:nvPr/>
          </p:nvSpPr>
          <p:spPr bwMode="auto">
            <a:xfrm flipH="1">
              <a:off x="336" y="1248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8922" name="Group 26"/>
          <p:cNvGrpSpPr>
            <a:grpSpLocks/>
          </p:cNvGrpSpPr>
          <p:nvPr/>
        </p:nvGrpSpPr>
        <p:grpSpPr bwMode="auto">
          <a:xfrm>
            <a:off x="3886200" y="990600"/>
            <a:ext cx="4114800" cy="838200"/>
            <a:chOff x="2976" y="660"/>
            <a:chExt cx="2592" cy="528"/>
          </a:xfrm>
        </p:grpSpPr>
        <p:sp>
          <p:nvSpPr>
            <p:cNvPr id="208920" name="Text Box 24"/>
            <p:cNvSpPr txBox="1">
              <a:spLocks noChangeArrowheads="1"/>
            </p:cNvSpPr>
            <p:nvPr/>
          </p:nvSpPr>
          <p:spPr bwMode="auto">
            <a:xfrm>
              <a:off x="3888" y="660"/>
              <a:ext cx="1680" cy="37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Statements end with a semicolon </a:t>
              </a:r>
              <a:r>
                <a:rPr lang="en-US">
                  <a:latin typeface="Courier New" pitchFamily="49" charset="0"/>
                </a:rPr>
                <a:t>;</a:t>
              </a:r>
              <a:r>
                <a:rPr lang="en-US" b="0">
                  <a:latin typeface="Times New Roman" pitchFamily="18" charset="0"/>
                </a:rPr>
                <a:t>.</a:t>
              </a:r>
            </a:p>
          </p:txBody>
        </p:sp>
        <p:sp>
          <p:nvSpPr>
            <p:cNvPr id="208921" name="Line 25"/>
            <p:cNvSpPr>
              <a:spLocks noChangeShapeType="1"/>
            </p:cNvSpPr>
            <p:nvPr/>
          </p:nvSpPr>
          <p:spPr bwMode="auto">
            <a:xfrm flipH="1">
              <a:off x="2976" y="756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8925" name="Group 29"/>
          <p:cNvGrpSpPr>
            <a:grpSpLocks/>
          </p:cNvGrpSpPr>
          <p:nvPr/>
        </p:nvGrpSpPr>
        <p:grpSpPr bwMode="auto">
          <a:xfrm>
            <a:off x="1066800" y="1920875"/>
            <a:ext cx="4114800" cy="990600"/>
            <a:chOff x="960" y="1524"/>
            <a:chExt cx="2592" cy="624"/>
          </a:xfrm>
        </p:grpSpPr>
        <p:sp>
          <p:nvSpPr>
            <p:cNvPr id="208923" name="Text Box 27"/>
            <p:cNvSpPr txBox="1">
              <a:spLocks noChangeArrowheads="1"/>
            </p:cNvSpPr>
            <p:nvPr/>
          </p:nvSpPr>
          <p:spPr bwMode="auto">
            <a:xfrm>
              <a:off x="1872" y="1776"/>
              <a:ext cx="1680" cy="37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Name </a:t>
              </a:r>
              <a:r>
                <a:rPr lang="en-US">
                  <a:latin typeface="Courier New" pitchFamily="49" charset="0"/>
                </a:rPr>
                <a:t>cout</a:t>
              </a:r>
              <a:r>
                <a:rPr lang="en-US" b="0">
                  <a:latin typeface="Times New Roman" pitchFamily="18" charset="0"/>
                </a:rPr>
                <a:t> belongs to namespace </a:t>
              </a:r>
              <a:r>
                <a:rPr lang="en-US">
                  <a:latin typeface="Courier New" pitchFamily="49" charset="0"/>
                </a:rPr>
                <a:t>std</a:t>
              </a:r>
              <a:r>
                <a:rPr lang="en-US" b="0">
                  <a:latin typeface="Times New Roman" pitchFamily="18" charset="0"/>
                </a:rPr>
                <a:t>.</a:t>
              </a:r>
            </a:p>
          </p:txBody>
        </p:sp>
        <p:sp>
          <p:nvSpPr>
            <p:cNvPr id="208924" name="Line 28"/>
            <p:cNvSpPr>
              <a:spLocks noChangeShapeType="1"/>
            </p:cNvSpPr>
            <p:nvPr/>
          </p:nvSpPr>
          <p:spPr bwMode="auto">
            <a:xfrm flipH="1" flipV="1">
              <a:off x="960" y="1524"/>
              <a:ext cx="912" cy="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8928" name="Group 32"/>
          <p:cNvGrpSpPr>
            <a:grpSpLocks/>
          </p:cNvGrpSpPr>
          <p:nvPr/>
        </p:nvGrpSpPr>
        <p:grpSpPr bwMode="auto">
          <a:xfrm>
            <a:off x="1752600" y="1905000"/>
            <a:ext cx="4114800" cy="692150"/>
            <a:chOff x="1104" y="1200"/>
            <a:chExt cx="2592" cy="436"/>
          </a:xfrm>
        </p:grpSpPr>
        <p:sp>
          <p:nvSpPr>
            <p:cNvPr id="208926" name="Text Box 30"/>
            <p:cNvSpPr txBox="1">
              <a:spLocks noChangeArrowheads="1"/>
            </p:cNvSpPr>
            <p:nvPr/>
          </p:nvSpPr>
          <p:spPr bwMode="auto">
            <a:xfrm>
              <a:off x="2016" y="1418"/>
              <a:ext cx="1680" cy="21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Stream insertion operator.</a:t>
              </a:r>
            </a:p>
          </p:txBody>
        </p:sp>
        <p:sp>
          <p:nvSpPr>
            <p:cNvPr id="208927" name="Line 31"/>
            <p:cNvSpPr>
              <a:spLocks noChangeShapeType="1"/>
            </p:cNvSpPr>
            <p:nvPr/>
          </p:nvSpPr>
          <p:spPr bwMode="auto">
            <a:xfrm flipH="1" flipV="1">
              <a:off x="1104" y="1200"/>
              <a:ext cx="912" cy="3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8931" name="Group 35"/>
          <p:cNvGrpSpPr>
            <a:grpSpLocks/>
          </p:cNvGrpSpPr>
          <p:nvPr/>
        </p:nvGrpSpPr>
        <p:grpSpPr bwMode="auto">
          <a:xfrm>
            <a:off x="1447800" y="2403475"/>
            <a:ext cx="4191000" cy="1739900"/>
            <a:chOff x="912" y="1514"/>
            <a:chExt cx="2640" cy="1096"/>
          </a:xfrm>
        </p:grpSpPr>
        <p:sp>
          <p:nvSpPr>
            <p:cNvPr id="208929" name="Text Box 33"/>
            <p:cNvSpPr txBox="1">
              <a:spLocks noChangeArrowheads="1"/>
            </p:cNvSpPr>
            <p:nvPr/>
          </p:nvSpPr>
          <p:spPr bwMode="auto">
            <a:xfrm>
              <a:off x="1872" y="1776"/>
              <a:ext cx="1680" cy="83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Keyword </a:t>
              </a:r>
              <a:r>
                <a:rPr lang="en-US">
                  <a:latin typeface="Courier New" pitchFamily="49" charset="0"/>
                </a:rPr>
                <a:t>return</a:t>
              </a:r>
              <a:r>
                <a:rPr lang="en-US" b="0">
                  <a:latin typeface="Times New Roman" pitchFamily="18" charset="0"/>
                </a:rPr>
                <a:t> is one of several means to exit function; value </a:t>
              </a:r>
              <a:r>
                <a:rPr lang="en-US">
                  <a:latin typeface="Courier New" pitchFamily="49" charset="0"/>
                </a:rPr>
                <a:t>0</a:t>
              </a:r>
              <a:r>
                <a:rPr lang="en-US" b="0">
                  <a:latin typeface="Times New Roman" pitchFamily="18" charset="0"/>
                </a:rPr>
                <a:t> indicates program terminated successfully.</a:t>
              </a:r>
            </a:p>
          </p:txBody>
        </p:sp>
        <p:sp>
          <p:nvSpPr>
            <p:cNvPr id="208930" name="Line 34"/>
            <p:cNvSpPr>
              <a:spLocks noChangeShapeType="1"/>
            </p:cNvSpPr>
            <p:nvPr/>
          </p:nvSpPr>
          <p:spPr bwMode="auto">
            <a:xfrm flipH="1" flipV="1">
              <a:off x="912" y="1514"/>
              <a:ext cx="960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E0869-8338-44D8-9991-CC5C4F23B389}" type="slidenum">
              <a:rPr lang="en-US"/>
              <a:pPr/>
              <a:t>2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600" b="0">
                <a:solidFill>
                  <a:schemeClr val="tx1"/>
                </a:solidFill>
                <a:latin typeface="Times New Roman" pitchFamily="18" charset="0"/>
              </a:rPr>
              <a:t>Chapter 1 – Introduction to Computers and C++ Programming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609600" y="1371600"/>
            <a:ext cx="78486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800" u="sng" dirty="0">
                <a:solidFill>
                  <a:schemeClr val="bg2"/>
                </a:solidFill>
                <a:latin typeface="AvantGarde" pitchFamily="34" charset="0"/>
              </a:rPr>
              <a:t>Outline</a:t>
            </a: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/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1.16  	History of the </a:t>
            </a:r>
            <a:r>
              <a:rPr lang="en-US" sz="1800" dirty="0" smtClean="0">
                <a:solidFill>
                  <a:schemeClr val="bg2"/>
                </a:solidFill>
                <a:latin typeface="AvantGarde" pitchFamily="34" charset="0"/>
              </a:rPr>
              <a:t>Internet </a:t>
            </a:r>
            <a:r>
              <a:rPr lang="en-US" sz="1800" dirty="0" smtClean="0">
                <a:latin typeface="AvantGarde" pitchFamily="34" charset="0"/>
              </a:rPr>
              <a:t>X </a:t>
            </a: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/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1.17  	History of the World Wide </a:t>
            </a:r>
            <a:r>
              <a:rPr lang="en-US" sz="1800" dirty="0" smtClean="0">
                <a:solidFill>
                  <a:schemeClr val="bg2"/>
                </a:solidFill>
                <a:latin typeface="AvantGarde" pitchFamily="34" charset="0"/>
              </a:rPr>
              <a:t>Web </a:t>
            </a:r>
            <a:r>
              <a:rPr lang="en-US" sz="1800" dirty="0" smtClean="0">
                <a:latin typeface="AvantGarde" pitchFamily="34" charset="0"/>
              </a:rPr>
              <a:t>X </a:t>
            </a: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/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1.18  	World Wide Web Consortium (W3C</a:t>
            </a:r>
            <a:r>
              <a:rPr lang="en-US" sz="1800" dirty="0" smtClean="0">
                <a:solidFill>
                  <a:schemeClr val="bg2"/>
                </a:solidFill>
                <a:latin typeface="AvantGarde" pitchFamily="34" charset="0"/>
              </a:rPr>
              <a:t>) </a:t>
            </a:r>
            <a:r>
              <a:rPr lang="en-US" sz="1800" dirty="0" smtClean="0">
                <a:latin typeface="AvantGarde" pitchFamily="34" charset="0"/>
              </a:rPr>
              <a:t>X </a:t>
            </a: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/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1.19  	General Notes About C++ and This Book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1.20  	Introduction to C++ Programming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1.21  	A Simple Program: Printing a Line of Text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1.22  	Another Simple Program: Adding Two Integers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1.23  	Memory Concepts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1.24  	Arithmetic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1.25  	Decision Making: Equality and Relational Operators</a:t>
            </a:r>
            <a:br>
              <a:rPr lang="en-US" sz="1800" dirty="0">
                <a:solidFill>
                  <a:schemeClr val="bg2"/>
                </a:solidFill>
                <a:latin typeface="AvantGarde" pitchFamily="34" charset="0"/>
              </a:rPr>
            </a:br>
            <a:r>
              <a:rPr lang="en-US" sz="1800" dirty="0">
                <a:solidFill>
                  <a:schemeClr val="bg2"/>
                </a:solidFill>
                <a:latin typeface="AvantGarde" pitchFamily="34" charset="0"/>
              </a:rPr>
              <a:t>1.26  	Thinking About Objects: Introduction to Object Technology 	and the Unified Modeling Language </a:t>
            </a:r>
            <a:r>
              <a:rPr lang="en-US" sz="1800" dirty="0" smtClean="0">
                <a:latin typeface="AvantGarde" pitchFamily="34" charset="0"/>
              </a:rPr>
              <a:t>X</a:t>
            </a:r>
            <a:endParaRPr lang="en-US" sz="1800" dirty="0">
              <a:solidFill>
                <a:schemeClr val="bg2"/>
              </a:solidFill>
              <a:latin typeface="AvantGarde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21C6F-CCEC-4C6E-A331-C8997DEB6C33}" type="slidenum">
              <a:rPr lang="en-US"/>
              <a:pPr/>
              <a:t>20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1.21 A Simple Program:</a:t>
            </a:r>
            <a:br>
              <a:rPr lang="en-US"/>
            </a:br>
            <a:r>
              <a:rPr lang="en-US"/>
              <a:t>Printing a Line of Text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Standard output stream object</a:t>
            </a:r>
            <a:endParaRPr lang="en-US" sz="24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std::</a:t>
            </a:r>
            <a:r>
              <a:rPr lang="en-US" b="1" dirty="0" err="1">
                <a:latin typeface="Courier New" pitchFamily="49" charset="0"/>
              </a:rPr>
              <a:t>cout</a:t>
            </a:r>
            <a:endParaRPr lang="en-US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“Connected” to screen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&lt;&lt;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Stream insertion operator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Value to right (right operand) inserted into output stream </a:t>
            </a:r>
          </a:p>
          <a:p>
            <a:pPr>
              <a:lnSpc>
                <a:spcPct val="90000"/>
              </a:lnSpc>
            </a:pPr>
            <a:r>
              <a:rPr lang="en-US" dirty="0"/>
              <a:t>Namespace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std::</a:t>
            </a:r>
            <a:r>
              <a:rPr lang="en-US" dirty="0"/>
              <a:t> specifies using name that belongs to “namespace” </a:t>
            </a:r>
            <a:r>
              <a:rPr lang="en-US" b="1" dirty="0">
                <a:latin typeface="Courier New" pitchFamily="49" charset="0"/>
              </a:rPr>
              <a:t>std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std::</a:t>
            </a:r>
            <a:r>
              <a:rPr lang="en-US" dirty="0"/>
              <a:t> removed through use of </a:t>
            </a:r>
            <a:r>
              <a:rPr lang="en-US" b="1" dirty="0">
                <a:latin typeface="Courier New" pitchFamily="49" charset="0"/>
              </a:rPr>
              <a:t>using</a:t>
            </a:r>
            <a:r>
              <a:rPr lang="en-US" dirty="0"/>
              <a:t> statements</a:t>
            </a:r>
          </a:p>
          <a:p>
            <a:pPr>
              <a:lnSpc>
                <a:spcPct val="90000"/>
              </a:lnSpc>
            </a:pPr>
            <a:r>
              <a:rPr lang="en-US" dirty="0"/>
              <a:t>Escape characters</a:t>
            </a:r>
            <a:endParaRPr lang="en-US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\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Indicates “special” character output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53BC5-F980-45B4-BD81-721C4E851481}" type="slidenum">
              <a:rPr lang="en-US"/>
              <a:pPr/>
              <a:t>21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1.21 A Simple Program:</a:t>
            </a:r>
            <a:br>
              <a:rPr lang="en-US"/>
            </a:br>
            <a:r>
              <a:rPr lang="en-US"/>
              <a:t>Printing a Line of Text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190468" name="Object 4"/>
          <p:cNvGraphicFramePr>
            <a:graphicFrameLocks noChangeAspect="1"/>
          </p:cNvGraphicFramePr>
          <p:nvPr/>
        </p:nvGraphicFramePr>
        <p:xfrm>
          <a:off x="1063625" y="1879600"/>
          <a:ext cx="7089775" cy="4749800"/>
        </p:xfrm>
        <a:graphic>
          <a:graphicData uri="http://schemas.openxmlformats.org/presentationml/2006/ole">
            <p:oleObj spid="_x0000_s190468" name="Document" r:id="rId3" imgW="5950080" imgH="39816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0C2AE66-4233-4D77-8265-7C922D000D4F}" type="slidenum">
              <a:rPr lang="en-US"/>
              <a:pPr/>
              <a:t>22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fig01_04.cpp</a:t>
            </a:r>
            <a:br>
              <a:rPr lang="en-US"/>
            </a:br>
            <a:r>
              <a:rPr lang="en-US"/>
              <a:t>(1 of 1)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fig01_04.cpp</a:t>
            </a:r>
            <a:br>
              <a:rPr lang="en-US"/>
            </a:br>
            <a:r>
              <a:rPr lang="en-US"/>
              <a:t>output (1 of 1)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7010400" cy="3124200"/>
          </a:xfrm>
        </p:spPr>
        <p:txBody>
          <a:bodyPr/>
          <a:lstStyle/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    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Fig. 1.4: fig01_04.cpp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    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Printing a line with multiple statements.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   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#include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&lt;iostream&gt;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4  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5    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function main begins program execution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6   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main()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7  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{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8  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std::cout &lt;&lt; 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"Welcome "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;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9  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std::cout &lt;&lt; 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"to C++!\n"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;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10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11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return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0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; 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indicate that program ended successfully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12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13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}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 // end function main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0" y="3048000"/>
            <a:ext cx="7010400" cy="533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tIns="182880" bIns="182880"/>
          <a:lstStyle/>
          <a:p>
            <a:pPr algn="l">
              <a:spcBef>
                <a:spcPct val="20000"/>
              </a:spcBef>
            </a:pPr>
            <a:r>
              <a:rPr lang="en-US" sz="1200">
                <a:latin typeface="Courier New" pitchFamily="49" charset="0"/>
              </a:rPr>
              <a:t>Welcome to C++! </a:t>
            </a:r>
          </a:p>
        </p:txBody>
      </p:sp>
      <p:grpSp>
        <p:nvGrpSpPr>
          <p:cNvPr id="210952" name="Group 8"/>
          <p:cNvGrpSpPr>
            <a:grpSpLocks/>
          </p:cNvGrpSpPr>
          <p:nvPr/>
        </p:nvGrpSpPr>
        <p:grpSpPr bwMode="auto">
          <a:xfrm>
            <a:off x="2971800" y="990600"/>
            <a:ext cx="4114800" cy="990600"/>
            <a:chOff x="1872" y="624"/>
            <a:chExt cx="2592" cy="624"/>
          </a:xfrm>
        </p:grpSpPr>
        <p:sp>
          <p:nvSpPr>
            <p:cNvPr id="210949" name="Text Box 5"/>
            <p:cNvSpPr txBox="1">
              <a:spLocks noChangeArrowheads="1"/>
            </p:cNvSpPr>
            <p:nvPr/>
          </p:nvSpPr>
          <p:spPr bwMode="auto">
            <a:xfrm>
              <a:off x="2784" y="624"/>
              <a:ext cx="1680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Multiple stream insertion statements produce one line of output.</a:t>
              </a:r>
            </a:p>
          </p:txBody>
        </p:sp>
        <p:sp>
          <p:nvSpPr>
            <p:cNvPr id="210950" name="Line 6"/>
            <p:cNvSpPr>
              <a:spLocks noChangeShapeType="1"/>
            </p:cNvSpPr>
            <p:nvPr/>
          </p:nvSpPr>
          <p:spPr bwMode="auto">
            <a:xfrm flipH="1">
              <a:off x="1872" y="720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0951" name="Line 7"/>
            <p:cNvSpPr>
              <a:spLocks noChangeShapeType="1"/>
            </p:cNvSpPr>
            <p:nvPr/>
          </p:nvSpPr>
          <p:spPr bwMode="auto">
            <a:xfrm flipH="1">
              <a:off x="1968" y="720"/>
              <a:ext cx="81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0C2AE66-4233-4D77-8265-7C922D000D4F}" type="slidenum">
              <a:rPr lang="en-US"/>
              <a:pPr/>
              <a:t>23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fig01_04.cpp</a:t>
            </a:r>
            <a:br>
              <a:rPr lang="en-US"/>
            </a:br>
            <a:r>
              <a:rPr lang="en-US"/>
              <a:t>(1 of 1)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fig01_04.cpp</a:t>
            </a:r>
            <a:br>
              <a:rPr lang="en-US"/>
            </a:br>
            <a:r>
              <a:rPr lang="en-US"/>
              <a:t>output (1 of 1)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7010400" cy="3124200"/>
          </a:xfrm>
        </p:spPr>
        <p:txBody>
          <a:bodyPr/>
          <a:lstStyle/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Fig. 1.4: fig01_04.cpp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Printing a line with multiple statements.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      </a:t>
            </a:r>
            <a:r>
              <a:rPr lang="en-US" dirty="0">
                <a:solidFill>
                  <a:srgbClr val="0000FF"/>
                </a:solidFill>
                <a:cs typeface="Courier New" pitchFamily="49" charset="0"/>
              </a:rPr>
              <a:t>#include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&lt;</a:t>
            </a:r>
            <a:r>
              <a:rPr lang="en-US" dirty="0" err="1">
                <a:solidFill>
                  <a:srgbClr val="000000"/>
                </a:solidFill>
                <a:cs typeface="Courier New" pitchFamily="49" charset="0"/>
              </a:rPr>
              <a:t>iostream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4 </a:t>
            </a:r>
            <a:r>
              <a:rPr lang="en-US" dirty="0" smtClean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                </a:t>
            </a:r>
          </a:p>
          <a:p>
            <a:r>
              <a:rPr lang="en-US" dirty="0" smtClean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                </a:t>
            </a:r>
            <a:r>
              <a:rPr lang="en-US" dirty="0" smtClean="0">
                <a:latin typeface="AvantGarde" pitchFamily="34" charset="0"/>
                <a:cs typeface="Times New Roman" pitchFamily="18" charset="0"/>
              </a:rPr>
              <a:t>using namespace std;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5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function main begins program execution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6      </a:t>
            </a:r>
            <a:r>
              <a:rPr lang="en-US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main()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7  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8  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cs typeface="Courier New" pitchFamily="49" charset="0"/>
              </a:rPr>
              <a:t>cout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&lt;&lt; 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"Welcome "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;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9  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cs typeface="Courier New" pitchFamily="49" charset="0"/>
              </a:rPr>
              <a:t>cout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&lt;&lt; 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"to C++!\n"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10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11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cs typeface="Courier New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;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indicate that program ended successfully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12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13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}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 // end function main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0" y="3048000"/>
            <a:ext cx="7010400" cy="533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tIns="182880" bIns="182880"/>
          <a:lstStyle/>
          <a:p>
            <a:pPr algn="l">
              <a:spcBef>
                <a:spcPct val="20000"/>
              </a:spcBef>
            </a:pPr>
            <a:r>
              <a:rPr lang="en-US" sz="1200">
                <a:latin typeface="Courier New" pitchFamily="49" charset="0"/>
              </a:rPr>
              <a:t>Welcome to C++!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971800" y="990600"/>
            <a:ext cx="4114800" cy="990600"/>
            <a:chOff x="1872" y="624"/>
            <a:chExt cx="2592" cy="624"/>
          </a:xfrm>
        </p:grpSpPr>
        <p:sp>
          <p:nvSpPr>
            <p:cNvPr id="210949" name="Text Box 5"/>
            <p:cNvSpPr txBox="1">
              <a:spLocks noChangeArrowheads="1"/>
            </p:cNvSpPr>
            <p:nvPr/>
          </p:nvSpPr>
          <p:spPr bwMode="auto">
            <a:xfrm>
              <a:off x="2784" y="624"/>
              <a:ext cx="1680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Multiple stream insertion statements produce one line of output.</a:t>
              </a:r>
            </a:p>
          </p:txBody>
        </p:sp>
        <p:sp>
          <p:nvSpPr>
            <p:cNvPr id="210950" name="Line 6"/>
            <p:cNvSpPr>
              <a:spLocks noChangeShapeType="1"/>
            </p:cNvSpPr>
            <p:nvPr/>
          </p:nvSpPr>
          <p:spPr bwMode="auto">
            <a:xfrm flipH="1">
              <a:off x="1872" y="720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0951" name="Line 7"/>
            <p:cNvSpPr>
              <a:spLocks noChangeShapeType="1"/>
            </p:cNvSpPr>
            <p:nvPr/>
          </p:nvSpPr>
          <p:spPr bwMode="auto">
            <a:xfrm flipH="1">
              <a:off x="1968" y="720"/>
              <a:ext cx="81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633C7AB-7E15-4B88-8EE9-33BB2953D91C}" type="slidenum">
              <a:rPr lang="en-US"/>
              <a:pPr/>
              <a:t>24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fig01_05.cpp</a:t>
            </a:r>
            <a:br>
              <a:rPr lang="en-US"/>
            </a:br>
            <a:r>
              <a:rPr lang="en-US"/>
              <a:t>(1 of 1)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fig01_05.cpp</a:t>
            </a:r>
            <a:br>
              <a:rPr lang="en-US"/>
            </a:br>
            <a:r>
              <a:rPr lang="en-US"/>
              <a:t>output (1 of 1)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7010400" cy="2895600"/>
          </a:xfrm>
        </p:spPr>
        <p:txBody>
          <a:bodyPr/>
          <a:lstStyle/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Fig. 1.5: fig01_05.cpp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Printing multiple lines with a single statement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      </a:t>
            </a:r>
            <a:r>
              <a:rPr lang="en-US" dirty="0">
                <a:solidFill>
                  <a:srgbClr val="0000FF"/>
                </a:solidFill>
                <a:cs typeface="Courier New" pitchFamily="49" charset="0"/>
              </a:rPr>
              <a:t>#include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&lt;</a:t>
            </a:r>
            <a:r>
              <a:rPr lang="en-US" dirty="0" err="1">
                <a:solidFill>
                  <a:srgbClr val="000000"/>
                </a:solidFill>
                <a:cs typeface="Courier New" pitchFamily="49" charset="0"/>
              </a:rPr>
              <a:t>iostream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4 </a:t>
            </a:r>
            <a:r>
              <a:rPr lang="en-US" dirty="0" smtClean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                  </a:t>
            </a:r>
            <a:r>
              <a:rPr lang="en-US" dirty="0" smtClean="0">
                <a:latin typeface="AvantGarde" pitchFamily="34" charset="0"/>
                <a:cs typeface="Times New Roman" pitchFamily="18" charset="0"/>
              </a:rPr>
              <a:t>using namespace std;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5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function main begins program execution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6      </a:t>
            </a:r>
            <a:r>
              <a:rPr lang="en-US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main()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7  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8  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cs typeface="Courier New" pitchFamily="49" charset="0"/>
              </a:rPr>
              <a:t>cout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&lt;&lt; 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"Welcome\</a:t>
            </a:r>
            <a:r>
              <a:rPr lang="en-US" dirty="0" err="1">
                <a:solidFill>
                  <a:srgbClr val="0099FF"/>
                </a:solidFill>
                <a:cs typeface="Courier New" pitchFamily="49" charset="0"/>
              </a:rPr>
              <a:t>nto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\n\</a:t>
            </a:r>
            <a:r>
              <a:rPr lang="en-US" dirty="0" err="1">
                <a:solidFill>
                  <a:srgbClr val="0099FF"/>
                </a:solidFill>
                <a:cs typeface="Courier New" pitchFamily="49" charset="0"/>
              </a:rPr>
              <a:t>nC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++!\n"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9  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10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cs typeface="Courier New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;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indicate that program ended successfully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11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12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}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 // end function main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0" y="2819400"/>
            <a:ext cx="7010400" cy="11430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tIns="182880" bIns="182880"/>
          <a:lstStyle/>
          <a:p>
            <a:pPr algn="l">
              <a:spcBef>
                <a:spcPct val="2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Welcome</a:t>
            </a:r>
            <a:endParaRPr lang="en-US" sz="120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</a:t>
            </a:r>
            <a:endParaRPr lang="en-US" sz="120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sz="1200">
                <a:latin typeface="Times New Roman" pitchFamily="18" charset="0"/>
              </a:rPr>
              <a:t> </a:t>
            </a:r>
            <a:endParaRPr lang="en-US" sz="120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sz="1200">
                <a:latin typeface="Courier New" pitchFamily="49" charset="0"/>
              </a:rPr>
              <a:t>C++!</a:t>
            </a:r>
            <a:r>
              <a:rPr lang="en-US" sz="120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grpSp>
        <p:nvGrpSpPr>
          <p:cNvPr id="213002" name="Group 10"/>
          <p:cNvGrpSpPr>
            <a:grpSpLocks/>
          </p:cNvGrpSpPr>
          <p:nvPr/>
        </p:nvGrpSpPr>
        <p:grpSpPr bwMode="auto">
          <a:xfrm>
            <a:off x="2667000" y="914400"/>
            <a:ext cx="4114800" cy="838200"/>
            <a:chOff x="1728" y="528"/>
            <a:chExt cx="2592" cy="528"/>
          </a:xfrm>
        </p:grpSpPr>
        <p:sp>
          <p:nvSpPr>
            <p:cNvPr id="212997" name="Text Box 5"/>
            <p:cNvSpPr txBox="1">
              <a:spLocks noChangeArrowheads="1"/>
            </p:cNvSpPr>
            <p:nvPr/>
          </p:nvSpPr>
          <p:spPr bwMode="auto">
            <a:xfrm>
              <a:off x="2640" y="528"/>
              <a:ext cx="1680" cy="37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Using newline characters to print on multiple lines.</a:t>
              </a:r>
            </a:p>
          </p:txBody>
        </p:sp>
        <p:sp>
          <p:nvSpPr>
            <p:cNvPr id="212998" name="Line 6"/>
            <p:cNvSpPr>
              <a:spLocks noChangeShapeType="1"/>
            </p:cNvSpPr>
            <p:nvPr/>
          </p:nvSpPr>
          <p:spPr bwMode="auto">
            <a:xfrm flipH="1">
              <a:off x="1728" y="624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2999" name="Line 7"/>
            <p:cNvSpPr>
              <a:spLocks noChangeShapeType="1"/>
            </p:cNvSpPr>
            <p:nvPr/>
          </p:nvSpPr>
          <p:spPr bwMode="auto">
            <a:xfrm flipH="1">
              <a:off x="1968" y="624"/>
              <a:ext cx="67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3000" name="Line 8"/>
            <p:cNvSpPr>
              <a:spLocks noChangeShapeType="1"/>
            </p:cNvSpPr>
            <p:nvPr/>
          </p:nvSpPr>
          <p:spPr bwMode="auto">
            <a:xfrm flipH="1">
              <a:off x="2160" y="624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3001" name="Line 9"/>
            <p:cNvSpPr>
              <a:spLocks noChangeShapeType="1"/>
            </p:cNvSpPr>
            <p:nvPr/>
          </p:nvSpPr>
          <p:spPr bwMode="auto">
            <a:xfrm flipH="1">
              <a:off x="2448" y="624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B43A5-7CBA-4855-B690-4A2A2B688EC1}" type="slidenum">
              <a:rPr lang="en-US"/>
              <a:pPr/>
              <a:t>25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1.22 Another Simple Program:</a:t>
            </a:r>
            <a:br>
              <a:rPr lang="en-US"/>
            </a:br>
            <a:r>
              <a:rPr lang="en-US"/>
              <a:t>Adding Two Integers 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Variables </a:t>
            </a:r>
          </a:p>
          <a:p>
            <a:pPr lvl="1"/>
            <a:r>
              <a:rPr lang="en-US"/>
              <a:t>Location in memory where value can be stored</a:t>
            </a:r>
          </a:p>
          <a:p>
            <a:pPr lvl="1"/>
            <a:r>
              <a:rPr lang="en-US"/>
              <a:t>Common data types</a:t>
            </a:r>
          </a:p>
          <a:p>
            <a:pPr lvl="2"/>
            <a:r>
              <a:rPr lang="en-US" b="1">
                <a:latin typeface="Courier New" pitchFamily="49" charset="0"/>
              </a:rPr>
              <a:t>int</a:t>
            </a:r>
            <a:r>
              <a:rPr lang="en-US"/>
              <a:t> - integer numbers</a:t>
            </a:r>
          </a:p>
          <a:p>
            <a:pPr lvl="2"/>
            <a:r>
              <a:rPr lang="en-US" b="1">
                <a:latin typeface="Courier New" pitchFamily="49" charset="0"/>
              </a:rPr>
              <a:t>char</a:t>
            </a:r>
            <a:r>
              <a:rPr lang="en-US"/>
              <a:t> - characters</a:t>
            </a:r>
          </a:p>
          <a:p>
            <a:pPr lvl="2"/>
            <a:r>
              <a:rPr lang="en-US" b="1">
                <a:latin typeface="Courier New" pitchFamily="49" charset="0"/>
              </a:rPr>
              <a:t>double</a:t>
            </a:r>
            <a:r>
              <a:rPr lang="en-US"/>
              <a:t> - floating point numbers</a:t>
            </a:r>
          </a:p>
          <a:p>
            <a:pPr lvl="1"/>
            <a:r>
              <a:rPr lang="en-US"/>
              <a:t>Declare variables with name and data type before use</a:t>
            </a:r>
          </a:p>
          <a:p>
            <a:pPr lvl="2">
              <a:buFontTx/>
              <a:buNone/>
            </a:pPr>
            <a:r>
              <a:rPr lang="en-US" b="1">
                <a:latin typeface="Courier New" pitchFamily="49" charset="0"/>
              </a:rPr>
              <a:t>int integer1;</a:t>
            </a:r>
          </a:p>
          <a:p>
            <a:pPr lvl="2">
              <a:buFontTx/>
              <a:buNone/>
            </a:pPr>
            <a:r>
              <a:rPr lang="en-US" b="1">
                <a:latin typeface="Courier New" pitchFamily="49" charset="0"/>
              </a:rPr>
              <a:t>int integer2;</a:t>
            </a:r>
          </a:p>
          <a:p>
            <a:pPr lvl="2">
              <a:buFontTx/>
              <a:buNone/>
            </a:pPr>
            <a:r>
              <a:rPr lang="en-US" b="1">
                <a:latin typeface="Courier New" pitchFamily="49" charset="0"/>
              </a:rPr>
              <a:t>int sum;</a:t>
            </a:r>
          </a:p>
          <a:p>
            <a:pPr lvl="1"/>
            <a:r>
              <a:rPr lang="en-US"/>
              <a:t>Can declare several variables of same type in one declaration</a:t>
            </a:r>
          </a:p>
          <a:p>
            <a:pPr lvl="2"/>
            <a:r>
              <a:rPr lang="en-US"/>
              <a:t>Comma-separated list</a:t>
            </a:r>
          </a:p>
          <a:p>
            <a:pPr lvl="2">
              <a:buFontTx/>
              <a:buNone/>
            </a:pPr>
            <a:r>
              <a:rPr lang="en-US" b="1">
                <a:latin typeface="Courier New" pitchFamily="49" charset="0"/>
              </a:rPr>
              <a:t>int integer1, integer2, sum;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A714A-765C-440B-A62F-0B2D8778025D}" type="slidenum">
              <a:rPr lang="en-US"/>
              <a:pPr/>
              <a:t>26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1.22 Another Simple Program:</a:t>
            </a:r>
            <a:br>
              <a:rPr lang="en-US"/>
            </a:br>
            <a:r>
              <a:rPr lang="en-US"/>
              <a:t>Adding Two Integers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Variables</a:t>
            </a:r>
          </a:p>
          <a:p>
            <a:pPr lvl="1"/>
            <a:r>
              <a:rPr lang="en-US"/>
              <a:t>Variable names</a:t>
            </a:r>
          </a:p>
          <a:p>
            <a:pPr lvl="2"/>
            <a:r>
              <a:rPr lang="en-US"/>
              <a:t>Valid identifier</a:t>
            </a:r>
          </a:p>
          <a:p>
            <a:pPr lvl="3"/>
            <a:r>
              <a:rPr lang="en-US"/>
              <a:t>Series of characters (letters, digits, underscores)</a:t>
            </a:r>
          </a:p>
          <a:p>
            <a:pPr lvl="3"/>
            <a:r>
              <a:rPr lang="en-US"/>
              <a:t>Cannot begin with digit</a:t>
            </a:r>
          </a:p>
          <a:p>
            <a:pPr lvl="3"/>
            <a:r>
              <a:rPr lang="en-US"/>
              <a:t>Case sensitive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3A9F7-5B07-43E1-8334-7FB0ECD97003}" type="slidenum">
              <a:rPr lang="en-US"/>
              <a:pPr/>
              <a:t>27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1.22 Another Simple Program:</a:t>
            </a:r>
            <a:br>
              <a:rPr lang="en-US"/>
            </a:br>
            <a:r>
              <a:rPr lang="en-US"/>
              <a:t>Adding Two Integers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Input stream object</a:t>
            </a:r>
          </a:p>
          <a:p>
            <a:pPr lvl="1"/>
            <a:r>
              <a:rPr lang="en-US" b="1">
                <a:latin typeface="Courier New" pitchFamily="49" charset="0"/>
              </a:rPr>
              <a:t>&gt;&gt;</a:t>
            </a:r>
            <a:r>
              <a:rPr lang="en-US"/>
              <a:t> (stream extraction operator) </a:t>
            </a:r>
          </a:p>
          <a:p>
            <a:pPr lvl="2"/>
            <a:r>
              <a:rPr lang="en-US"/>
              <a:t>Used with </a:t>
            </a:r>
            <a:r>
              <a:rPr lang="en-US" b="1">
                <a:latin typeface="Courier New" pitchFamily="49" charset="0"/>
              </a:rPr>
              <a:t>std::cin</a:t>
            </a:r>
          </a:p>
          <a:p>
            <a:pPr lvl="2"/>
            <a:r>
              <a:rPr lang="en-US"/>
              <a:t>Waits for user to input value, then press </a:t>
            </a:r>
            <a:r>
              <a:rPr lang="en-US" i="1"/>
              <a:t>Enter</a:t>
            </a:r>
            <a:r>
              <a:rPr lang="en-US"/>
              <a:t> (Return) key</a:t>
            </a:r>
          </a:p>
          <a:p>
            <a:pPr lvl="2"/>
            <a:r>
              <a:rPr lang="en-US"/>
              <a:t>Stores value in variable to right of operator</a:t>
            </a:r>
          </a:p>
          <a:p>
            <a:pPr lvl="3"/>
            <a:r>
              <a:rPr lang="en-US"/>
              <a:t>Converts value to variable data type</a:t>
            </a:r>
            <a:endParaRPr lang="en-US" b="1">
              <a:latin typeface="Courier New" pitchFamily="49" charset="0"/>
            </a:endParaRPr>
          </a:p>
          <a:p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/>
              <a:t> (assignment operator)</a:t>
            </a:r>
          </a:p>
          <a:p>
            <a:pPr lvl="1"/>
            <a:r>
              <a:rPr lang="en-US" sz="2000"/>
              <a:t>Assigns value to variable</a:t>
            </a:r>
          </a:p>
          <a:p>
            <a:pPr lvl="1"/>
            <a:r>
              <a:rPr lang="en-US" sz="2000"/>
              <a:t>Binary operator (two operands)</a:t>
            </a:r>
          </a:p>
          <a:p>
            <a:pPr lvl="1"/>
            <a:r>
              <a:rPr lang="en-US" sz="2000"/>
              <a:t>Example:</a:t>
            </a:r>
          </a:p>
          <a:p>
            <a:pPr lvl="3">
              <a:buFontTx/>
              <a:buNone/>
            </a:pPr>
            <a:r>
              <a:rPr lang="en-US" sz="1800" b="1">
                <a:latin typeface="Courier New" pitchFamily="49" charset="0"/>
              </a:rPr>
              <a:t>sum = variable1 + variable2;</a:t>
            </a:r>
          </a:p>
          <a:p>
            <a:pPr lvl="1"/>
            <a:endParaRPr lang="en-US" sz="1800" b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C5A4F15-40E9-45CD-8BC9-9038710BE962}" type="slidenum">
              <a:rPr lang="en-US"/>
              <a:pPr/>
              <a:t>28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fig01_06.cpp</a:t>
            </a:r>
            <a:br>
              <a:rPr lang="en-US"/>
            </a:br>
            <a:r>
              <a:rPr lang="en-US"/>
              <a:t>(1 of 1)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7010400" cy="5486400"/>
          </a:xfrm>
        </p:spPr>
        <p:txBody>
          <a:bodyPr/>
          <a:lstStyle/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Fig. 1.6: fig01_06.cpp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Addition program.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      </a:t>
            </a:r>
            <a:r>
              <a:rPr lang="en-US" dirty="0">
                <a:solidFill>
                  <a:srgbClr val="0000FF"/>
                </a:solidFill>
                <a:cs typeface="Courier New" pitchFamily="49" charset="0"/>
              </a:rPr>
              <a:t>#include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&lt;</a:t>
            </a:r>
            <a:r>
              <a:rPr lang="en-US" dirty="0" err="1">
                <a:solidFill>
                  <a:srgbClr val="000000"/>
                </a:solidFill>
                <a:cs typeface="Courier New" pitchFamily="49" charset="0"/>
              </a:rPr>
              <a:t>iostream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4 </a:t>
            </a:r>
            <a:r>
              <a:rPr lang="en-US" dirty="0" smtClean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               </a:t>
            </a:r>
            <a:r>
              <a:rPr lang="en-US" dirty="0" smtClean="0">
                <a:latin typeface="AvantGarde" pitchFamily="34" charset="0"/>
                <a:cs typeface="Times New Roman" pitchFamily="18" charset="0"/>
              </a:rPr>
              <a:t>using namespace std;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5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function main begins program execution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6      </a:t>
            </a:r>
            <a:r>
              <a:rPr lang="en-US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main()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7  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8  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integer1;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first number to be input by user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9  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integer2;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second number to be input by user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10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sum;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 // variable in which sum will be stored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11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12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cs typeface="Courier New" pitchFamily="49" charset="0"/>
              </a:rPr>
              <a:t>cout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&lt;&lt; 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"Enter first integer\n"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;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 // prompt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13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cs typeface="Courier New" pitchFamily="49" charset="0"/>
              </a:rPr>
              <a:t>cin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&gt;&gt; integer1;           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 // read an integer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14    </a:t>
            </a:r>
            <a:r>
              <a:rPr lang="en-US" dirty="0" smtClean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15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cs typeface="Courier New" pitchFamily="49" charset="0"/>
              </a:rPr>
              <a:t>cout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&lt;&lt; 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"Enter second integer\n"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;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prompt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16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cs typeface="Courier New" pitchFamily="49" charset="0"/>
              </a:rPr>
              <a:t>cin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&gt;&gt; integer2;               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read an integer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17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18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sum = integer1 + integer2;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assign result to sum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19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20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cs typeface="Courier New" pitchFamily="49" charset="0"/>
              </a:rPr>
              <a:t>cout</a:t>
            </a:r>
            <a:r>
              <a:rPr lang="en-US" dirty="0" smtClean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&lt;&lt; 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"Sum is "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&lt;&lt; sum &lt;&lt; </a:t>
            </a:r>
            <a:r>
              <a:rPr lang="en-US" dirty="0" err="1" smtClean="0">
                <a:solidFill>
                  <a:srgbClr val="000000"/>
                </a:solidFill>
                <a:cs typeface="Courier New" pitchFamily="49" charset="0"/>
              </a:rPr>
              <a:t>endl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;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print sum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21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22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cs typeface="Courier New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dirty="0">
                <a:solidFill>
                  <a:srgbClr val="0099FF"/>
                </a:solidFill>
                <a:cs typeface="Courier New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;  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indicate that program ended successfully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23    </a:t>
            </a:r>
            <a:endParaRPr lang="en-US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24    </a:t>
            </a:r>
            <a:r>
              <a:rPr lang="en-US" dirty="0">
                <a:solidFill>
                  <a:srgbClr val="000000"/>
                </a:solidFill>
                <a:cs typeface="Courier New" pitchFamily="49" charset="0"/>
              </a:rPr>
              <a:t>} </a:t>
            </a:r>
            <a:r>
              <a:rPr lang="en-US" dirty="0">
                <a:solidFill>
                  <a:srgbClr val="008000"/>
                </a:solidFill>
                <a:cs typeface="Courier New" pitchFamily="49" charset="0"/>
              </a:rPr>
              <a:t>// end function main</a:t>
            </a:r>
            <a:endParaRPr lang="en-US" dirty="0"/>
          </a:p>
        </p:txBody>
      </p:sp>
      <p:grpSp>
        <p:nvGrpSpPr>
          <p:cNvPr id="215048" name="Group 8"/>
          <p:cNvGrpSpPr>
            <a:grpSpLocks/>
          </p:cNvGrpSpPr>
          <p:nvPr/>
        </p:nvGrpSpPr>
        <p:grpSpPr bwMode="auto">
          <a:xfrm>
            <a:off x="1524000" y="1336675"/>
            <a:ext cx="4648200" cy="949325"/>
            <a:chOff x="960" y="842"/>
            <a:chExt cx="2928" cy="598"/>
          </a:xfrm>
        </p:grpSpPr>
        <p:sp>
          <p:nvSpPr>
            <p:cNvPr id="215044" name="Text Box 4"/>
            <p:cNvSpPr txBox="1">
              <a:spLocks noChangeArrowheads="1"/>
            </p:cNvSpPr>
            <p:nvPr/>
          </p:nvSpPr>
          <p:spPr bwMode="auto">
            <a:xfrm>
              <a:off x="2208" y="842"/>
              <a:ext cx="1680" cy="21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Declare integer variables.</a:t>
              </a:r>
            </a:p>
          </p:txBody>
        </p:sp>
        <p:sp>
          <p:nvSpPr>
            <p:cNvPr id="215045" name="Line 5"/>
            <p:cNvSpPr>
              <a:spLocks noChangeShapeType="1"/>
            </p:cNvSpPr>
            <p:nvPr/>
          </p:nvSpPr>
          <p:spPr bwMode="auto">
            <a:xfrm flipH="1">
              <a:off x="1296" y="960"/>
              <a:ext cx="91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5046" name="Line 6"/>
            <p:cNvSpPr>
              <a:spLocks noChangeShapeType="1"/>
            </p:cNvSpPr>
            <p:nvPr/>
          </p:nvSpPr>
          <p:spPr bwMode="auto">
            <a:xfrm flipH="1">
              <a:off x="1296" y="960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5047" name="Line 7"/>
            <p:cNvSpPr>
              <a:spLocks noChangeShapeType="1"/>
            </p:cNvSpPr>
            <p:nvPr/>
          </p:nvSpPr>
          <p:spPr bwMode="auto">
            <a:xfrm flipH="1">
              <a:off x="960" y="960"/>
              <a:ext cx="124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5051" name="Group 11"/>
          <p:cNvGrpSpPr>
            <a:grpSpLocks/>
          </p:cNvGrpSpPr>
          <p:nvPr/>
        </p:nvGrpSpPr>
        <p:grpSpPr bwMode="auto">
          <a:xfrm>
            <a:off x="1676400" y="1981200"/>
            <a:ext cx="4114800" cy="838200"/>
            <a:chOff x="1056" y="1248"/>
            <a:chExt cx="2592" cy="528"/>
          </a:xfrm>
        </p:grpSpPr>
        <p:sp>
          <p:nvSpPr>
            <p:cNvPr id="215049" name="Text Box 9"/>
            <p:cNvSpPr txBox="1">
              <a:spLocks noChangeArrowheads="1"/>
            </p:cNvSpPr>
            <p:nvPr/>
          </p:nvSpPr>
          <p:spPr bwMode="auto">
            <a:xfrm>
              <a:off x="1968" y="1248"/>
              <a:ext cx="1680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Use stream extraction operator with standard input stream to obtain user input.</a:t>
              </a:r>
            </a:p>
          </p:txBody>
        </p:sp>
        <p:sp>
          <p:nvSpPr>
            <p:cNvPr id="215050" name="Line 10"/>
            <p:cNvSpPr>
              <a:spLocks noChangeShapeType="1"/>
            </p:cNvSpPr>
            <p:nvPr/>
          </p:nvSpPr>
          <p:spPr bwMode="auto">
            <a:xfrm flipH="1">
              <a:off x="1056" y="1344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5054" name="Group 14"/>
          <p:cNvGrpSpPr>
            <a:grpSpLocks/>
          </p:cNvGrpSpPr>
          <p:nvPr/>
        </p:nvGrpSpPr>
        <p:grpSpPr bwMode="auto">
          <a:xfrm>
            <a:off x="4343400" y="3484563"/>
            <a:ext cx="4114800" cy="838200"/>
            <a:chOff x="2736" y="2195"/>
            <a:chExt cx="2592" cy="528"/>
          </a:xfrm>
        </p:grpSpPr>
        <p:sp>
          <p:nvSpPr>
            <p:cNvPr id="215052" name="Text Box 12"/>
            <p:cNvSpPr txBox="1">
              <a:spLocks noChangeArrowheads="1"/>
            </p:cNvSpPr>
            <p:nvPr/>
          </p:nvSpPr>
          <p:spPr bwMode="auto">
            <a:xfrm>
              <a:off x="3648" y="2195"/>
              <a:ext cx="1680" cy="523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 dirty="0">
                  <a:latin typeface="Times New Roman" pitchFamily="18" charset="0"/>
                </a:rPr>
                <a:t>Stream manipulator </a:t>
              </a:r>
              <a:r>
                <a:rPr lang="en-US" dirty="0" smtClean="0">
                  <a:latin typeface="Courier New" pitchFamily="49" charset="0"/>
                </a:rPr>
                <a:t> </a:t>
              </a:r>
              <a:r>
                <a:rPr lang="en-US" dirty="0" err="1" smtClean="0">
                  <a:latin typeface="Courier New" pitchFamily="49" charset="0"/>
                </a:rPr>
                <a:t>endl</a:t>
              </a:r>
              <a:r>
                <a:rPr lang="en-US" dirty="0" smtClean="0">
                  <a:latin typeface="Courier New" pitchFamily="49" charset="0"/>
                </a:rPr>
                <a:t> </a:t>
              </a:r>
              <a:r>
                <a:rPr lang="en-US" b="0" dirty="0">
                  <a:latin typeface="Times New Roman" pitchFamily="18" charset="0"/>
                </a:rPr>
                <a:t>outputs a newline, then “flushes output buffer.”</a:t>
              </a:r>
            </a:p>
          </p:txBody>
        </p:sp>
        <p:sp>
          <p:nvSpPr>
            <p:cNvPr id="215053" name="Line 13"/>
            <p:cNvSpPr>
              <a:spLocks noChangeShapeType="1"/>
            </p:cNvSpPr>
            <p:nvPr/>
          </p:nvSpPr>
          <p:spPr bwMode="auto">
            <a:xfrm flipH="1">
              <a:off x="2736" y="2291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5059" name="Group 19"/>
          <p:cNvGrpSpPr>
            <a:grpSpLocks/>
          </p:cNvGrpSpPr>
          <p:nvPr/>
        </p:nvGrpSpPr>
        <p:grpSpPr bwMode="auto">
          <a:xfrm>
            <a:off x="1828800" y="4543425"/>
            <a:ext cx="5676900" cy="1411288"/>
            <a:chOff x="1152" y="2862"/>
            <a:chExt cx="3576" cy="889"/>
          </a:xfrm>
        </p:grpSpPr>
        <p:sp>
          <p:nvSpPr>
            <p:cNvPr id="215055" name="Text Box 15"/>
            <p:cNvSpPr txBox="1">
              <a:spLocks noChangeArrowheads="1"/>
            </p:cNvSpPr>
            <p:nvPr/>
          </p:nvSpPr>
          <p:spPr bwMode="auto">
            <a:xfrm>
              <a:off x="3048" y="3225"/>
              <a:ext cx="1680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Concatenating, chaining or cascading stream insertion operations.</a:t>
              </a:r>
            </a:p>
          </p:txBody>
        </p:sp>
        <p:sp>
          <p:nvSpPr>
            <p:cNvPr id="215056" name="Line 16"/>
            <p:cNvSpPr>
              <a:spLocks noChangeShapeType="1"/>
            </p:cNvSpPr>
            <p:nvPr/>
          </p:nvSpPr>
          <p:spPr bwMode="auto">
            <a:xfrm flipH="1" flipV="1">
              <a:off x="2232" y="2862"/>
              <a:ext cx="816" cy="4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5057" name="Line 17"/>
            <p:cNvSpPr>
              <a:spLocks noChangeShapeType="1"/>
            </p:cNvSpPr>
            <p:nvPr/>
          </p:nvSpPr>
          <p:spPr bwMode="auto">
            <a:xfrm flipH="1" flipV="1">
              <a:off x="1872" y="2862"/>
              <a:ext cx="1176" cy="4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5058" name="Line 18"/>
            <p:cNvSpPr>
              <a:spLocks noChangeShapeType="1"/>
            </p:cNvSpPr>
            <p:nvPr/>
          </p:nvSpPr>
          <p:spPr bwMode="auto">
            <a:xfrm flipH="1" flipV="1">
              <a:off x="1152" y="2862"/>
              <a:ext cx="1896" cy="4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5063" name="Group 23"/>
          <p:cNvGrpSpPr>
            <a:grpSpLocks/>
          </p:cNvGrpSpPr>
          <p:nvPr/>
        </p:nvGrpSpPr>
        <p:grpSpPr bwMode="auto">
          <a:xfrm>
            <a:off x="1828800" y="3525837"/>
            <a:ext cx="7086600" cy="1017588"/>
            <a:chOff x="1056" y="2142"/>
            <a:chExt cx="4464" cy="641"/>
          </a:xfrm>
        </p:grpSpPr>
        <p:sp>
          <p:nvSpPr>
            <p:cNvPr id="215060" name="Text Box 20"/>
            <p:cNvSpPr txBox="1">
              <a:spLocks noChangeArrowheads="1"/>
            </p:cNvSpPr>
            <p:nvPr/>
          </p:nvSpPr>
          <p:spPr bwMode="auto">
            <a:xfrm>
              <a:off x="1968" y="2142"/>
              <a:ext cx="3552" cy="64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 dirty="0">
                  <a:latin typeface="Times New Roman" pitchFamily="18" charset="0"/>
                </a:rPr>
                <a:t>Calculations can be performed in output statements: alternative for lines 18 and 20:</a:t>
              </a:r>
            </a:p>
            <a:p>
              <a:pPr algn="l" eaLnBrk="0" hangingPunct="0">
                <a:spcBef>
                  <a:spcPct val="0"/>
                </a:spcBef>
              </a:pPr>
              <a:endParaRPr lang="en-US" b="0" dirty="0">
                <a:latin typeface="Times New Roman" pitchFamily="18" charset="0"/>
              </a:endParaRPr>
            </a:p>
            <a:p>
              <a:pPr algn="l" eaLnBrk="0" hangingPunct="0">
                <a:spcBef>
                  <a:spcPct val="0"/>
                </a:spcBef>
              </a:pPr>
              <a:r>
                <a:rPr lang="en-US" sz="1200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cout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&lt;&lt; </a:t>
              </a:r>
              <a:r>
                <a:rPr lang="en-US" sz="1200" dirty="0">
                  <a:solidFill>
                    <a:srgbClr val="0099FF"/>
                  </a:solidFill>
                  <a:latin typeface="Courier New" pitchFamily="49" charset="0"/>
                  <a:cs typeface="Courier New" pitchFamily="49" charset="0"/>
                </a:rPr>
                <a:t>"Sum is "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&lt;&lt; integer1 + integer2 &lt;&lt; </a:t>
              </a:r>
              <a:r>
                <a:rPr lang="en-US" sz="1200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endl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</p:txBody>
        </p:sp>
        <p:sp>
          <p:nvSpPr>
            <p:cNvPr id="215061" name="Line 21"/>
            <p:cNvSpPr>
              <a:spLocks noChangeShapeType="1"/>
            </p:cNvSpPr>
            <p:nvPr/>
          </p:nvSpPr>
          <p:spPr bwMode="auto">
            <a:xfrm flipH="1">
              <a:off x="1056" y="2238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BB9F7AC-18E4-47DE-A0A9-FA61C3ABFA0C}" type="slidenum">
              <a:rPr lang="en-US"/>
              <a:pPr/>
              <a:t>29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fig01_06.cpp</a:t>
            </a:r>
            <a:br>
              <a:rPr lang="en-US"/>
            </a:br>
            <a:r>
              <a:rPr lang="en-US"/>
              <a:t>output (1 of 1)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7010400" cy="1371600"/>
          </a:xfrm>
          <a:solidFill>
            <a:schemeClr val="hlink"/>
          </a:solidFill>
        </p:spPr>
        <p:txBody>
          <a:bodyPr/>
          <a:lstStyle/>
          <a:p>
            <a:r>
              <a:rPr lang="en-US">
                <a:solidFill>
                  <a:srgbClr val="000000"/>
                </a:solidFill>
                <a:cs typeface="Courier New" pitchFamily="49" charset="0"/>
              </a:rPr>
              <a:t>Enter first integer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000000"/>
                </a:solidFill>
                <a:cs typeface="Courier New" pitchFamily="49" charset="0"/>
              </a:rPr>
              <a:t>45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000000"/>
                </a:solidFill>
                <a:cs typeface="Courier New" pitchFamily="49" charset="0"/>
              </a:rPr>
              <a:t>Enter second integer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000000"/>
                </a:solidFill>
                <a:cs typeface="Courier New" pitchFamily="49" charset="0"/>
              </a:rPr>
              <a:t>72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cs typeface="Times New Roman" pitchFamily="18" charset="0"/>
              </a:rPr>
              <a:t>Sum is 117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958B4-7515-4098-A94B-0D94A42553C6}" type="slidenum">
              <a:rPr lang="en-US"/>
              <a:pPr/>
              <a:t>3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1.1 Introduction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  <a:p>
            <a:pPr lvl="1"/>
            <a:r>
              <a:rPr lang="en-US" dirty="0"/>
              <a:t>Instructions to command computer to perform actions and make decisions</a:t>
            </a:r>
          </a:p>
          <a:p>
            <a:r>
              <a:rPr lang="en-US" dirty="0"/>
              <a:t>Hardware</a:t>
            </a:r>
          </a:p>
          <a:p>
            <a:r>
              <a:rPr lang="en-US" dirty="0"/>
              <a:t>Standardized version of C++</a:t>
            </a:r>
          </a:p>
          <a:p>
            <a:pPr lvl="1"/>
            <a:r>
              <a:rPr lang="en-US" dirty="0"/>
              <a:t>United States</a:t>
            </a:r>
          </a:p>
          <a:p>
            <a:pPr lvl="2"/>
            <a:r>
              <a:rPr lang="en-US" dirty="0"/>
              <a:t>American National Standards Institute (ANSI)</a:t>
            </a:r>
          </a:p>
          <a:p>
            <a:pPr lvl="1"/>
            <a:r>
              <a:rPr lang="en-US" dirty="0"/>
              <a:t>Worldwide</a:t>
            </a:r>
          </a:p>
          <a:p>
            <a:pPr lvl="2"/>
            <a:r>
              <a:rPr lang="en-US" dirty="0"/>
              <a:t>International Organization for Standardization (ISO)</a:t>
            </a:r>
          </a:p>
          <a:p>
            <a:r>
              <a:rPr lang="en-US" dirty="0"/>
              <a:t>Structured programming</a:t>
            </a:r>
          </a:p>
          <a:p>
            <a:r>
              <a:rPr lang="en-US" dirty="0"/>
              <a:t>Object-oriented programming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8A925-8123-4AEE-8976-8B790EA7DBBE}" type="slidenum">
              <a:rPr lang="en-US"/>
              <a:pPr/>
              <a:t>30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1.23 Memory Concepts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Variable names</a:t>
            </a:r>
          </a:p>
          <a:p>
            <a:pPr lvl="1"/>
            <a:r>
              <a:rPr lang="en-US" dirty="0"/>
              <a:t>Correspond to actual locations in computer's memory</a:t>
            </a:r>
          </a:p>
          <a:p>
            <a:pPr lvl="1"/>
            <a:r>
              <a:rPr lang="en-US" dirty="0"/>
              <a:t>Every variable has name, type, size and value</a:t>
            </a:r>
          </a:p>
          <a:p>
            <a:pPr lvl="1"/>
            <a:r>
              <a:rPr lang="en-US" dirty="0"/>
              <a:t>When new value placed into variable, overwrites previous value</a:t>
            </a:r>
          </a:p>
          <a:p>
            <a:pPr lvl="1"/>
            <a:r>
              <a:rPr lang="en-US" dirty="0"/>
              <a:t>Reading variables from memory nondestructive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D4663-6E51-4700-9D8C-E99F83207CFA}" type="slidenum">
              <a:rPr lang="en-US"/>
              <a:pPr/>
              <a:t>31</a:t>
            </a:fld>
            <a:endParaRPr lang="en-US"/>
          </a:p>
        </p:txBody>
      </p:sp>
      <p:sp>
        <p:nvSpPr>
          <p:cNvPr id="238672" name="Rectangle 80"/>
          <p:cNvSpPr>
            <a:spLocks noChangeArrowheads="1"/>
          </p:cNvSpPr>
          <p:nvPr/>
        </p:nvSpPr>
        <p:spPr bwMode="auto">
          <a:xfrm>
            <a:off x="5815013" y="2406650"/>
            <a:ext cx="2109787" cy="10223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8673" name="Rectangle 81"/>
          <p:cNvSpPr>
            <a:spLocks noChangeArrowheads="1"/>
          </p:cNvSpPr>
          <p:nvPr/>
        </p:nvSpPr>
        <p:spPr bwMode="auto">
          <a:xfrm>
            <a:off x="5815013" y="1219200"/>
            <a:ext cx="2109787" cy="609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8671" name="Rectangle 79"/>
          <p:cNvSpPr>
            <a:spLocks noChangeArrowheads="1"/>
          </p:cNvSpPr>
          <p:nvPr/>
        </p:nvSpPr>
        <p:spPr bwMode="auto">
          <a:xfrm>
            <a:off x="5815013" y="4038600"/>
            <a:ext cx="2109787" cy="14795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1.23 Memory Concepts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>
                <a:latin typeface="Courier New" pitchFamily="49" charset="0"/>
              </a:rPr>
              <a:t>std::cin &gt;&gt; integer1;</a:t>
            </a:r>
          </a:p>
          <a:p>
            <a:pPr lvl="1"/>
            <a:r>
              <a:rPr lang="en-US"/>
              <a:t>Assume user entered 45</a:t>
            </a:r>
          </a:p>
          <a:p>
            <a:pPr lvl="1"/>
            <a:endParaRPr lang="en-US"/>
          </a:p>
          <a:p>
            <a:pPr>
              <a:buFontTx/>
              <a:buNone/>
            </a:pPr>
            <a:r>
              <a:rPr lang="en-US" sz="2400" b="1">
                <a:latin typeface="Courier New" pitchFamily="49" charset="0"/>
              </a:rPr>
              <a:t>std::cin &gt;&gt; integer2;</a:t>
            </a:r>
          </a:p>
          <a:p>
            <a:pPr lvl="1"/>
            <a:r>
              <a:rPr lang="en-US"/>
              <a:t>Assume user entered 72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>
              <a:buFontTx/>
              <a:buNone/>
            </a:pPr>
            <a:r>
              <a:rPr lang="en-US" sz="2400" b="1">
                <a:latin typeface="Courier New" pitchFamily="49" charset="0"/>
              </a:rPr>
              <a:t>sum = integer1 + integer2;</a:t>
            </a:r>
          </a:p>
          <a:p>
            <a:endParaRPr lang="en-US" sz="2400" b="1">
              <a:latin typeface="Courier New" pitchFamily="49" charset="0"/>
            </a:endParaRPr>
          </a:p>
        </p:txBody>
      </p:sp>
      <p:grpSp>
        <p:nvGrpSpPr>
          <p:cNvPr id="238644" name="Group 52"/>
          <p:cNvGrpSpPr>
            <a:grpSpLocks/>
          </p:cNvGrpSpPr>
          <p:nvPr/>
        </p:nvGrpSpPr>
        <p:grpSpPr bwMode="auto">
          <a:xfrm>
            <a:off x="5891213" y="1371600"/>
            <a:ext cx="1957387" cy="320675"/>
            <a:chOff x="880" y="1488"/>
            <a:chExt cx="1233" cy="202"/>
          </a:xfrm>
        </p:grpSpPr>
        <p:sp>
          <p:nvSpPr>
            <p:cNvPr id="238596" name="Rectangle 4"/>
            <p:cNvSpPr>
              <a:spLocks noChangeArrowheads="1"/>
            </p:cNvSpPr>
            <p:nvPr/>
          </p:nvSpPr>
          <p:spPr bwMode="auto">
            <a:xfrm>
              <a:off x="1737" y="1488"/>
              <a:ext cx="376" cy="1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597" name="Rectangle 5"/>
            <p:cNvSpPr>
              <a:spLocks noChangeArrowheads="1"/>
            </p:cNvSpPr>
            <p:nvPr/>
          </p:nvSpPr>
          <p:spPr bwMode="auto">
            <a:xfrm>
              <a:off x="1237" y="1499"/>
              <a:ext cx="39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598" name="Rectangle 6"/>
            <p:cNvSpPr>
              <a:spLocks noChangeArrowheads="1"/>
            </p:cNvSpPr>
            <p:nvPr/>
          </p:nvSpPr>
          <p:spPr bwMode="auto">
            <a:xfrm>
              <a:off x="880" y="1498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integer1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238601" name="Rectangle 9"/>
            <p:cNvSpPr>
              <a:spLocks noChangeArrowheads="1"/>
            </p:cNvSpPr>
            <p:nvPr/>
          </p:nvSpPr>
          <p:spPr bwMode="auto">
            <a:xfrm>
              <a:off x="1824" y="148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45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38645" name="Group 53"/>
          <p:cNvGrpSpPr>
            <a:grpSpLocks/>
          </p:cNvGrpSpPr>
          <p:nvPr/>
        </p:nvGrpSpPr>
        <p:grpSpPr bwMode="auto">
          <a:xfrm>
            <a:off x="5891213" y="2527300"/>
            <a:ext cx="1957387" cy="320675"/>
            <a:chOff x="880" y="1488"/>
            <a:chExt cx="1233" cy="202"/>
          </a:xfrm>
        </p:grpSpPr>
        <p:sp>
          <p:nvSpPr>
            <p:cNvPr id="238646" name="Rectangle 54"/>
            <p:cNvSpPr>
              <a:spLocks noChangeArrowheads="1"/>
            </p:cNvSpPr>
            <p:nvPr/>
          </p:nvSpPr>
          <p:spPr bwMode="auto">
            <a:xfrm>
              <a:off x="1737" y="1488"/>
              <a:ext cx="376" cy="1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647" name="Rectangle 55"/>
            <p:cNvSpPr>
              <a:spLocks noChangeArrowheads="1"/>
            </p:cNvSpPr>
            <p:nvPr/>
          </p:nvSpPr>
          <p:spPr bwMode="auto">
            <a:xfrm>
              <a:off x="1237" y="1499"/>
              <a:ext cx="39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648" name="Rectangle 56"/>
            <p:cNvSpPr>
              <a:spLocks noChangeArrowheads="1"/>
            </p:cNvSpPr>
            <p:nvPr/>
          </p:nvSpPr>
          <p:spPr bwMode="auto">
            <a:xfrm>
              <a:off x="880" y="1498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integer1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238649" name="Rectangle 57"/>
            <p:cNvSpPr>
              <a:spLocks noChangeArrowheads="1"/>
            </p:cNvSpPr>
            <p:nvPr/>
          </p:nvSpPr>
          <p:spPr bwMode="auto">
            <a:xfrm>
              <a:off x="1824" y="148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45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38650" name="Group 58"/>
          <p:cNvGrpSpPr>
            <a:grpSpLocks/>
          </p:cNvGrpSpPr>
          <p:nvPr/>
        </p:nvGrpSpPr>
        <p:grpSpPr bwMode="auto">
          <a:xfrm>
            <a:off x="5891213" y="3000375"/>
            <a:ext cx="1957387" cy="320675"/>
            <a:chOff x="880" y="1488"/>
            <a:chExt cx="1233" cy="202"/>
          </a:xfrm>
        </p:grpSpPr>
        <p:sp>
          <p:nvSpPr>
            <p:cNvPr id="238651" name="Rectangle 59"/>
            <p:cNvSpPr>
              <a:spLocks noChangeArrowheads="1"/>
            </p:cNvSpPr>
            <p:nvPr/>
          </p:nvSpPr>
          <p:spPr bwMode="auto">
            <a:xfrm>
              <a:off x="1737" y="1488"/>
              <a:ext cx="376" cy="1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652" name="Rectangle 60"/>
            <p:cNvSpPr>
              <a:spLocks noChangeArrowheads="1"/>
            </p:cNvSpPr>
            <p:nvPr/>
          </p:nvSpPr>
          <p:spPr bwMode="auto">
            <a:xfrm>
              <a:off x="1237" y="1499"/>
              <a:ext cx="39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653" name="Rectangle 61"/>
            <p:cNvSpPr>
              <a:spLocks noChangeArrowheads="1"/>
            </p:cNvSpPr>
            <p:nvPr/>
          </p:nvSpPr>
          <p:spPr bwMode="auto">
            <a:xfrm>
              <a:off x="880" y="1498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integer2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238654" name="Rectangle 62"/>
            <p:cNvSpPr>
              <a:spLocks noChangeArrowheads="1"/>
            </p:cNvSpPr>
            <p:nvPr/>
          </p:nvSpPr>
          <p:spPr bwMode="auto">
            <a:xfrm>
              <a:off x="1824" y="148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72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38655" name="Group 63"/>
          <p:cNvGrpSpPr>
            <a:grpSpLocks/>
          </p:cNvGrpSpPr>
          <p:nvPr/>
        </p:nvGrpSpPr>
        <p:grpSpPr bwMode="auto">
          <a:xfrm>
            <a:off x="5891213" y="4159250"/>
            <a:ext cx="1957387" cy="320675"/>
            <a:chOff x="880" y="1488"/>
            <a:chExt cx="1233" cy="202"/>
          </a:xfrm>
        </p:grpSpPr>
        <p:sp>
          <p:nvSpPr>
            <p:cNvPr id="238656" name="Rectangle 64"/>
            <p:cNvSpPr>
              <a:spLocks noChangeArrowheads="1"/>
            </p:cNvSpPr>
            <p:nvPr/>
          </p:nvSpPr>
          <p:spPr bwMode="auto">
            <a:xfrm>
              <a:off x="1737" y="1488"/>
              <a:ext cx="376" cy="1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657" name="Rectangle 65"/>
            <p:cNvSpPr>
              <a:spLocks noChangeArrowheads="1"/>
            </p:cNvSpPr>
            <p:nvPr/>
          </p:nvSpPr>
          <p:spPr bwMode="auto">
            <a:xfrm>
              <a:off x="1237" y="1499"/>
              <a:ext cx="39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658" name="Rectangle 66"/>
            <p:cNvSpPr>
              <a:spLocks noChangeArrowheads="1"/>
            </p:cNvSpPr>
            <p:nvPr/>
          </p:nvSpPr>
          <p:spPr bwMode="auto">
            <a:xfrm>
              <a:off x="880" y="1498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integer1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238659" name="Rectangle 67"/>
            <p:cNvSpPr>
              <a:spLocks noChangeArrowheads="1"/>
            </p:cNvSpPr>
            <p:nvPr/>
          </p:nvSpPr>
          <p:spPr bwMode="auto">
            <a:xfrm>
              <a:off x="1824" y="148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45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38660" name="Group 68"/>
          <p:cNvGrpSpPr>
            <a:grpSpLocks/>
          </p:cNvGrpSpPr>
          <p:nvPr/>
        </p:nvGrpSpPr>
        <p:grpSpPr bwMode="auto">
          <a:xfrm>
            <a:off x="5891213" y="4616450"/>
            <a:ext cx="1957387" cy="320675"/>
            <a:chOff x="880" y="1488"/>
            <a:chExt cx="1233" cy="202"/>
          </a:xfrm>
        </p:grpSpPr>
        <p:sp>
          <p:nvSpPr>
            <p:cNvPr id="238661" name="Rectangle 69"/>
            <p:cNvSpPr>
              <a:spLocks noChangeArrowheads="1"/>
            </p:cNvSpPr>
            <p:nvPr/>
          </p:nvSpPr>
          <p:spPr bwMode="auto">
            <a:xfrm>
              <a:off x="1737" y="1488"/>
              <a:ext cx="376" cy="1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662" name="Rectangle 70"/>
            <p:cNvSpPr>
              <a:spLocks noChangeArrowheads="1"/>
            </p:cNvSpPr>
            <p:nvPr/>
          </p:nvSpPr>
          <p:spPr bwMode="auto">
            <a:xfrm>
              <a:off x="1237" y="1499"/>
              <a:ext cx="39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663" name="Rectangle 71"/>
            <p:cNvSpPr>
              <a:spLocks noChangeArrowheads="1"/>
            </p:cNvSpPr>
            <p:nvPr/>
          </p:nvSpPr>
          <p:spPr bwMode="auto">
            <a:xfrm>
              <a:off x="880" y="1498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integer2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238664" name="Rectangle 72"/>
            <p:cNvSpPr>
              <a:spLocks noChangeArrowheads="1"/>
            </p:cNvSpPr>
            <p:nvPr/>
          </p:nvSpPr>
          <p:spPr bwMode="auto">
            <a:xfrm>
              <a:off x="1824" y="148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72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38670" name="Group 78"/>
          <p:cNvGrpSpPr>
            <a:grpSpLocks/>
          </p:cNvGrpSpPr>
          <p:nvPr/>
        </p:nvGrpSpPr>
        <p:grpSpPr bwMode="auto">
          <a:xfrm>
            <a:off x="6457950" y="5089525"/>
            <a:ext cx="1390650" cy="320675"/>
            <a:chOff x="3813" y="3514"/>
            <a:chExt cx="876" cy="202"/>
          </a:xfrm>
        </p:grpSpPr>
        <p:sp>
          <p:nvSpPr>
            <p:cNvPr id="238666" name="Rectangle 74"/>
            <p:cNvSpPr>
              <a:spLocks noChangeArrowheads="1"/>
            </p:cNvSpPr>
            <p:nvPr/>
          </p:nvSpPr>
          <p:spPr bwMode="auto">
            <a:xfrm>
              <a:off x="4313" y="3514"/>
              <a:ext cx="376" cy="1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667" name="Rectangle 75"/>
            <p:cNvSpPr>
              <a:spLocks noChangeArrowheads="1"/>
            </p:cNvSpPr>
            <p:nvPr/>
          </p:nvSpPr>
          <p:spPr bwMode="auto">
            <a:xfrm>
              <a:off x="3813" y="3525"/>
              <a:ext cx="39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668" name="Rectangle 76"/>
            <p:cNvSpPr>
              <a:spLocks noChangeArrowheads="1"/>
            </p:cNvSpPr>
            <p:nvPr/>
          </p:nvSpPr>
          <p:spPr bwMode="auto">
            <a:xfrm>
              <a:off x="3888" y="3524"/>
              <a:ext cx="3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sum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238669" name="Rectangle 77"/>
            <p:cNvSpPr>
              <a:spLocks noChangeArrowheads="1"/>
            </p:cNvSpPr>
            <p:nvPr/>
          </p:nvSpPr>
          <p:spPr bwMode="auto">
            <a:xfrm>
              <a:off x="4400" y="3514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rgbClr val="000000"/>
                  </a:solidFill>
                  <a:latin typeface="Courier New" pitchFamily="49" charset="0"/>
                </a:rPr>
                <a:t>117</a:t>
              </a:r>
              <a:endParaRPr lang="en-US" sz="1000" b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F5139-E57B-4C0C-B139-D89053E87F33}" type="slidenum">
              <a:rPr lang="en-US"/>
              <a:pPr/>
              <a:t>32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1.24      Arithmetic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r>
              <a:rPr lang="en-US"/>
              <a:t>Arithmetic calculations</a:t>
            </a:r>
          </a:p>
          <a:p>
            <a:pPr lvl="1"/>
            <a:r>
              <a:rPr lang="en-US" b="1">
                <a:latin typeface="Courier New" pitchFamily="49" charset="0"/>
              </a:rPr>
              <a:t>*</a:t>
            </a:r>
            <a:r>
              <a:rPr lang="en-US"/>
              <a:t> </a:t>
            </a:r>
          </a:p>
          <a:p>
            <a:pPr lvl="2"/>
            <a:r>
              <a:rPr lang="en-US"/>
              <a:t>Multiplication </a:t>
            </a:r>
          </a:p>
          <a:p>
            <a:pPr lvl="1"/>
            <a:r>
              <a:rPr lang="en-US" b="1">
                <a:latin typeface="Courier New" pitchFamily="49" charset="0"/>
              </a:rPr>
              <a:t>/</a:t>
            </a:r>
            <a:r>
              <a:rPr lang="en-US"/>
              <a:t> </a:t>
            </a:r>
          </a:p>
          <a:p>
            <a:pPr lvl="2"/>
            <a:r>
              <a:rPr lang="en-US"/>
              <a:t>Division</a:t>
            </a:r>
          </a:p>
          <a:p>
            <a:pPr lvl="2"/>
            <a:r>
              <a:rPr lang="en-US"/>
              <a:t>Integer division truncates remainder</a:t>
            </a:r>
          </a:p>
          <a:p>
            <a:pPr lvl="3"/>
            <a:r>
              <a:rPr lang="en-US" b="1">
                <a:latin typeface="Courier New" pitchFamily="49" charset="0"/>
              </a:rPr>
              <a:t>7 / 5</a:t>
            </a:r>
            <a:r>
              <a:rPr lang="en-US"/>
              <a:t> evaluates to 1</a:t>
            </a:r>
          </a:p>
          <a:p>
            <a:pPr lvl="1"/>
            <a:r>
              <a:rPr lang="en-US" b="1">
                <a:latin typeface="Courier New" pitchFamily="49" charset="0"/>
              </a:rPr>
              <a:t>%</a:t>
            </a:r>
          </a:p>
          <a:p>
            <a:pPr lvl="2"/>
            <a:r>
              <a:rPr lang="en-US"/>
              <a:t>Modulus operator returns remainder </a:t>
            </a:r>
          </a:p>
          <a:p>
            <a:pPr lvl="3"/>
            <a:r>
              <a:rPr lang="en-US" b="1">
                <a:latin typeface="Courier New" pitchFamily="49" charset="0"/>
              </a:rPr>
              <a:t>7 % 5</a:t>
            </a:r>
            <a:r>
              <a:rPr lang="en-US"/>
              <a:t> evaluates to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EBCD6-A17C-4388-AD16-A6A8BBB20266}" type="slidenum">
              <a:rPr lang="en-US"/>
              <a:pPr/>
              <a:t>33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1.24      Arithmetic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Rules of operator precedence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Operators in parentheses evaluated first</a:t>
            </a:r>
          </a:p>
          <a:p>
            <a:pPr marL="1371600" lvl="2" indent="-457200"/>
            <a:r>
              <a:rPr lang="en-US" dirty="0"/>
              <a:t>Nested/embedded parentheses</a:t>
            </a:r>
          </a:p>
          <a:p>
            <a:pPr marL="1828800" lvl="3" indent="-457200"/>
            <a:r>
              <a:rPr lang="en-US" dirty="0"/>
              <a:t>Operators in innermost pair first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Multiplication, division, modulus applied next</a:t>
            </a:r>
          </a:p>
          <a:p>
            <a:pPr marL="1371600" lvl="2" indent="-457200"/>
            <a:r>
              <a:rPr lang="en-US" dirty="0"/>
              <a:t>Operators applied from left to right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Addition, subtraction applied last</a:t>
            </a:r>
          </a:p>
          <a:p>
            <a:pPr lvl="2"/>
            <a:r>
              <a:rPr lang="en-US" dirty="0"/>
              <a:t>Operators applied from left to right</a:t>
            </a:r>
          </a:p>
          <a:p>
            <a:endParaRPr lang="en-US" dirty="0"/>
          </a:p>
        </p:txBody>
      </p:sp>
      <p:graphicFrame>
        <p:nvGraphicFramePr>
          <p:cNvPr id="198661" name="Object 5"/>
          <p:cNvGraphicFramePr>
            <a:graphicFrameLocks noChangeAspect="1"/>
          </p:cNvGraphicFramePr>
          <p:nvPr/>
        </p:nvGraphicFramePr>
        <p:xfrm>
          <a:off x="633413" y="4108450"/>
          <a:ext cx="7824787" cy="3605213"/>
        </p:xfrm>
        <a:graphic>
          <a:graphicData uri="http://schemas.openxmlformats.org/presentationml/2006/ole">
            <p:oleObj spid="_x0000_s198661" name="Document" r:id="rId3" imgW="7802280" imgH="360396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62726-4290-4E36-AADC-DD3D518DCB58}" type="slidenum">
              <a:rPr lang="en-US"/>
              <a:pPr/>
              <a:t>34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1.25  Decision Making: Equality and Relational Operators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latin typeface="Courier New" pitchFamily="49" charset="0"/>
              </a:rPr>
              <a:t>if</a:t>
            </a:r>
            <a:r>
              <a:rPr lang="en-US"/>
              <a:t> structure</a:t>
            </a:r>
          </a:p>
          <a:p>
            <a:pPr lvl="1"/>
            <a:r>
              <a:rPr lang="en-US"/>
              <a:t>Make decision based on truth or falsity of condition</a:t>
            </a:r>
          </a:p>
          <a:p>
            <a:pPr lvl="2"/>
            <a:r>
              <a:rPr lang="en-US"/>
              <a:t>If condition met, body executed</a:t>
            </a:r>
          </a:p>
          <a:p>
            <a:pPr lvl="2"/>
            <a:r>
              <a:rPr lang="en-US"/>
              <a:t>Else, body not executed</a:t>
            </a:r>
          </a:p>
          <a:p>
            <a:r>
              <a:rPr lang="en-US"/>
              <a:t>Equality and relational operators</a:t>
            </a:r>
          </a:p>
          <a:p>
            <a:pPr lvl="1"/>
            <a:r>
              <a:rPr lang="en-US"/>
              <a:t>Equality operators</a:t>
            </a:r>
          </a:p>
          <a:p>
            <a:pPr lvl="2"/>
            <a:r>
              <a:rPr lang="en-US"/>
              <a:t>Same level of precedence</a:t>
            </a:r>
          </a:p>
          <a:p>
            <a:pPr lvl="1"/>
            <a:r>
              <a:rPr lang="en-US"/>
              <a:t>Relational operators</a:t>
            </a:r>
          </a:p>
          <a:p>
            <a:pPr lvl="2"/>
            <a:r>
              <a:rPr lang="en-US"/>
              <a:t>Same level of precedence</a:t>
            </a:r>
          </a:p>
          <a:p>
            <a:pPr lvl="1"/>
            <a:r>
              <a:rPr lang="en-US"/>
              <a:t>Associate left to right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CE21-714E-432B-8036-5EA4DF76B4D8}" type="slidenum">
              <a:rPr lang="en-US"/>
              <a:pPr/>
              <a:t>35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1.25  Decision Making: Equality and Relational Operators</a:t>
            </a:r>
          </a:p>
        </p:txBody>
      </p:sp>
      <p:graphicFrame>
        <p:nvGraphicFramePr>
          <p:cNvPr id="200707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-1295400" y="1447800"/>
          <a:ext cx="11734800" cy="4448175"/>
        </p:xfrm>
        <a:graphic>
          <a:graphicData uri="http://schemas.openxmlformats.org/presentationml/2006/ole">
            <p:oleObj spid="_x0000_s200707" name="Document" r:id="rId3" imgW="6281280" imgH="238068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5BF87-0FD9-4B15-9A27-FB9F92F428DA}" type="slidenum">
              <a:rPr lang="en-US"/>
              <a:pPr/>
              <a:t>36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1.25  Decision Making: Equality and Relational Operators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latin typeface="Courier New" pitchFamily="49" charset="0"/>
              </a:rPr>
              <a:t>using</a:t>
            </a:r>
            <a:r>
              <a:rPr lang="en-US"/>
              <a:t> statements</a:t>
            </a:r>
          </a:p>
          <a:p>
            <a:pPr lvl="1"/>
            <a:r>
              <a:rPr lang="en-US"/>
              <a:t>Eliminate use of </a:t>
            </a:r>
            <a:r>
              <a:rPr lang="en-US" b="1">
                <a:latin typeface="Courier New" pitchFamily="49" charset="0"/>
              </a:rPr>
              <a:t>std::</a:t>
            </a:r>
            <a:r>
              <a:rPr lang="en-US"/>
              <a:t> prefix</a:t>
            </a:r>
          </a:p>
          <a:p>
            <a:pPr lvl="1"/>
            <a:r>
              <a:rPr lang="en-US"/>
              <a:t>Write </a:t>
            </a:r>
            <a:r>
              <a:rPr lang="en-US" b="1">
                <a:latin typeface="Courier New" pitchFamily="49" charset="0"/>
              </a:rPr>
              <a:t>cout </a:t>
            </a:r>
            <a:r>
              <a:rPr lang="en-US"/>
              <a:t>instead of </a:t>
            </a:r>
            <a:r>
              <a:rPr lang="en-US" b="1">
                <a:latin typeface="Courier New" pitchFamily="49" charset="0"/>
              </a:rPr>
              <a:t>std::cout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F195E06-EEFE-48C6-B58B-1984F9AEAC08}" type="slidenum">
              <a:rPr lang="en-US"/>
              <a:pPr/>
              <a:t>37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fig01_14.cpp</a:t>
            </a:r>
            <a:br>
              <a:rPr lang="en-US"/>
            </a:br>
            <a:r>
              <a:rPr lang="en-US"/>
              <a:t>(1 of 2)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    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Fig. 1.14: fig01_14.cpp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    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Using if statements, relational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    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operators, and equality operators.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4   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#include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&lt;iostream&gt;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5  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6   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using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std::cout;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program uses cout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7   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using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std::cin; 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program uses cin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8   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using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std::endl;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program uses endl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9  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10  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function main begins program execution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11 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main()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12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{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13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num1;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first number to be read from user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14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num2;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second number to be read from user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15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16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cout &lt;&lt; 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"Enter two integers, and I will tell you\n"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17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     &lt;&lt;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 "the relationships they satisfy: "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;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18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cin &gt;&gt; num1 &gt;&gt; num2; 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read two integers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19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20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if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( num1 == num2 )                            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21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   cout &lt;&lt; num1 &lt;&lt; 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" is equal to "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&lt;&lt; num2 &lt;&lt; endl;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22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23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if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( num1 != num2 )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24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   cout &lt;&lt; num1 &lt;&lt; 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" is not equal to "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&lt;&lt; num2 &lt;&lt; endl;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25    </a:t>
            </a:r>
            <a:endParaRPr lang="en-US"/>
          </a:p>
        </p:txBody>
      </p:sp>
      <p:grpSp>
        <p:nvGrpSpPr>
          <p:cNvPr id="217096" name="Group 8"/>
          <p:cNvGrpSpPr>
            <a:grpSpLocks/>
          </p:cNvGrpSpPr>
          <p:nvPr/>
        </p:nvGrpSpPr>
        <p:grpSpPr bwMode="auto">
          <a:xfrm>
            <a:off x="1905000" y="1371600"/>
            <a:ext cx="4991100" cy="666750"/>
            <a:chOff x="1200" y="864"/>
            <a:chExt cx="3144" cy="420"/>
          </a:xfrm>
        </p:grpSpPr>
        <p:sp>
          <p:nvSpPr>
            <p:cNvPr id="217092" name="Text Box 4"/>
            <p:cNvSpPr txBox="1">
              <a:spLocks noChangeArrowheads="1"/>
            </p:cNvSpPr>
            <p:nvPr/>
          </p:nvSpPr>
          <p:spPr bwMode="auto">
            <a:xfrm>
              <a:off x="2664" y="912"/>
              <a:ext cx="1680" cy="37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>
                  <a:latin typeface="Courier New" pitchFamily="49" charset="0"/>
                </a:rPr>
                <a:t>using</a:t>
              </a:r>
              <a:r>
                <a:rPr lang="en-US" b="0">
                  <a:latin typeface="Times New Roman" pitchFamily="18" charset="0"/>
                </a:rPr>
                <a:t> statements eliminate need for </a:t>
              </a:r>
              <a:r>
                <a:rPr lang="en-US">
                  <a:latin typeface="Courier New" pitchFamily="49" charset="0"/>
                </a:rPr>
                <a:t>std::</a:t>
              </a:r>
              <a:r>
                <a:rPr lang="en-US" b="0">
                  <a:latin typeface="Times New Roman" pitchFamily="18" charset="0"/>
                </a:rPr>
                <a:t> prefix.</a:t>
              </a:r>
            </a:p>
          </p:txBody>
        </p:sp>
        <p:sp>
          <p:nvSpPr>
            <p:cNvPr id="217093" name="Line 5"/>
            <p:cNvSpPr>
              <a:spLocks noChangeShapeType="1"/>
            </p:cNvSpPr>
            <p:nvPr/>
          </p:nvSpPr>
          <p:spPr bwMode="auto">
            <a:xfrm flipH="1">
              <a:off x="1200" y="1008"/>
              <a:ext cx="14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7094" name="Line 6"/>
            <p:cNvSpPr>
              <a:spLocks noChangeShapeType="1"/>
            </p:cNvSpPr>
            <p:nvPr/>
          </p:nvSpPr>
          <p:spPr bwMode="auto">
            <a:xfrm flipH="1" flipV="1">
              <a:off x="1200" y="864"/>
              <a:ext cx="146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7095" name="Line 7"/>
            <p:cNvSpPr>
              <a:spLocks noChangeShapeType="1"/>
            </p:cNvSpPr>
            <p:nvPr/>
          </p:nvSpPr>
          <p:spPr bwMode="auto">
            <a:xfrm flipH="1">
              <a:off x="1200" y="1008"/>
              <a:ext cx="1464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7100" name="Group 12"/>
          <p:cNvGrpSpPr>
            <a:grpSpLocks/>
          </p:cNvGrpSpPr>
          <p:nvPr/>
        </p:nvGrpSpPr>
        <p:grpSpPr bwMode="auto">
          <a:xfrm>
            <a:off x="990600" y="2670175"/>
            <a:ext cx="4305300" cy="1292225"/>
            <a:chOff x="624" y="1682"/>
            <a:chExt cx="2712" cy="814"/>
          </a:xfrm>
        </p:grpSpPr>
        <p:sp>
          <p:nvSpPr>
            <p:cNvPr id="217097" name="Text Box 9"/>
            <p:cNvSpPr txBox="1">
              <a:spLocks noChangeArrowheads="1"/>
            </p:cNvSpPr>
            <p:nvPr/>
          </p:nvSpPr>
          <p:spPr bwMode="auto">
            <a:xfrm>
              <a:off x="1656" y="1682"/>
              <a:ext cx="1680" cy="37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Can write </a:t>
              </a:r>
              <a:r>
                <a:rPr lang="en-US">
                  <a:latin typeface="Courier New" pitchFamily="49" charset="0"/>
                </a:rPr>
                <a:t>cout</a:t>
              </a:r>
              <a:r>
                <a:rPr lang="en-US" b="0">
                  <a:latin typeface="Times New Roman" pitchFamily="18" charset="0"/>
                </a:rPr>
                <a:t> and </a:t>
              </a:r>
              <a:r>
                <a:rPr lang="en-US">
                  <a:latin typeface="Courier New" pitchFamily="49" charset="0"/>
                </a:rPr>
                <a:t>cin</a:t>
              </a:r>
              <a:r>
                <a:rPr lang="en-US" b="0">
                  <a:latin typeface="Times New Roman" pitchFamily="18" charset="0"/>
                </a:rPr>
                <a:t> without </a:t>
              </a:r>
              <a:r>
                <a:rPr lang="en-US">
                  <a:latin typeface="Courier New" pitchFamily="49" charset="0"/>
                </a:rPr>
                <a:t>std::</a:t>
              </a:r>
              <a:r>
                <a:rPr lang="en-US" b="0">
                  <a:latin typeface="Times New Roman" pitchFamily="18" charset="0"/>
                </a:rPr>
                <a:t> prefix.</a:t>
              </a:r>
            </a:p>
          </p:txBody>
        </p:sp>
        <p:sp>
          <p:nvSpPr>
            <p:cNvPr id="217098" name="Line 10"/>
            <p:cNvSpPr>
              <a:spLocks noChangeShapeType="1"/>
            </p:cNvSpPr>
            <p:nvPr/>
          </p:nvSpPr>
          <p:spPr bwMode="auto">
            <a:xfrm flipH="1">
              <a:off x="744" y="1778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099" name="Line 11"/>
            <p:cNvSpPr>
              <a:spLocks noChangeShapeType="1"/>
            </p:cNvSpPr>
            <p:nvPr/>
          </p:nvSpPr>
          <p:spPr bwMode="auto">
            <a:xfrm flipH="1">
              <a:off x="624" y="1778"/>
              <a:ext cx="1032" cy="7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7104" name="Group 16"/>
          <p:cNvGrpSpPr>
            <a:grpSpLocks/>
          </p:cNvGrpSpPr>
          <p:nvPr/>
        </p:nvGrpSpPr>
        <p:grpSpPr bwMode="auto">
          <a:xfrm>
            <a:off x="1600200" y="2038350"/>
            <a:ext cx="3200400" cy="1085850"/>
            <a:chOff x="1008" y="1284"/>
            <a:chExt cx="2016" cy="684"/>
          </a:xfrm>
        </p:grpSpPr>
        <p:sp>
          <p:nvSpPr>
            <p:cNvPr id="217101" name="Text Box 13"/>
            <p:cNvSpPr txBox="1">
              <a:spLocks noChangeArrowheads="1"/>
            </p:cNvSpPr>
            <p:nvPr/>
          </p:nvSpPr>
          <p:spPr bwMode="auto">
            <a:xfrm>
              <a:off x="1968" y="1284"/>
              <a:ext cx="1056" cy="21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Declare variables.</a:t>
              </a:r>
            </a:p>
          </p:txBody>
        </p:sp>
        <p:sp>
          <p:nvSpPr>
            <p:cNvPr id="217102" name="Line 14"/>
            <p:cNvSpPr>
              <a:spLocks noChangeShapeType="1"/>
            </p:cNvSpPr>
            <p:nvPr/>
          </p:nvSpPr>
          <p:spPr bwMode="auto">
            <a:xfrm flipH="1">
              <a:off x="1056" y="1380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7103" name="Line 15"/>
            <p:cNvSpPr>
              <a:spLocks noChangeShapeType="1"/>
            </p:cNvSpPr>
            <p:nvPr/>
          </p:nvSpPr>
          <p:spPr bwMode="auto">
            <a:xfrm flipH="1">
              <a:off x="1008" y="1380"/>
              <a:ext cx="960" cy="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7107" name="Group 19"/>
          <p:cNvGrpSpPr>
            <a:grpSpLocks/>
          </p:cNvGrpSpPr>
          <p:nvPr/>
        </p:nvGrpSpPr>
        <p:grpSpPr bwMode="auto">
          <a:xfrm>
            <a:off x="1676400" y="3508375"/>
            <a:ext cx="4114800" cy="838200"/>
            <a:chOff x="1056" y="2210"/>
            <a:chExt cx="2592" cy="528"/>
          </a:xfrm>
        </p:grpSpPr>
        <p:sp>
          <p:nvSpPr>
            <p:cNvPr id="217105" name="Text Box 17"/>
            <p:cNvSpPr txBox="1">
              <a:spLocks noChangeArrowheads="1"/>
            </p:cNvSpPr>
            <p:nvPr/>
          </p:nvSpPr>
          <p:spPr bwMode="auto">
            <a:xfrm>
              <a:off x="1968" y="2210"/>
              <a:ext cx="1680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>
                  <a:latin typeface="Courier New" pitchFamily="49" charset="0"/>
                </a:rPr>
                <a:t>if</a:t>
              </a:r>
              <a:r>
                <a:rPr lang="en-US" b="0">
                  <a:latin typeface="Times New Roman" pitchFamily="18" charset="0"/>
                </a:rPr>
                <a:t> structure compares values of </a:t>
              </a:r>
              <a:r>
                <a:rPr lang="en-US">
                  <a:latin typeface="Courier New" pitchFamily="49" charset="0"/>
                </a:rPr>
                <a:t>num1</a:t>
              </a:r>
              <a:r>
                <a:rPr lang="en-US" b="0">
                  <a:latin typeface="Times New Roman" pitchFamily="18" charset="0"/>
                </a:rPr>
                <a:t> and </a:t>
              </a:r>
              <a:r>
                <a:rPr lang="en-US">
                  <a:latin typeface="Courier New" pitchFamily="49" charset="0"/>
                </a:rPr>
                <a:t>num2</a:t>
              </a:r>
              <a:r>
                <a:rPr lang="en-US" b="0">
                  <a:latin typeface="Times New Roman" pitchFamily="18" charset="0"/>
                </a:rPr>
                <a:t> to test for equality.</a:t>
              </a:r>
            </a:p>
          </p:txBody>
        </p:sp>
        <p:sp>
          <p:nvSpPr>
            <p:cNvPr id="217106" name="Line 18"/>
            <p:cNvSpPr>
              <a:spLocks noChangeShapeType="1"/>
            </p:cNvSpPr>
            <p:nvPr/>
          </p:nvSpPr>
          <p:spPr bwMode="auto">
            <a:xfrm flipH="1">
              <a:off x="1056" y="2306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7110" name="Group 22"/>
          <p:cNvGrpSpPr>
            <a:grpSpLocks/>
          </p:cNvGrpSpPr>
          <p:nvPr/>
        </p:nvGrpSpPr>
        <p:grpSpPr bwMode="auto">
          <a:xfrm>
            <a:off x="2895600" y="3768725"/>
            <a:ext cx="4114800" cy="838200"/>
            <a:chOff x="1824" y="2374"/>
            <a:chExt cx="2592" cy="528"/>
          </a:xfrm>
        </p:grpSpPr>
        <p:sp>
          <p:nvSpPr>
            <p:cNvPr id="217108" name="Text Box 20"/>
            <p:cNvSpPr txBox="1">
              <a:spLocks noChangeArrowheads="1"/>
            </p:cNvSpPr>
            <p:nvPr/>
          </p:nvSpPr>
          <p:spPr bwMode="auto">
            <a:xfrm>
              <a:off x="2736" y="2374"/>
              <a:ext cx="1680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If condition is true (i.e., values are equal), execute this statement.</a:t>
              </a:r>
            </a:p>
          </p:txBody>
        </p:sp>
        <p:sp>
          <p:nvSpPr>
            <p:cNvPr id="217109" name="Line 21"/>
            <p:cNvSpPr>
              <a:spLocks noChangeShapeType="1"/>
            </p:cNvSpPr>
            <p:nvPr/>
          </p:nvSpPr>
          <p:spPr bwMode="auto">
            <a:xfrm flipH="1">
              <a:off x="1824" y="2470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7111" name="Group 23"/>
          <p:cNvGrpSpPr>
            <a:grpSpLocks/>
          </p:cNvGrpSpPr>
          <p:nvPr/>
        </p:nvGrpSpPr>
        <p:grpSpPr bwMode="auto">
          <a:xfrm>
            <a:off x="1676400" y="4191000"/>
            <a:ext cx="4114800" cy="838200"/>
            <a:chOff x="1056" y="2210"/>
            <a:chExt cx="2592" cy="528"/>
          </a:xfrm>
        </p:grpSpPr>
        <p:sp>
          <p:nvSpPr>
            <p:cNvPr id="217112" name="Text Box 24"/>
            <p:cNvSpPr txBox="1">
              <a:spLocks noChangeArrowheads="1"/>
            </p:cNvSpPr>
            <p:nvPr/>
          </p:nvSpPr>
          <p:spPr bwMode="auto">
            <a:xfrm>
              <a:off x="1968" y="2210"/>
              <a:ext cx="1680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>
                  <a:latin typeface="Courier New" pitchFamily="49" charset="0"/>
                </a:rPr>
                <a:t>if</a:t>
              </a:r>
              <a:r>
                <a:rPr lang="en-US" b="0">
                  <a:latin typeface="Times New Roman" pitchFamily="18" charset="0"/>
                </a:rPr>
                <a:t> structure compares values of </a:t>
              </a:r>
              <a:r>
                <a:rPr lang="en-US">
                  <a:latin typeface="Courier New" pitchFamily="49" charset="0"/>
                </a:rPr>
                <a:t>num1</a:t>
              </a:r>
              <a:r>
                <a:rPr lang="en-US" b="0">
                  <a:latin typeface="Times New Roman" pitchFamily="18" charset="0"/>
                </a:rPr>
                <a:t> and </a:t>
              </a:r>
              <a:r>
                <a:rPr lang="en-US">
                  <a:latin typeface="Courier New" pitchFamily="49" charset="0"/>
                </a:rPr>
                <a:t>num2</a:t>
              </a:r>
              <a:r>
                <a:rPr lang="en-US" b="0">
                  <a:latin typeface="Times New Roman" pitchFamily="18" charset="0"/>
                </a:rPr>
                <a:t> to test for inequality.</a:t>
              </a:r>
            </a:p>
          </p:txBody>
        </p:sp>
        <p:sp>
          <p:nvSpPr>
            <p:cNvPr id="217113" name="Line 25"/>
            <p:cNvSpPr>
              <a:spLocks noChangeShapeType="1"/>
            </p:cNvSpPr>
            <p:nvPr/>
          </p:nvSpPr>
          <p:spPr bwMode="auto">
            <a:xfrm flipH="1">
              <a:off x="1056" y="2306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7114" name="Group 26"/>
          <p:cNvGrpSpPr>
            <a:grpSpLocks/>
          </p:cNvGrpSpPr>
          <p:nvPr/>
        </p:nvGrpSpPr>
        <p:grpSpPr bwMode="auto">
          <a:xfrm>
            <a:off x="2895600" y="4419600"/>
            <a:ext cx="4114800" cy="838200"/>
            <a:chOff x="1824" y="2374"/>
            <a:chExt cx="2592" cy="528"/>
          </a:xfrm>
        </p:grpSpPr>
        <p:sp>
          <p:nvSpPr>
            <p:cNvPr id="217115" name="Text Box 27"/>
            <p:cNvSpPr txBox="1">
              <a:spLocks noChangeArrowheads="1"/>
            </p:cNvSpPr>
            <p:nvPr/>
          </p:nvSpPr>
          <p:spPr bwMode="auto">
            <a:xfrm>
              <a:off x="2736" y="2374"/>
              <a:ext cx="1680" cy="52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If condition is true (i.e., values are not equal), execute this statement.</a:t>
              </a:r>
            </a:p>
          </p:txBody>
        </p:sp>
        <p:sp>
          <p:nvSpPr>
            <p:cNvPr id="217116" name="Line 28"/>
            <p:cNvSpPr>
              <a:spLocks noChangeShapeType="1"/>
            </p:cNvSpPr>
            <p:nvPr/>
          </p:nvSpPr>
          <p:spPr bwMode="auto">
            <a:xfrm flipH="1">
              <a:off x="1824" y="2470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430C126-F1C6-46FF-8765-4E079C797F9E}" type="slidenum">
              <a:rPr lang="en-US"/>
              <a:pPr/>
              <a:t>38</a:t>
            </a:fld>
            <a:endParaRPr lang="en-US"/>
          </a:p>
        </p:txBody>
      </p:sp>
      <p:sp>
        <p:nvSpPr>
          <p:cNvPr id="218114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fig01_14.cpp</a:t>
            </a:r>
            <a:br>
              <a:rPr lang="en-US"/>
            </a:br>
            <a:r>
              <a:rPr lang="en-US"/>
              <a:t>(2 of 2)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fig01_14.cpp</a:t>
            </a:r>
            <a:br>
              <a:rPr lang="en-US"/>
            </a:br>
            <a:r>
              <a:rPr lang="en-US"/>
              <a:t>output (1 of 2)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181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7010400" cy="3962400"/>
          </a:xfrm>
        </p:spPr>
        <p:txBody>
          <a:bodyPr/>
          <a:lstStyle/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26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if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( num1 &lt; num2 )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27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   cout &lt;&lt; num1 &lt;&lt; 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" is less than "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&lt;&lt; num2 &lt;&lt; endl;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28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29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if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( num1 &gt; num2 )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30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   cout &lt;&lt; num1 &lt;&lt; 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" is greater than "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&lt;&lt; num2 &lt;&lt; endl;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31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32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if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( num1 &lt;= num2 )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33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   cout &lt;&lt; num1 &lt;&lt; 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" is less than or equal to "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34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        &lt;&lt; num2 &lt;&lt; endl;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35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36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if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( num1 &gt;= num2 )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37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   cout &lt;&lt; num1 &lt;&lt;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 " is greater than or equal to "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38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        &lt;&lt; num2 &lt;&lt; endl;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39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40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  </a:t>
            </a:r>
            <a:r>
              <a:rPr lang="en-US">
                <a:solidFill>
                  <a:srgbClr val="0000FF"/>
                </a:solidFill>
                <a:cs typeface="Courier New" pitchFamily="49" charset="0"/>
              </a:rPr>
              <a:t>return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>
                <a:solidFill>
                  <a:srgbClr val="0099FF"/>
                </a:solidFill>
                <a:cs typeface="Courier New" pitchFamily="49" charset="0"/>
              </a:rPr>
              <a:t>0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;  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indicate that program ended successfully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41   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5F5F5F"/>
                </a:solidFill>
                <a:latin typeface="AvantGarde" pitchFamily="34" charset="0"/>
                <a:cs typeface="Times New Roman" pitchFamily="18" charset="0"/>
              </a:rPr>
              <a:t>42    </a:t>
            </a:r>
            <a:r>
              <a:rPr lang="en-US">
                <a:solidFill>
                  <a:srgbClr val="000000"/>
                </a:solidFill>
                <a:cs typeface="Courier New" pitchFamily="49" charset="0"/>
              </a:rPr>
              <a:t>} </a:t>
            </a:r>
            <a:r>
              <a:rPr lang="en-US">
                <a:solidFill>
                  <a:srgbClr val="008000"/>
                </a:solidFill>
                <a:cs typeface="Courier New" pitchFamily="49" charset="0"/>
              </a:rPr>
              <a:t>// end function main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218117" name="Rectangle 1029"/>
          <p:cNvSpPr>
            <a:spLocks noChangeArrowheads="1"/>
          </p:cNvSpPr>
          <p:nvPr/>
        </p:nvSpPr>
        <p:spPr bwMode="auto">
          <a:xfrm>
            <a:off x="0" y="3886200"/>
            <a:ext cx="7010400" cy="13716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tIns="182880" bIns="182880"/>
          <a:lstStyle/>
          <a:p>
            <a:pPr algn="l">
              <a:spcBef>
                <a:spcPct val="2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two integers, and I will tell you </a:t>
            </a:r>
            <a:endParaRPr lang="en-US" sz="120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the relationships they satisfy: 22 12</a:t>
            </a:r>
            <a:endParaRPr lang="en-US" sz="120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is not equal to 12</a:t>
            </a:r>
            <a:endParaRPr lang="en-US" sz="120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is greater than 12</a:t>
            </a:r>
            <a:endParaRPr lang="en-US" sz="120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sz="1200">
                <a:latin typeface="Courier New" pitchFamily="49" charset="0"/>
              </a:rPr>
              <a:t>22 is greater than or equal to 12</a:t>
            </a:r>
            <a:r>
              <a:rPr lang="en-US" sz="120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grpSp>
        <p:nvGrpSpPr>
          <p:cNvPr id="218120" name="Group 1032"/>
          <p:cNvGrpSpPr>
            <a:grpSpLocks/>
          </p:cNvGrpSpPr>
          <p:nvPr/>
        </p:nvGrpSpPr>
        <p:grpSpPr bwMode="auto">
          <a:xfrm>
            <a:off x="4953000" y="1066800"/>
            <a:ext cx="4114800" cy="838200"/>
            <a:chOff x="3264" y="672"/>
            <a:chExt cx="2592" cy="528"/>
          </a:xfrm>
        </p:grpSpPr>
        <p:sp>
          <p:nvSpPr>
            <p:cNvPr id="218118" name="Text Box 1030"/>
            <p:cNvSpPr txBox="1">
              <a:spLocks noChangeArrowheads="1"/>
            </p:cNvSpPr>
            <p:nvPr/>
          </p:nvSpPr>
          <p:spPr bwMode="auto">
            <a:xfrm>
              <a:off x="4176" y="672"/>
              <a:ext cx="1680" cy="37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0"/>
                </a:spcBef>
              </a:pPr>
              <a:r>
                <a:rPr lang="en-US" b="0">
                  <a:latin typeface="Times New Roman" pitchFamily="18" charset="0"/>
                </a:rPr>
                <a:t>Statements may be split over several lines.</a:t>
              </a:r>
            </a:p>
          </p:txBody>
        </p:sp>
        <p:sp>
          <p:nvSpPr>
            <p:cNvPr id="218119" name="Line 1031"/>
            <p:cNvSpPr>
              <a:spLocks noChangeShapeType="1"/>
            </p:cNvSpPr>
            <p:nvPr/>
          </p:nvSpPr>
          <p:spPr bwMode="auto">
            <a:xfrm flipH="1">
              <a:off x="3264" y="768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B956152-11B2-4EDD-BCE5-B595553379F6}" type="slidenum">
              <a:rPr lang="en-US"/>
              <a:pPr/>
              <a:t>39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fig01_14.cpp</a:t>
            </a:r>
            <a:br>
              <a:rPr lang="en-US"/>
            </a:br>
            <a:r>
              <a:rPr lang="en-US"/>
              <a:t>output (2 of 2)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7010400" cy="1447800"/>
          </a:xfrm>
          <a:solidFill>
            <a:schemeClr val="hlink"/>
          </a:solidFill>
        </p:spPr>
        <p:txBody>
          <a:bodyPr/>
          <a:lstStyle/>
          <a:p>
            <a:r>
              <a:rPr lang="en-US">
                <a:solidFill>
                  <a:srgbClr val="000000"/>
                </a:solidFill>
                <a:cs typeface="Courier New" pitchFamily="49" charset="0"/>
              </a:rPr>
              <a:t>Enter two integers, and I will tell you 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000000"/>
                </a:solidFill>
                <a:cs typeface="Courier New" pitchFamily="49" charset="0"/>
              </a:rPr>
              <a:t>the relationships they satisfy: 7 7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000000"/>
                </a:solidFill>
                <a:cs typeface="Courier New" pitchFamily="49" charset="0"/>
              </a:rPr>
              <a:t>7 is equal to 7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solidFill>
                  <a:srgbClr val="000000"/>
                </a:solidFill>
                <a:cs typeface="Courier New" pitchFamily="49" charset="0"/>
              </a:rPr>
              <a:t>7 is less than or equal to 7</a:t>
            </a:r>
            <a:endParaRPr lang="en-US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r>
              <a:rPr lang="en-US">
                <a:cs typeface="Times New Roman" pitchFamily="18" charset="0"/>
              </a:rPr>
              <a:t>7 is greater than or equal to 7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F4A47-5A11-4F0A-9D3D-D4A35569B8D9}" type="slidenum">
              <a:rPr lang="en-US"/>
              <a:pPr/>
              <a:t>4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1.2    What is a Computer?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Computer</a:t>
            </a:r>
          </a:p>
          <a:p>
            <a:pPr lvl="1"/>
            <a:r>
              <a:rPr lang="en-US"/>
              <a:t>Device capable of performing computations and making logical decisions</a:t>
            </a:r>
          </a:p>
          <a:p>
            <a:r>
              <a:rPr lang="en-US"/>
              <a:t>Computer programs</a:t>
            </a:r>
          </a:p>
          <a:p>
            <a:pPr lvl="1"/>
            <a:r>
              <a:rPr lang="en-US"/>
              <a:t>Sets of instructions that control computer’s processing of data</a:t>
            </a:r>
          </a:p>
          <a:p>
            <a:r>
              <a:rPr lang="en-US"/>
              <a:t>Hardware</a:t>
            </a:r>
          </a:p>
          <a:p>
            <a:pPr lvl="1"/>
            <a:r>
              <a:rPr lang="en-US"/>
              <a:t>Various devices comprising computer</a:t>
            </a:r>
          </a:p>
          <a:p>
            <a:pPr lvl="2"/>
            <a:r>
              <a:rPr lang="en-US"/>
              <a:t>Keyboard, screen, mouse, disks, memory, CD-ROM, processing units, … </a:t>
            </a:r>
          </a:p>
          <a:p>
            <a:r>
              <a:rPr lang="en-US"/>
              <a:t>Software</a:t>
            </a:r>
          </a:p>
          <a:p>
            <a:pPr lvl="1"/>
            <a:r>
              <a:rPr lang="en-US"/>
              <a:t>Programs that run on computer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072BC-0BB8-484F-8FF6-C64C92C58709}" type="slidenum">
              <a:rPr lang="en-US"/>
              <a:pPr/>
              <a:t>5</a:t>
            </a:fld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1.3 Computer Organization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5257800"/>
          </a:xfrm>
        </p:spPr>
        <p:txBody>
          <a:bodyPr/>
          <a:lstStyle/>
          <a:p>
            <a:pPr marL="533400" indent="-533400"/>
            <a:r>
              <a:rPr lang="en-US" dirty="0"/>
              <a:t>Six logical units of computer</a:t>
            </a:r>
          </a:p>
          <a:p>
            <a:pPr marL="876300" lvl="1" indent="-419100">
              <a:buFontTx/>
              <a:buAutoNum type="arabicPeriod"/>
            </a:pPr>
            <a:r>
              <a:rPr lang="en-US" dirty="0"/>
              <a:t>Input unit</a:t>
            </a:r>
          </a:p>
          <a:p>
            <a:pPr marL="1295400" lvl="2" indent="-381000"/>
            <a:r>
              <a:rPr lang="en-US" dirty="0"/>
              <a:t>“Receiving” section</a:t>
            </a:r>
          </a:p>
          <a:p>
            <a:pPr marL="1295400" lvl="2" indent="-381000"/>
            <a:r>
              <a:rPr lang="en-US" dirty="0"/>
              <a:t>Obtains information from input devices </a:t>
            </a:r>
          </a:p>
          <a:p>
            <a:pPr marL="1752600" lvl="3" indent="-381000"/>
            <a:r>
              <a:rPr lang="en-US" dirty="0"/>
              <a:t>Keyboard, mouse, microphone, scanner, networks, …</a:t>
            </a:r>
          </a:p>
          <a:p>
            <a:pPr marL="876300" lvl="1" indent="-419100">
              <a:buFontTx/>
              <a:buAutoNum type="arabicPeriod"/>
            </a:pPr>
            <a:r>
              <a:rPr lang="en-US" dirty="0"/>
              <a:t>Output unit  </a:t>
            </a:r>
          </a:p>
          <a:p>
            <a:pPr marL="1295400" lvl="2" indent="-381000"/>
            <a:r>
              <a:rPr lang="en-US" dirty="0"/>
              <a:t>“Shipping” section</a:t>
            </a:r>
          </a:p>
          <a:p>
            <a:pPr marL="1295400" lvl="2" indent="-381000"/>
            <a:r>
              <a:rPr lang="en-US" dirty="0"/>
              <a:t>Takes information processed by computer</a:t>
            </a:r>
          </a:p>
          <a:p>
            <a:pPr marL="1295400" lvl="2" indent="-381000"/>
            <a:r>
              <a:rPr lang="en-US" dirty="0"/>
              <a:t>Places information on output devices</a:t>
            </a:r>
          </a:p>
          <a:p>
            <a:pPr marL="1752600" lvl="3" indent="-381000"/>
            <a:r>
              <a:rPr lang="en-US" dirty="0"/>
              <a:t>Screen, printer, networks, … </a:t>
            </a:r>
          </a:p>
          <a:p>
            <a:pPr marL="1752600" lvl="3" indent="-381000"/>
            <a:r>
              <a:rPr lang="en-US" dirty="0"/>
              <a:t>Information used to control other devices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2CFA4-C10A-4435-A49E-9FE28C972937}" type="slidenum">
              <a:rPr lang="en-US"/>
              <a:pPr/>
              <a:t>6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1.3 Computer Organization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/>
              <a:t>Six logical units of computer</a:t>
            </a:r>
          </a:p>
          <a:p>
            <a:pPr marL="876300" lvl="1" indent="-419100">
              <a:buFontTx/>
              <a:buAutoNum type="arabicPeriod" startAt="3"/>
            </a:pPr>
            <a:r>
              <a:rPr lang="en-US"/>
              <a:t>Memory unit </a:t>
            </a:r>
          </a:p>
          <a:p>
            <a:pPr marL="1295400" lvl="2" indent="-381000"/>
            <a:r>
              <a:rPr lang="en-US"/>
              <a:t>Rapid access, relatively low capacity “warehouse” section </a:t>
            </a:r>
          </a:p>
          <a:p>
            <a:pPr marL="1295400" lvl="2" indent="-381000"/>
            <a:r>
              <a:rPr lang="en-US"/>
              <a:t>Retains information from input unit</a:t>
            </a:r>
          </a:p>
          <a:p>
            <a:pPr marL="1752600" lvl="3" indent="-381000"/>
            <a:r>
              <a:rPr lang="en-US"/>
              <a:t>Immediately available for processing</a:t>
            </a:r>
          </a:p>
          <a:p>
            <a:pPr marL="1295400" lvl="2" indent="-381000"/>
            <a:r>
              <a:rPr lang="en-US"/>
              <a:t>Retains processed information	</a:t>
            </a:r>
          </a:p>
          <a:p>
            <a:pPr marL="1752600" lvl="3" indent="-381000"/>
            <a:r>
              <a:rPr lang="en-US"/>
              <a:t>Until placed on output devices</a:t>
            </a:r>
          </a:p>
          <a:p>
            <a:pPr marL="1295400" lvl="2" indent="-381000"/>
            <a:r>
              <a:rPr lang="en-US"/>
              <a:t>Memory, primary memory</a:t>
            </a:r>
          </a:p>
          <a:p>
            <a:pPr marL="876300" lvl="1" indent="-419100">
              <a:buFontTx/>
              <a:buAutoNum type="arabicPeriod" startAt="4"/>
            </a:pPr>
            <a:r>
              <a:rPr lang="en-US"/>
              <a:t>Arithmetic and logic unit (ALU) </a:t>
            </a:r>
          </a:p>
          <a:p>
            <a:pPr marL="1295400" lvl="2" indent="-381000"/>
            <a:r>
              <a:rPr lang="en-US"/>
              <a:t>“Manufacturing” section</a:t>
            </a:r>
          </a:p>
          <a:p>
            <a:pPr marL="1295400" lvl="2" indent="-381000"/>
            <a:r>
              <a:rPr lang="en-US"/>
              <a:t>Performs arithmetic calculations and logic decisions</a:t>
            </a:r>
          </a:p>
          <a:p>
            <a:pPr marL="876300" lvl="1" indent="-419100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ADFBF-4A6E-46E0-B877-17B3D0CE6CA3}" type="slidenum">
              <a:rPr lang="en-US"/>
              <a:pPr/>
              <a:t>7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1.3 Computer Organization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/>
              <a:t>Six logical units of computer</a:t>
            </a:r>
          </a:p>
          <a:p>
            <a:pPr marL="876300" lvl="1" indent="-419100">
              <a:buFontTx/>
              <a:buAutoNum type="arabicPeriod" startAt="5"/>
            </a:pPr>
            <a:r>
              <a:rPr lang="en-US"/>
              <a:t>Central processing unit (CPU)  </a:t>
            </a:r>
          </a:p>
          <a:p>
            <a:pPr marL="1295400" lvl="2" indent="-381000"/>
            <a:r>
              <a:rPr lang="en-US"/>
              <a:t>“Administrative” section</a:t>
            </a:r>
          </a:p>
          <a:p>
            <a:pPr marL="1295400" lvl="2" indent="-381000"/>
            <a:r>
              <a:rPr lang="en-US"/>
              <a:t>Supervises and coordinates other sections of computer</a:t>
            </a:r>
          </a:p>
          <a:p>
            <a:pPr marL="876300" lvl="1" indent="-419100">
              <a:buFontTx/>
              <a:buAutoNum type="arabicPeriod" startAt="5"/>
            </a:pPr>
            <a:r>
              <a:rPr lang="en-US"/>
              <a:t>Secondary storage unit  </a:t>
            </a:r>
          </a:p>
          <a:p>
            <a:pPr marL="1295400" lvl="2" indent="-381000"/>
            <a:r>
              <a:rPr lang="en-US"/>
              <a:t>Long-term, high-capacity “warehouse” section</a:t>
            </a:r>
          </a:p>
          <a:p>
            <a:pPr marL="1295400" lvl="2" indent="-381000"/>
            <a:r>
              <a:rPr lang="en-US"/>
              <a:t>Storage</a:t>
            </a:r>
          </a:p>
          <a:p>
            <a:pPr marL="1752600" lvl="3" indent="-381000"/>
            <a:r>
              <a:rPr lang="en-US"/>
              <a:t>Inactive programs or data</a:t>
            </a:r>
          </a:p>
          <a:p>
            <a:pPr marL="1295400" lvl="2" indent="-381000"/>
            <a:r>
              <a:rPr lang="en-US"/>
              <a:t>Secondary storage devices</a:t>
            </a:r>
          </a:p>
          <a:p>
            <a:pPr marL="1752600" lvl="3" indent="-381000"/>
            <a:r>
              <a:rPr lang="en-US"/>
              <a:t>Disks</a:t>
            </a:r>
          </a:p>
          <a:p>
            <a:pPr marL="1295400" lvl="2" indent="-381000"/>
            <a:r>
              <a:rPr lang="en-US"/>
              <a:t>Longer to access than primary memory</a:t>
            </a:r>
          </a:p>
          <a:p>
            <a:pPr marL="1295400" lvl="2" indent="-381000"/>
            <a:r>
              <a:rPr lang="en-US"/>
              <a:t>Less expensive per unit than primary memory</a:t>
            </a:r>
          </a:p>
          <a:p>
            <a:pPr marL="533400" indent="-533400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A3758-F125-4627-82FB-8AC2C17186A4}" type="slidenum">
              <a:rPr lang="en-US"/>
              <a:pPr/>
              <a:t>8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1.6 Machine Languages, Assembly Languages, and High-level Languages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/>
              <a:t>Three types of computer languages</a:t>
            </a:r>
          </a:p>
          <a:p>
            <a:pPr marL="876300" lvl="1" indent="-419100">
              <a:lnSpc>
                <a:spcPct val="90000"/>
              </a:lnSpc>
              <a:buFontTx/>
              <a:buAutoNum type="arabicPeriod"/>
            </a:pPr>
            <a:r>
              <a:rPr lang="en-US"/>
              <a:t>Machine language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/>
              <a:t>Only language computer directly understands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/>
              <a:t>“Natural language” of computer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/>
              <a:t>Defined by hardware design</a:t>
            </a:r>
          </a:p>
          <a:p>
            <a:pPr marL="1752600" lvl="3" indent="-381000">
              <a:lnSpc>
                <a:spcPct val="90000"/>
              </a:lnSpc>
            </a:pPr>
            <a:r>
              <a:rPr lang="en-US"/>
              <a:t>Machine-dependent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/>
              <a:t>Generally consist of strings of numbers</a:t>
            </a:r>
          </a:p>
          <a:p>
            <a:pPr marL="1752600" lvl="3" indent="-381000">
              <a:lnSpc>
                <a:spcPct val="90000"/>
              </a:lnSpc>
            </a:pPr>
            <a:r>
              <a:rPr lang="en-US"/>
              <a:t>Ultimately 0s and 1s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/>
              <a:t>Instruct computers to perform elementary operations</a:t>
            </a:r>
          </a:p>
          <a:p>
            <a:pPr marL="1752600" lvl="3" indent="-381000">
              <a:lnSpc>
                <a:spcPct val="90000"/>
              </a:lnSpc>
            </a:pPr>
            <a:r>
              <a:rPr lang="en-US"/>
              <a:t>One at a time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/>
              <a:t>Cumbersome for humans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/>
              <a:t>Example:</a:t>
            </a:r>
          </a:p>
          <a:p>
            <a:pPr marL="1752600" lvl="3" indent="-381000">
              <a:lnSpc>
                <a:spcPct val="90000"/>
              </a:lnSpc>
              <a:buFontTx/>
              <a:buNone/>
            </a:pPr>
            <a:r>
              <a:rPr lang="en-US" b="1">
                <a:latin typeface="Courier New" pitchFamily="49" charset="0"/>
              </a:rPr>
              <a:t>	+1300042774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+1400593419</a:t>
            </a:r>
            <a:br>
              <a:rPr lang="en-US" b="1">
                <a:latin typeface="Courier New" pitchFamily="49" charset="0"/>
              </a:rPr>
            </a:br>
            <a:r>
              <a:rPr lang="en-US" b="1">
                <a:latin typeface="Courier New" pitchFamily="49" charset="0"/>
              </a:rPr>
              <a:t>+1200274027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FD80-0BB8-45F2-BC05-A94FED2ADECE}" type="slidenum">
              <a:rPr lang="en-US"/>
              <a:pPr/>
              <a:t>9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1.6 Machine Languages, Assembly Languages, and High-level Languages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/>
              <a:t>Three types of computer languages</a:t>
            </a:r>
          </a:p>
          <a:p>
            <a:pPr marL="876300" lvl="1" indent="-419100">
              <a:buFontTx/>
              <a:buAutoNum type="arabicPeriod" startAt="2"/>
            </a:pPr>
            <a:r>
              <a:rPr lang="en-US" dirty="0"/>
              <a:t>Assembly language</a:t>
            </a:r>
          </a:p>
          <a:p>
            <a:pPr marL="1295400" lvl="2" indent="-381000"/>
            <a:r>
              <a:rPr lang="en-US" dirty="0"/>
              <a:t>English-like abbreviations representing elementary computer operations </a:t>
            </a:r>
          </a:p>
          <a:p>
            <a:pPr marL="1295400" lvl="2" indent="-381000"/>
            <a:r>
              <a:rPr lang="en-US" dirty="0"/>
              <a:t>Clearer to humans</a:t>
            </a:r>
          </a:p>
          <a:p>
            <a:pPr marL="1295400" lvl="2" indent="-381000"/>
            <a:r>
              <a:rPr lang="en-US" dirty="0"/>
              <a:t>Incomprehensible to computers</a:t>
            </a:r>
          </a:p>
          <a:p>
            <a:pPr marL="1752600" lvl="3" indent="-381000"/>
            <a:r>
              <a:rPr lang="en-US" dirty="0"/>
              <a:t>Translator programs (assemblers)</a:t>
            </a:r>
          </a:p>
          <a:p>
            <a:pPr marL="2209800" lvl="4" indent="-381000"/>
            <a:r>
              <a:rPr lang="en-US" dirty="0"/>
              <a:t>Convert to machine language</a:t>
            </a:r>
          </a:p>
          <a:p>
            <a:pPr marL="1295400" lvl="2" indent="-381000"/>
            <a:r>
              <a:rPr lang="en-US" dirty="0"/>
              <a:t>Example:</a:t>
            </a:r>
            <a:r>
              <a:rPr lang="en-US" b="1" dirty="0">
                <a:latin typeface="Times" pitchFamily="18" charset="0"/>
              </a:rPr>
              <a:t> </a:t>
            </a:r>
          </a:p>
          <a:p>
            <a:pPr marL="1752600" lvl="3" indent="-381000">
              <a:buFontTx/>
              <a:buNone/>
            </a:pPr>
            <a:r>
              <a:rPr lang="en-US" b="1" dirty="0">
                <a:latin typeface="Courier New" pitchFamily="49" charset="0"/>
              </a:rPr>
              <a:t>	LOAD	BASEPAY</a:t>
            </a:r>
            <a:br>
              <a:rPr lang="en-US" b="1" dirty="0">
                <a:latin typeface="Courier New" pitchFamily="49" charset="0"/>
              </a:rPr>
            </a:br>
            <a:r>
              <a:rPr lang="en-US" b="1" dirty="0">
                <a:latin typeface="Courier New" pitchFamily="49" charset="0"/>
              </a:rPr>
              <a:t>ADD 	OVERPAY</a:t>
            </a:r>
            <a:br>
              <a:rPr lang="en-US" b="1" dirty="0">
                <a:latin typeface="Courier New" pitchFamily="49" charset="0"/>
              </a:rPr>
            </a:br>
            <a:r>
              <a:rPr lang="en-US" b="1" dirty="0">
                <a:latin typeface="Courier New" pitchFamily="49" charset="0"/>
              </a:rPr>
              <a:t>STORE 	GROSSPAY</a:t>
            </a:r>
          </a:p>
          <a:p>
            <a:pPr marL="533400" indent="-533400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_template_07-25-2002">
  <a:themeElements>
    <a:clrScheme name="">
      <a:dk1>
        <a:srgbClr val="000000"/>
      </a:dk1>
      <a:lt1>
        <a:srgbClr val="FFFFFF"/>
      </a:lt1>
      <a:dk2>
        <a:srgbClr val="000000"/>
      </a:dk2>
      <a:lt2>
        <a:srgbClr val="FF0000"/>
      </a:lt2>
      <a:accent1>
        <a:srgbClr val="0099FF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CAFF"/>
      </a:accent5>
      <a:accent6>
        <a:srgbClr val="2D2DB9"/>
      </a:accent6>
      <a:hlink>
        <a:srgbClr val="0000FF"/>
      </a:hlink>
      <a:folHlink>
        <a:srgbClr val="B2B2B2"/>
      </a:folHlink>
    </a:clrScheme>
    <a:fontScheme name="ppt_template_07-25-2002">
      <a:majorFont>
        <a:latin typeface="AvantGarde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ppt_template_07-25-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template_07-25-20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emplate_07-25-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emplate_07-25-20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emplate_07-25-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emplate_07-25-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template_07-25-20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008000"/>
    </a:lt2>
    <a:accent1>
      <a:srgbClr val="FFE699"/>
    </a:accent1>
    <a:accent2>
      <a:srgbClr val="FF0000"/>
    </a:accent2>
    <a:accent3>
      <a:srgbClr val="FFFFFF"/>
    </a:accent3>
    <a:accent4>
      <a:srgbClr val="000000"/>
    </a:accent4>
    <a:accent5>
      <a:srgbClr val="FFF0CA"/>
    </a:accent5>
    <a:accent6>
      <a:srgbClr val="E70000"/>
    </a:accent6>
    <a:hlink>
      <a:srgbClr val="CCCCFF"/>
    </a:hlink>
    <a:folHlink>
      <a:srgbClr val="99C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Settings\audrey\Application Data\Microsoft\Templates\ppt_template_07-25-2002.pot</Template>
  <TotalTime>3998</TotalTime>
  <Words>2426</Words>
  <Application>Microsoft Office PowerPoint</Application>
  <PresentationFormat>On-screen Show (4:3)</PresentationFormat>
  <Paragraphs>544</Paragraphs>
  <Slides>39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ppt_template_07-25-2002</vt:lpstr>
      <vt:lpstr>Document</vt:lpstr>
      <vt:lpstr>Chapter 1 – Introduction to Computers and C++ Programming</vt:lpstr>
      <vt:lpstr>Chapter 1 – Introduction to Computers and C++ Programming</vt:lpstr>
      <vt:lpstr>1.1 Introduction</vt:lpstr>
      <vt:lpstr>1.2    What is a Computer?</vt:lpstr>
      <vt:lpstr>1.3 Computer Organization</vt:lpstr>
      <vt:lpstr>1.3 Computer Organization</vt:lpstr>
      <vt:lpstr>1.3 Computer Organization</vt:lpstr>
      <vt:lpstr>1.6 Machine Languages, Assembly Languages, and High-level Languages</vt:lpstr>
      <vt:lpstr>1.6 Machine Languages, Assembly Languages, and High-level Languages</vt:lpstr>
      <vt:lpstr>1.6 Machine Languages, Assembly Languages, and High-level Languages</vt:lpstr>
      <vt:lpstr>1.8 C++ Standard Library</vt:lpstr>
      <vt:lpstr>1.12 Structured Programming</vt:lpstr>
      <vt:lpstr>1.13 The Key Software Trend: Object Technology</vt:lpstr>
      <vt:lpstr>1.14 Basics of a Typical C++ Environment</vt:lpstr>
      <vt:lpstr>1.14 Basics of a Typical C++ Environment</vt:lpstr>
      <vt:lpstr>1.14 Basics of a Typical C++ Environment</vt:lpstr>
      <vt:lpstr>1.20 Introduction to C++ Programming</vt:lpstr>
      <vt:lpstr>1.21 A Simple Program: Printing a Line of Text</vt:lpstr>
      <vt:lpstr>fig01_02.cpp (1 of 1)  fig01_02.cpp output (1 of 1)  </vt:lpstr>
      <vt:lpstr>1.21 A Simple Program: Printing a Line of Text</vt:lpstr>
      <vt:lpstr>1.21 A Simple Program: Printing a Line of Text</vt:lpstr>
      <vt:lpstr>fig01_04.cpp (1 of 1)  fig01_04.cpp output (1 of 1)  </vt:lpstr>
      <vt:lpstr>fig01_04.cpp (1 of 1)  fig01_04.cpp output (1 of 1)  </vt:lpstr>
      <vt:lpstr>fig01_05.cpp (1 of 1)  fig01_05.cpp output (1 of 1)  </vt:lpstr>
      <vt:lpstr>1.22 Another Simple Program: Adding Two Integers </vt:lpstr>
      <vt:lpstr>1.22 Another Simple Program: Adding Two Integers</vt:lpstr>
      <vt:lpstr>1.22 Another Simple Program: Adding Two Integers</vt:lpstr>
      <vt:lpstr>fig01_06.cpp (1 of 1)  </vt:lpstr>
      <vt:lpstr>fig01_06.cpp output (1 of 1)  </vt:lpstr>
      <vt:lpstr>1.23 Memory Concepts</vt:lpstr>
      <vt:lpstr>1.23 Memory Concepts</vt:lpstr>
      <vt:lpstr>1.24      Arithmetic</vt:lpstr>
      <vt:lpstr>1.24      Arithmetic</vt:lpstr>
      <vt:lpstr>1.25  Decision Making: Equality and Relational Operators</vt:lpstr>
      <vt:lpstr>1.25  Decision Making: Equality and Relational Operators</vt:lpstr>
      <vt:lpstr>1.25  Decision Making: Equality and Relational Operators</vt:lpstr>
      <vt:lpstr>fig01_14.cpp (1 of 2)  </vt:lpstr>
      <vt:lpstr>fig01_14.cpp (2 of 2)  fig01_14.cpp output (1 of 2)  </vt:lpstr>
      <vt:lpstr>fig01_14.cpp output (2 of 2)  </vt:lpstr>
    </vt:vector>
  </TitlesOfParts>
  <Company>Deitel &amp; Associates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– Introduction to Computers and C++ Programming</dc:title>
  <dc:creator>Audrey Lee</dc:creator>
  <cp:lastModifiedBy>waleed</cp:lastModifiedBy>
  <cp:revision>327</cp:revision>
  <dcterms:created xsi:type="dcterms:W3CDTF">2002-07-31T20:42:50Z</dcterms:created>
  <dcterms:modified xsi:type="dcterms:W3CDTF">2011-02-18T19:06:52Z</dcterms:modified>
</cp:coreProperties>
</file>