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7" r:id="rId2"/>
    <p:sldId id="278" r:id="rId3"/>
    <p:sldId id="277" r:id="rId4"/>
    <p:sldId id="281" r:id="rId5"/>
    <p:sldId id="282" r:id="rId6"/>
    <p:sldId id="283" r:id="rId7"/>
    <p:sldId id="284" r:id="rId8"/>
    <p:sldId id="280" r:id="rId9"/>
    <p:sldId id="285" r:id="rId10"/>
    <p:sldId id="290" r:id="rId11"/>
    <p:sldId id="286" r:id="rId12"/>
    <p:sldId id="288" r:id="rId13"/>
    <p:sldId id="287" r:id="rId14"/>
    <p:sldId id="289" r:id="rId15"/>
    <p:sldId id="292" r:id="rId16"/>
    <p:sldId id="294" r:id="rId17"/>
    <p:sldId id="295" r:id="rId18"/>
    <p:sldId id="297" r:id="rId19"/>
    <p:sldId id="293" r:id="rId20"/>
    <p:sldId id="298" r:id="rId21"/>
    <p:sldId id="301" r:id="rId22"/>
    <p:sldId id="300" r:id="rId23"/>
    <p:sldId id="303" r:id="rId24"/>
    <p:sldId id="304" r:id="rId25"/>
    <p:sldId id="306" r:id="rId26"/>
    <p:sldId id="308" r:id="rId27"/>
    <p:sldId id="309" r:id="rId28"/>
    <p:sldId id="310" r:id="rId29"/>
    <p:sldId id="311" r:id="rId30"/>
    <p:sldId id="313" r:id="rId31"/>
    <p:sldId id="315" r:id="rId32"/>
    <p:sldId id="316" r:id="rId33"/>
    <p:sldId id="317" r:id="rId34"/>
    <p:sldId id="319" r:id="rId35"/>
    <p:sldId id="326" r:id="rId36"/>
    <p:sldId id="327" r:id="rId37"/>
    <p:sldId id="328" r:id="rId38"/>
    <p:sldId id="329" r:id="rId39"/>
    <p:sldId id="330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115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DE5F0-6F19-468C-B287-B593DC9B5F1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15D957E5-3A1F-4727-BF02-4F4143772794}">
      <dgm:prSet phldrT="[Text]"/>
      <dgm:spPr/>
      <dgm:t>
        <a:bodyPr/>
        <a:lstStyle/>
        <a:p>
          <a:pPr rtl="1"/>
          <a:r>
            <a:rPr lang="en-US" dirty="0"/>
            <a:t>Scalar</a:t>
          </a:r>
          <a:endParaRPr lang="ar-SA" dirty="0"/>
        </a:p>
      </dgm:t>
    </dgm:pt>
    <dgm:pt modelId="{98036177-D7A3-426C-B571-A57660AE0138}" type="parTrans" cxnId="{E1EF65AA-BF62-4FBD-9239-7612B1D5F3DA}">
      <dgm:prSet/>
      <dgm:spPr/>
      <dgm:t>
        <a:bodyPr/>
        <a:lstStyle/>
        <a:p>
          <a:pPr rtl="1"/>
          <a:endParaRPr lang="ar-SA"/>
        </a:p>
      </dgm:t>
    </dgm:pt>
    <dgm:pt modelId="{B9FF8A5E-14DE-4D3F-B82E-407EAF5824A1}" type="sibTrans" cxnId="{E1EF65AA-BF62-4FBD-9239-7612B1D5F3DA}">
      <dgm:prSet/>
      <dgm:spPr/>
      <dgm:t>
        <a:bodyPr/>
        <a:lstStyle/>
        <a:p>
          <a:pPr rtl="1"/>
          <a:endParaRPr lang="ar-SA"/>
        </a:p>
      </dgm:t>
    </dgm:pt>
    <dgm:pt modelId="{1635B2FA-F7EF-41F0-A0AB-5D3D538E35E7}">
      <dgm:prSet phldrT="[Text]"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</a:rPr>
            <a:t>magnitude</a:t>
          </a:r>
          <a:endParaRPr lang="ar-SA" dirty="0">
            <a:solidFill>
              <a:schemeClr val="tx1"/>
            </a:solidFill>
          </a:endParaRPr>
        </a:p>
      </dgm:t>
    </dgm:pt>
    <dgm:pt modelId="{75BDC9C2-610E-40A8-BF7D-76885EE13C42}" type="parTrans" cxnId="{54DBE5FC-426E-4992-918E-43120CCDA0D8}">
      <dgm:prSet/>
      <dgm:spPr/>
      <dgm:t>
        <a:bodyPr/>
        <a:lstStyle/>
        <a:p>
          <a:pPr rtl="1"/>
          <a:endParaRPr lang="ar-SA"/>
        </a:p>
      </dgm:t>
    </dgm:pt>
    <dgm:pt modelId="{7CD5D2FA-218B-4D97-8380-4954F5569E2D}" type="sibTrans" cxnId="{54DBE5FC-426E-4992-918E-43120CCDA0D8}">
      <dgm:prSet/>
      <dgm:spPr/>
      <dgm:t>
        <a:bodyPr/>
        <a:lstStyle/>
        <a:p>
          <a:pPr rtl="1"/>
          <a:endParaRPr lang="ar-SA"/>
        </a:p>
      </dgm:t>
    </dgm:pt>
    <dgm:pt modelId="{F5698731-22BC-4AD4-A5E7-A73F72A204EE}">
      <dgm:prSet phldrT="[Text]"/>
      <dgm:spPr/>
      <dgm:t>
        <a:bodyPr/>
        <a:lstStyle/>
        <a:p>
          <a:pPr rtl="1"/>
          <a:r>
            <a:rPr lang="en-GB" u="none" dirty="0">
              <a:solidFill>
                <a:schemeClr val="tx1"/>
              </a:solidFill>
            </a:rPr>
            <a:t>no direction</a:t>
          </a:r>
          <a:endParaRPr lang="ar-SA" u="none" dirty="0">
            <a:solidFill>
              <a:schemeClr val="tx1"/>
            </a:solidFill>
          </a:endParaRPr>
        </a:p>
      </dgm:t>
    </dgm:pt>
    <dgm:pt modelId="{19C28CDD-0708-4CFF-831C-47D2112ACBA2}" type="parTrans" cxnId="{53C8F0A2-C4F9-42BF-B1EC-856CDBD2A7F1}">
      <dgm:prSet/>
      <dgm:spPr/>
      <dgm:t>
        <a:bodyPr/>
        <a:lstStyle/>
        <a:p>
          <a:pPr rtl="1"/>
          <a:endParaRPr lang="ar-SA"/>
        </a:p>
      </dgm:t>
    </dgm:pt>
    <dgm:pt modelId="{BE1035EA-7CEA-4760-A231-C70BDBBBC14A}" type="sibTrans" cxnId="{53C8F0A2-C4F9-42BF-B1EC-856CDBD2A7F1}">
      <dgm:prSet/>
      <dgm:spPr/>
      <dgm:t>
        <a:bodyPr/>
        <a:lstStyle/>
        <a:p>
          <a:pPr rtl="1"/>
          <a:endParaRPr lang="ar-SA"/>
        </a:p>
      </dgm:t>
    </dgm:pt>
    <dgm:pt modelId="{05F3605E-9B4D-4EFA-AF3F-7B2FB309056A}" type="pres">
      <dgm:prSet presAssocID="{5FADE5F0-6F19-468C-B287-B593DC9B5F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B23869-E0DC-4B45-B4D0-60B965D9F8EA}" type="pres">
      <dgm:prSet presAssocID="{15D957E5-3A1F-4727-BF02-4F4143772794}" presName="centerShape" presStyleLbl="node0" presStyleIdx="0" presStyleCnt="1" custLinFactNeighborX="25" custLinFactNeighborY="-50395"/>
      <dgm:spPr/>
    </dgm:pt>
    <dgm:pt modelId="{79FE2EFB-D754-4B0F-BC18-1B27284A4515}" type="pres">
      <dgm:prSet presAssocID="{75BDC9C2-610E-40A8-BF7D-76885EE13C42}" presName="parTrans" presStyleLbl="bgSibTrans2D1" presStyleIdx="0" presStyleCnt="2" custLinFactNeighborX="-7707" custLinFactNeighborY="-36977"/>
      <dgm:spPr/>
    </dgm:pt>
    <dgm:pt modelId="{50276BDE-053C-43BB-A514-0E902AE8BF18}" type="pres">
      <dgm:prSet presAssocID="{1635B2FA-F7EF-41F0-A0AB-5D3D538E35E7}" presName="node" presStyleLbl="node1" presStyleIdx="0" presStyleCnt="2" custScaleY="47892" custRadScaleRad="74903" custRadScaleInc="-73871">
        <dgm:presLayoutVars>
          <dgm:bulletEnabled val="1"/>
        </dgm:presLayoutVars>
      </dgm:prSet>
      <dgm:spPr/>
    </dgm:pt>
    <dgm:pt modelId="{8F2F9B63-191E-47F6-921E-AC40E0831021}" type="pres">
      <dgm:prSet presAssocID="{19C28CDD-0708-4CFF-831C-47D2112ACBA2}" presName="parTrans" presStyleLbl="bgSibTrans2D1" presStyleIdx="1" presStyleCnt="2" custLinFactNeighborX="11629" custLinFactNeighborY="-25983"/>
      <dgm:spPr/>
    </dgm:pt>
    <dgm:pt modelId="{C5122F75-2C32-45DD-8A79-4EFF170464BE}" type="pres">
      <dgm:prSet presAssocID="{F5698731-22BC-4AD4-A5E7-A73F72A204EE}" presName="node" presStyleLbl="node1" presStyleIdx="1" presStyleCnt="2" custScaleX="133362" custScaleY="45476" custRadScaleRad="63611" custRadScaleInc="80197">
        <dgm:presLayoutVars>
          <dgm:bulletEnabled val="1"/>
        </dgm:presLayoutVars>
      </dgm:prSet>
      <dgm:spPr/>
    </dgm:pt>
  </dgm:ptLst>
  <dgm:cxnLst>
    <dgm:cxn modelId="{75927B4F-14A5-4633-8D45-B93B0E379C35}" type="presOf" srcId="{1635B2FA-F7EF-41F0-A0AB-5D3D538E35E7}" destId="{50276BDE-053C-43BB-A514-0E902AE8BF18}" srcOrd="0" destOrd="0" presId="urn:microsoft.com/office/officeart/2005/8/layout/radial4"/>
    <dgm:cxn modelId="{56E04DB8-09AF-4BF2-8D0E-82AF7E34374B}" type="presOf" srcId="{5FADE5F0-6F19-468C-B287-B593DC9B5F1E}" destId="{05F3605E-9B4D-4EFA-AF3F-7B2FB309056A}" srcOrd="0" destOrd="0" presId="urn:microsoft.com/office/officeart/2005/8/layout/radial4"/>
    <dgm:cxn modelId="{34598122-0485-4F9D-9EF2-C0BEC544A5A7}" type="presOf" srcId="{F5698731-22BC-4AD4-A5E7-A73F72A204EE}" destId="{C5122F75-2C32-45DD-8A79-4EFF170464BE}" srcOrd="0" destOrd="0" presId="urn:microsoft.com/office/officeart/2005/8/layout/radial4"/>
    <dgm:cxn modelId="{E1EF65AA-BF62-4FBD-9239-7612B1D5F3DA}" srcId="{5FADE5F0-6F19-468C-B287-B593DC9B5F1E}" destId="{15D957E5-3A1F-4727-BF02-4F4143772794}" srcOrd="0" destOrd="0" parTransId="{98036177-D7A3-426C-B571-A57660AE0138}" sibTransId="{B9FF8A5E-14DE-4D3F-B82E-407EAF5824A1}"/>
    <dgm:cxn modelId="{1DBBD540-5DB8-4D9F-8CB9-406B7EFEBB29}" type="presOf" srcId="{15D957E5-3A1F-4727-BF02-4F4143772794}" destId="{6DB23869-E0DC-4B45-B4D0-60B965D9F8EA}" srcOrd="0" destOrd="0" presId="urn:microsoft.com/office/officeart/2005/8/layout/radial4"/>
    <dgm:cxn modelId="{36A48B02-8656-4437-9C9A-6F680F1951A8}" type="presOf" srcId="{75BDC9C2-610E-40A8-BF7D-76885EE13C42}" destId="{79FE2EFB-D754-4B0F-BC18-1B27284A4515}" srcOrd="0" destOrd="0" presId="urn:microsoft.com/office/officeart/2005/8/layout/radial4"/>
    <dgm:cxn modelId="{53C8F0A2-C4F9-42BF-B1EC-856CDBD2A7F1}" srcId="{15D957E5-3A1F-4727-BF02-4F4143772794}" destId="{F5698731-22BC-4AD4-A5E7-A73F72A204EE}" srcOrd="1" destOrd="0" parTransId="{19C28CDD-0708-4CFF-831C-47D2112ACBA2}" sibTransId="{BE1035EA-7CEA-4760-A231-C70BDBBBC14A}"/>
    <dgm:cxn modelId="{3E26E1B2-36A0-482F-9AB5-E0E7006B07DD}" type="presOf" srcId="{19C28CDD-0708-4CFF-831C-47D2112ACBA2}" destId="{8F2F9B63-191E-47F6-921E-AC40E0831021}" srcOrd="0" destOrd="0" presId="urn:microsoft.com/office/officeart/2005/8/layout/radial4"/>
    <dgm:cxn modelId="{54DBE5FC-426E-4992-918E-43120CCDA0D8}" srcId="{15D957E5-3A1F-4727-BF02-4F4143772794}" destId="{1635B2FA-F7EF-41F0-A0AB-5D3D538E35E7}" srcOrd="0" destOrd="0" parTransId="{75BDC9C2-610E-40A8-BF7D-76885EE13C42}" sibTransId="{7CD5D2FA-218B-4D97-8380-4954F5569E2D}"/>
    <dgm:cxn modelId="{CB5A6C0C-85F1-4571-BAF6-E1A431ADC5A9}" type="presParOf" srcId="{05F3605E-9B4D-4EFA-AF3F-7B2FB309056A}" destId="{6DB23869-E0DC-4B45-B4D0-60B965D9F8EA}" srcOrd="0" destOrd="0" presId="urn:microsoft.com/office/officeart/2005/8/layout/radial4"/>
    <dgm:cxn modelId="{C31A3C2B-D98F-4B71-8CC4-9D12A0A71C26}" type="presParOf" srcId="{05F3605E-9B4D-4EFA-AF3F-7B2FB309056A}" destId="{79FE2EFB-D754-4B0F-BC18-1B27284A4515}" srcOrd="1" destOrd="0" presId="urn:microsoft.com/office/officeart/2005/8/layout/radial4"/>
    <dgm:cxn modelId="{2736BF51-C26B-4D86-B9EA-FB8B6530633B}" type="presParOf" srcId="{05F3605E-9B4D-4EFA-AF3F-7B2FB309056A}" destId="{50276BDE-053C-43BB-A514-0E902AE8BF18}" srcOrd="2" destOrd="0" presId="urn:microsoft.com/office/officeart/2005/8/layout/radial4"/>
    <dgm:cxn modelId="{00EB439B-7275-46D7-B5AB-24E5ECC671F7}" type="presParOf" srcId="{05F3605E-9B4D-4EFA-AF3F-7B2FB309056A}" destId="{8F2F9B63-191E-47F6-921E-AC40E0831021}" srcOrd="3" destOrd="0" presId="urn:microsoft.com/office/officeart/2005/8/layout/radial4"/>
    <dgm:cxn modelId="{BF94C4AC-E9EC-4E81-BE46-D55A05D2D515}" type="presParOf" srcId="{05F3605E-9B4D-4EFA-AF3F-7B2FB309056A}" destId="{C5122F75-2C32-45DD-8A79-4EFF170464B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DE5F0-6F19-468C-B287-B593DC9B5F1E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15D957E5-3A1F-4727-BF02-4F4143772794}">
      <dgm:prSet phldrT="[Text]"/>
      <dgm:spPr/>
      <dgm:t>
        <a:bodyPr/>
        <a:lstStyle/>
        <a:p>
          <a:pPr rtl="1"/>
          <a:r>
            <a:rPr lang="en-US" dirty="0"/>
            <a:t>Vector</a:t>
          </a:r>
          <a:endParaRPr lang="ar-SA" dirty="0"/>
        </a:p>
      </dgm:t>
    </dgm:pt>
    <dgm:pt modelId="{98036177-D7A3-426C-B571-A57660AE0138}" type="parTrans" cxnId="{E1EF65AA-BF62-4FBD-9239-7612B1D5F3DA}">
      <dgm:prSet/>
      <dgm:spPr/>
      <dgm:t>
        <a:bodyPr/>
        <a:lstStyle/>
        <a:p>
          <a:pPr rtl="1"/>
          <a:endParaRPr lang="ar-SA"/>
        </a:p>
      </dgm:t>
    </dgm:pt>
    <dgm:pt modelId="{B9FF8A5E-14DE-4D3F-B82E-407EAF5824A1}" type="sibTrans" cxnId="{E1EF65AA-BF62-4FBD-9239-7612B1D5F3DA}">
      <dgm:prSet/>
      <dgm:spPr/>
      <dgm:t>
        <a:bodyPr/>
        <a:lstStyle/>
        <a:p>
          <a:pPr rtl="1"/>
          <a:endParaRPr lang="ar-SA"/>
        </a:p>
      </dgm:t>
    </dgm:pt>
    <dgm:pt modelId="{1635B2FA-F7EF-41F0-A0AB-5D3D538E35E7}">
      <dgm:prSet phldrT="[Text]"/>
      <dgm:spPr/>
      <dgm:t>
        <a:bodyPr/>
        <a:lstStyle/>
        <a:p>
          <a:pPr rtl="1"/>
          <a:r>
            <a:rPr lang="en-US" dirty="0"/>
            <a:t>magnitude</a:t>
          </a:r>
          <a:endParaRPr lang="ar-SA" dirty="0"/>
        </a:p>
      </dgm:t>
    </dgm:pt>
    <dgm:pt modelId="{75BDC9C2-610E-40A8-BF7D-76885EE13C42}" type="parTrans" cxnId="{54DBE5FC-426E-4992-918E-43120CCDA0D8}">
      <dgm:prSet/>
      <dgm:spPr/>
      <dgm:t>
        <a:bodyPr/>
        <a:lstStyle/>
        <a:p>
          <a:pPr rtl="1"/>
          <a:endParaRPr lang="ar-SA"/>
        </a:p>
      </dgm:t>
    </dgm:pt>
    <dgm:pt modelId="{7CD5D2FA-218B-4D97-8380-4954F5569E2D}" type="sibTrans" cxnId="{54DBE5FC-426E-4992-918E-43120CCDA0D8}">
      <dgm:prSet/>
      <dgm:spPr/>
      <dgm:t>
        <a:bodyPr/>
        <a:lstStyle/>
        <a:p>
          <a:pPr rtl="1"/>
          <a:endParaRPr lang="ar-SA"/>
        </a:p>
      </dgm:t>
    </dgm:pt>
    <dgm:pt modelId="{F5698731-22BC-4AD4-A5E7-A73F72A204EE}">
      <dgm:prSet phldrT="[Text]"/>
      <dgm:spPr/>
      <dgm:t>
        <a:bodyPr/>
        <a:lstStyle/>
        <a:p>
          <a:pPr rtl="1"/>
          <a:r>
            <a:rPr lang="en-GB" u="none" dirty="0"/>
            <a:t>direction</a:t>
          </a:r>
          <a:endParaRPr lang="ar-SA" u="none" dirty="0"/>
        </a:p>
      </dgm:t>
    </dgm:pt>
    <dgm:pt modelId="{19C28CDD-0708-4CFF-831C-47D2112ACBA2}" type="parTrans" cxnId="{53C8F0A2-C4F9-42BF-B1EC-856CDBD2A7F1}">
      <dgm:prSet/>
      <dgm:spPr/>
      <dgm:t>
        <a:bodyPr/>
        <a:lstStyle/>
        <a:p>
          <a:pPr rtl="1"/>
          <a:endParaRPr lang="ar-SA"/>
        </a:p>
      </dgm:t>
    </dgm:pt>
    <dgm:pt modelId="{BE1035EA-7CEA-4760-A231-C70BDBBBC14A}" type="sibTrans" cxnId="{53C8F0A2-C4F9-42BF-B1EC-856CDBD2A7F1}">
      <dgm:prSet/>
      <dgm:spPr/>
      <dgm:t>
        <a:bodyPr/>
        <a:lstStyle/>
        <a:p>
          <a:pPr rtl="1"/>
          <a:endParaRPr lang="ar-SA"/>
        </a:p>
      </dgm:t>
    </dgm:pt>
    <dgm:pt modelId="{05F3605E-9B4D-4EFA-AF3F-7B2FB309056A}" type="pres">
      <dgm:prSet presAssocID="{5FADE5F0-6F19-468C-B287-B593DC9B5F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B23869-E0DC-4B45-B4D0-60B965D9F8EA}" type="pres">
      <dgm:prSet presAssocID="{15D957E5-3A1F-4727-BF02-4F4143772794}" presName="centerShape" presStyleLbl="node0" presStyleIdx="0" presStyleCnt="1" custLinFactNeighborX="25" custLinFactNeighborY="-50395"/>
      <dgm:spPr/>
    </dgm:pt>
    <dgm:pt modelId="{79FE2EFB-D754-4B0F-BC18-1B27284A4515}" type="pres">
      <dgm:prSet presAssocID="{75BDC9C2-610E-40A8-BF7D-76885EE13C42}" presName="parTrans" presStyleLbl="bgSibTrans2D1" presStyleIdx="0" presStyleCnt="2" custLinFactNeighborX="-7707" custLinFactNeighborY="-36977"/>
      <dgm:spPr/>
    </dgm:pt>
    <dgm:pt modelId="{50276BDE-053C-43BB-A514-0E902AE8BF18}" type="pres">
      <dgm:prSet presAssocID="{1635B2FA-F7EF-41F0-A0AB-5D3D538E35E7}" presName="node" presStyleLbl="node1" presStyleIdx="0" presStyleCnt="2" custScaleY="47892" custRadScaleRad="74365" custRadScaleInc="-74154">
        <dgm:presLayoutVars>
          <dgm:bulletEnabled val="1"/>
        </dgm:presLayoutVars>
      </dgm:prSet>
      <dgm:spPr/>
    </dgm:pt>
    <dgm:pt modelId="{8F2F9B63-191E-47F6-921E-AC40E0831021}" type="pres">
      <dgm:prSet presAssocID="{19C28CDD-0708-4CFF-831C-47D2112ACBA2}" presName="parTrans" presStyleLbl="bgSibTrans2D1" presStyleIdx="1" presStyleCnt="2" custLinFactNeighborX="11629" custLinFactNeighborY="-25983"/>
      <dgm:spPr/>
    </dgm:pt>
    <dgm:pt modelId="{C5122F75-2C32-45DD-8A79-4EFF170464BE}" type="pres">
      <dgm:prSet presAssocID="{F5698731-22BC-4AD4-A5E7-A73F72A204EE}" presName="node" presStyleLbl="node1" presStyleIdx="1" presStyleCnt="2" custScaleX="133362" custScaleY="45476" custRadScaleRad="72909" custRadScaleInc="74242">
        <dgm:presLayoutVars>
          <dgm:bulletEnabled val="1"/>
        </dgm:presLayoutVars>
      </dgm:prSet>
      <dgm:spPr/>
    </dgm:pt>
  </dgm:ptLst>
  <dgm:cxnLst>
    <dgm:cxn modelId="{2CD3A258-177C-4EB2-8AAB-64943359DF0E}" type="presOf" srcId="{75BDC9C2-610E-40A8-BF7D-76885EE13C42}" destId="{79FE2EFB-D754-4B0F-BC18-1B27284A4515}" srcOrd="0" destOrd="0" presId="urn:microsoft.com/office/officeart/2005/8/layout/radial4"/>
    <dgm:cxn modelId="{C2E44CEC-1CD1-42E6-BACC-5F07A1459376}" type="presOf" srcId="{1635B2FA-F7EF-41F0-A0AB-5D3D538E35E7}" destId="{50276BDE-053C-43BB-A514-0E902AE8BF18}" srcOrd="0" destOrd="0" presId="urn:microsoft.com/office/officeart/2005/8/layout/radial4"/>
    <dgm:cxn modelId="{6DD14679-339F-4CE4-83B9-1959EDF328C0}" type="presOf" srcId="{F5698731-22BC-4AD4-A5E7-A73F72A204EE}" destId="{C5122F75-2C32-45DD-8A79-4EFF170464BE}" srcOrd="0" destOrd="0" presId="urn:microsoft.com/office/officeart/2005/8/layout/radial4"/>
    <dgm:cxn modelId="{0E7D6238-1F4B-4540-A1EF-63BD3B4EC28C}" type="presOf" srcId="{19C28CDD-0708-4CFF-831C-47D2112ACBA2}" destId="{8F2F9B63-191E-47F6-921E-AC40E0831021}" srcOrd="0" destOrd="0" presId="urn:microsoft.com/office/officeart/2005/8/layout/radial4"/>
    <dgm:cxn modelId="{BE56A947-45C8-4B16-AB62-EF75C0B99267}" type="presOf" srcId="{5FADE5F0-6F19-468C-B287-B593DC9B5F1E}" destId="{05F3605E-9B4D-4EFA-AF3F-7B2FB309056A}" srcOrd="0" destOrd="0" presId="urn:microsoft.com/office/officeart/2005/8/layout/radial4"/>
    <dgm:cxn modelId="{AD04F3A4-AA5E-4DA6-932B-68240A4F0088}" type="presOf" srcId="{15D957E5-3A1F-4727-BF02-4F4143772794}" destId="{6DB23869-E0DC-4B45-B4D0-60B965D9F8EA}" srcOrd="0" destOrd="0" presId="urn:microsoft.com/office/officeart/2005/8/layout/radial4"/>
    <dgm:cxn modelId="{E1EF65AA-BF62-4FBD-9239-7612B1D5F3DA}" srcId="{5FADE5F0-6F19-468C-B287-B593DC9B5F1E}" destId="{15D957E5-3A1F-4727-BF02-4F4143772794}" srcOrd="0" destOrd="0" parTransId="{98036177-D7A3-426C-B571-A57660AE0138}" sibTransId="{B9FF8A5E-14DE-4D3F-B82E-407EAF5824A1}"/>
    <dgm:cxn modelId="{53C8F0A2-C4F9-42BF-B1EC-856CDBD2A7F1}" srcId="{15D957E5-3A1F-4727-BF02-4F4143772794}" destId="{F5698731-22BC-4AD4-A5E7-A73F72A204EE}" srcOrd="1" destOrd="0" parTransId="{19C28CDD-0708-4CFF-831C-47D2112ACBA2}" sibTransId="{BE1035EA-7CEA-4760-A231-C70BDBBBC14A}"/>
    <dgm:cxn modelId="{54DBE5FC-426E-4992-918E-43120CCDA0D8}" srcId="{15D957E5-3A1F-4727-BF02-4F4143772794}" destId="{1635B2FA-F7EF-41F0-A0AB-5D3D538E35E7}" srcOrd="0" destOrd="0" parTransId="{75BDC9C2-610E-40A8-BF7D-76885EE13C42}" sibTransId="{7CD5D2FA-218B-4D97-8380-4954F5569E2D}"/>
    <dgm:cxn modelId="{1ADC621F-C7D8-4CD0-A211-331362C9FEEE}" type="presParOf" srcId="{05F3605E-9B4D-4EFA-AF3F-7B2FB309056A}" destId="{6DB23869-E0DC-4B45-B4D0-60B965D9F8EA}" srcOrd="0" destOrd="0" presId="urn:microsoft.com/office/officeart/2005/8/layout/radial4"/>
    <dgm:cxn modelId="{3DE4E5B1-2B68-4540-B8E5-4F6FEA124F1F}" type="presParOf" srcId="{05F3605E-9B4D-4EFA-AF3F-7B2FB309056A}" destId="{79FE2EFB-D754-4B0F-BC18-1B27284A4515}" srcOrd="1" destOrd="0" presId="urn:microsoft.com/office/officeart/2005/8/layout/radial4"/>
    <dgm:cxn modelId="{31E93133-672D-4C31-B5C5-8D89912EFAC7}" type="presParOf" srcId="{05F3605E-9B4D-4EFA-AF3F-7B2FB309056A}" destId="{50276BDE-053C-43BB-A514-0E902AE8BF18}" srcOrd="2" destOrd="0" presId="urn:microsoft.com/office/officeart/2005/8/layout/radial4"/>
    <dgm:cxn modelId="{0A1A011E-CD07-485C-85B8-405C73422F42}" type="presParOf" srcId="{05F3605E-9B4D-4EFA-AF3F-7B2FB309056A}" destId="{8F2F9B63-191E-47F6-921E-AC40E0831021}" srcOrd="3" destOrd="0" presId="urn:microsoft.com/office/officeart/2005/8/layout/radial4"/>
    <dgm:cxn modelId="{1F7AED08-5DAC-4509-83FD-B36B6CF1F573}" type="presParOf" srcId="{05F3605E-9B4D-4EFA-AF3F-7B2FB309056A}" destId="{C5122F75-2C32-45DD-8A79-4EFF170464B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23869-E0DC-4B45-B4D0-60B965D9F8EA}">
      <dsp:nvSpPr>
        <dsp:cNvPr id="0" name=""/>
        <dsp:cNvSpPr/>
      </dsp:nvSpPr>
      <dsp:spPr>
        <a:xfrm>
          <a:off x="1512170" y="0"/>
          <a:ext cx="1503751" cy="1503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Scalar</a:t>
          </a:r>
          <a:endParaRPr lang="ar-SA" sz="3300" kern="1200" dirty="0"/>
        </a:p>
      </dsp:txBody>
      <dsp:txXfrm>
        <a:off x="1732389" y="220219"/>
        <a:ext cx="1063313" cy="1063313"/>
      </dsp:txXfrm>
    </dsp:sp>
    <dsp:sp modelId="{79FE2EFB-D754-4B0F-BC18-1B27284A4515}">
      <dsp:nvSpPr>
        <dsp:cNvPr id="0" name=""/>
        <dsp:cNvSpPr/>
      </dsp:nvSpPr>
      <dsp:spPr>
        <a:xfrm rot="7462298">
          <a:off x="534651" y="1673570"/>
          <a:ext cx="1462571" cy="428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76BDE-053C-43BB-A514-0E902AE8BF18}">
      <dsp:nvSpPr>
        <dsp:cNvPr id="0" name=""/>
        <dsp:cNvSpPr/>
      </dsp:nvSpPr>
      <dsp:spPr>
        <a:xfrm>
          <a:off x="251522" y="2376258"/>
          <a:ext cx="1428563" cy="5473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magnitude</a:t>
          </a:r>
          <a:endParaRPr lang="ar-SA" sz="2300" kern="1200" dirty="0">
            <a:solidFill>
              <a:schemeClr val="tx1"/>
            </a:solidFill>
          </a:endParaRPr>
        </a:p>
      </dsp:txBody>
      <dsp:txXfrm>
        <a:off x="267553" y="2392289"/>
        <a:ext cx="1396501" cy="515272"/>
      </dsp:txXfrm>
    </dsp:sp>
    <dsp:sp modelId="{8F2F9B63-191E-47F6-921E-AC40E0831021}">
      <dsp:nvSpPr>
        <dsp:cNvPr id="0" name=""/>
        <dsp:cNvSpPr/>
      </dsp:nvSpPr>
      <dsp:spPr>
        <a:xfrm rot="3682654">
          <a:off x="2470924" y="1732022"/>
          <a:ext cx="1317983" cy="428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2F75-2C32-45DD-8A79-4EFF170464BE}">
      <dsp:nvSpPr>
        <dsp:cNvPr id="0" name=""/>
        <dsp:cNvSpPr/>
      </dsp:nvSpPr>
      <dsp:spPr>
        <a:xfrm>
          <a:off x="2339747" y="2376260"/>
          <a:ext cx="1905160" cy="5197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u="none" kern="1200" dirty="0">
              <a:solidFill>
                <a:schemeClr val="tx1"/>
              </a:solidFill>
            </a:rPr>
            <a:t>no direction</a:t>
          </a:r>
          <a:endParaRPr lang="ar-SA" sz="2300" u="none" kern="1200" dirty="0">
            <a:solidFill>
              <a:schemeClr val="tx1"/>
            </a:solidFill>
          </a:endParaRPr>
        </a:p>
      </dsp:txBody>
      <dsp:txXfrm>
        <a:off x="2354969" y="2391482"/>
        <a:ext cx="1874716" cy="489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23869-E0DC-4B45-B4D0-60B965D9F8EA}">
      <dsp:nvSpPr>
        <dsp:cNvPr id="0" name=""/>
        <dsp:cNvSpPr/>
      </dsp:nvSpPr>
      <dsp:spPr>
        <a:xfrm>
          <a:off x="1512170" y="0"/>
          <a:ext cx="1503751" cy="15037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Vector</a:t>
          </a:r>
          <a:endParaRPr lang="ar-SA" sz="3000" kern="1200" dirty="0"/>
        </a:p>
      </dsp:txBody>
      <dsp:txXfrm>
        <a:off x="1732389" y="220219"/>
        <a:ext cx="1063313" cy="1063313"/>
      </dsp:txXfrm>
    </dsp:sp>
    <dsp:sp modelId="{79FE2EFB-D754-4B0F-BC18-1B27284A4515}">
      <dsp:nvSpPr>
        <dsp:cNvPr id="0" name=""/>
        <dsp:cNvSpPr/>
      </dsp:nvSpPr>
      <dsp:spPr>
        <a:xfrm rot="7446399">
          <a:off x="546714" y="1674500"/>
          <a:ext cx="1455755" cy="428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76BDE-053C-43BB-A514-0E902AE8BF18}">
      <dsp:nvSpPr>
        <dsp:cNvPr id="0" name=""/>
        <dsp:cNvSpPr/>
      </dsp:nvSpPr>
      <dsp:spPr>
        <a:xfrm>
          <a:off x="264358" y="2376269"/>
          <a:ext cx="1428563" cy="54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magnitude</a:t>
          </a:r>
          <a:endParaRPr lang="ar-SA" sz="2300" kern="1200" dirty="0"/>
        </a:p>
      </dsp:txBody>
      <dsp:txXfrm>
        <a:off x="280389" y="2392300"/>
        <a:ext cx="1396501" cy="515272"/>
      </dsp:txXfrm>
    </dsp:sp>
    <dsp:sp modelId="{8F2F9B63-191E-47F6-921E-AC40E0831021}">
      <dsp:nvSpPr>
        <dsp:cNvPr id="0" name=""/>
        <dsp:cNvSpPr/>
      </dsp:nvSpPr>
      <dsp:spPr>
        <a:xfrm rot="3377352">
          <a:off x="2575648" y="1715699"/>
          <a:ext cx="1430024" cy="428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22F75-2C32-45DD-8A79-4EFF170464BE}">
      <dsp:nvSpPr>
        <dsp:cNvPr id="0" name=""/>
        <dsp:cNvSpPr/>
      </dsp:nvSpPr>
      <dsp:spPr>
        <a:xfrm>
          <a:off x="2568615" y="2376260"/>
          <a:ext cx="1905160" cy="519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u="none" kern="1200" dirty="0"/>
            <a:t>direction</a:t>
          </a:r>
          <a:endParaRPr lang="ar-SA" sz="2300" u="none" kern="1200" dirty="0"/>
        </a:p>
      </dsp:txBody>
      <dsp:txXfrm>
        <a:off x="2583837" y="2391482"/>
        <a:ext cx="1874716" cy="489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8.wmf"/><Relationship Id="rId1" Type="http://schemas.openxmlformats.org/officeDocument/2006/relationships/image" Target="../media/image60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14EED7-13A6-40CC-B7C8-2E57BDA3F7FE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3FECBB-B389-4267-90FA-679C791A0B9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81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13990-5021-4168-83A6-11A92FE38D76}" type="slidenum">
              <a:rPr lang="en-US"/>
              <a:pPr/>
              <a:t>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4D2CF-95B8-4E77-8B60-5B6827549E4C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9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443F-F8A9-42EC-A8D1-BF796418A7E3}" type="datetimeFigureOut">
              <a:rPr lang="ar-SA" smtClean="0"/>
              <a:pPr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664A-B107-44AA-9823-969897CF7E4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4" Type="http://schemas.openxmlformats.org/officeDocument/2006/relationships/image" Target="../media/image34.wmf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9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2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143000" y="1600200"/>
            <a:ext cx="6858000" cy="19050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95736" y="1844824"/>
            <a:ext cx="440283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kern="1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General Physics I</a:t>
            </a:r>
          </a:p>
          <a:p>
            <a:pPr algn="ctr"/>
            <a:r>
              <a:rPr lang="en-US" sz="4000" b="1" kern="1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(</a:t>
            </a:r>
            <a:r>
              <a:rPr lang="en-US" sz="4000" b="1" kern="10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Phys</a:t>
            </a:r>
            <a:r>
              <a:rPr lang="en-US" sz="4000" b="1" kern="1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 103)</a:t>
            </a:r>
            <a:endParaRPr lang="ar-EG" sz="40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algn="ctr" rtl="0">
              <a:lnSpc>
                <a:spcPct val="150000"/>
              </a:lnSpc>
            </a:pP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7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8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5616" y="1916832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97442"/>
            <a:ext cx="76568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971600" y="457200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3.2 Vector and Scalar Quantities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1700808"/>
            <a:ext cx="8208912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Some physical quantities are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scalar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quantities whereas others are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vector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quantities.</a:t>
            </a:r>
          </a:p>
          <a:p>
            <a:pPr lvl="1" algn="l" rtl="0"/>
            <a:endParaRPr lang="en-GB" dirty="0"/>
          </a:p>
          <a:p>
            <a:endParaRPr lang="en-US" dirty="0"/>
          </a:p>
          <a:p>
            <a:endParaRPr lang="ar-SA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0" y="2780928"/>
          <a:ext cx="47643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4379640" y="2780928"/>
          <a:ext cx="47643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245315"/>
            <a:ext cx="6965245" cy="1202485"/>
          </a:xfrm>
        </p:spPr>
        <p:txBody>
          <a:bodyPr/>
          <a:lstStyle/>
          <a:p>
            <a:r>
              <a:rPr lang="en-GB" dirty="0"/>
              <a:t>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3000"/>
                <a:ext cx="7543800" cy="405294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pt-BR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represent a vector quantity </a:t>
                </a:r>
                <a:r>
                  <a:rPr lang="pt-BR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l" rtl="0">
                  <a:buNone/>
                </a:pP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an </a:t>
                </a:r>
                <a:r>
                  <a:rPr lang="en-GB" sz="25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arrow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written </a:t>
                </a:r>
                <a:r>
                  <a:rPr lang="en-GB" sz="2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GB" sz="2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</a:t>
                </a:r>
                <a:r>
                  <a:rPr lang="en-GB" sz="2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500" b="1" i="1" smtClean="0"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en-GB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5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magnitude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vector </a:t>
                </a:r>
                <a:r>
                  <a:rPr lang="en-GB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written either </a:t>
                </a:r>
                <a:r>
                  <a:rPr lang="en-GB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GB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rtl="0"/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magnitude of a vector has physical units, such as meters for displacement or meters per second for velocity. </a:t>
                </a:r>
                <a:r>
                  <a:rPr lang="en-GB" sz="2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magnitude of a vector is </a:t>
                </a:r>
                <a:r>
                  <a:rPr lang="en-GB" sz="25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always </a:t>
                </a:r>
                <a:r>
                  <a:rPr lang="en-GB" sz="2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positive number</a:t>
                </a:r>
                <a:r>
                  <a:rPr lang="en-GB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3000"/>
                <a:ext cx="7543800" cy="4052943"/>
              </a:xfrm>
              <a:blipFill>
                <a:blip r:embed="rId2"/>
                <a:stretch>
                  <a:fillRect l="-1213" t="-1355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vector head and ta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9"/>
          <a:stretch/>
        </p:blipFill>
        <p:spPr bwMode="auto">
          <a:xfrm>
            <a:off x="2066925" y="5195943"/>
            <a:ext cx="5086350" cy="9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مستدير الزوايا 9"/>
          <p:cNvSpPr/>
          <p:nvPr/>
        </p:nvSpPr>
        <p:spPr>
          <a:xfrm>
            <a:off x="755576" y="332656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  <a:endParaRPr lang="ar-SA" dirty="0"/>
          </a:p>
        </p:txBody>
      </p:sp>
      <p:grpSp>
        <p:nvGrpSpPr>
          <p:cNvPr id="6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2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3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74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971600" y="457200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Distance and Displacement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1700808"/>
            <a:ext cx="82089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endParaRPr lang="en-GB" dirty="0"/>
          </a:p>
          <a:p>
            <a:endParaRPr lang="en-US" dirty="0"/>
          </a:p>
          <a:p>
            <a:endParaRPr lang="ar-SA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27583" y="1397000"/>
          <a:ext cx="7632849" cy="2301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350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Displacement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dirty="0"/>
                        <a:t>Distance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Displacement of an object from a point of reference, O is the shortest distance of the object from point O in a specific direction.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distance traveled by an object is the total length that is traveled by that object.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meter (m)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meter (m)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unit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Vector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Scalar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http://wiki.one-school.net/images/thumb/3/32/Distance_displacement.png/500px-Distance_displac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7625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971600" y="457200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Speed and Velocity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03496"/>
              </p:ext>
            </p:extLst>
          </p:nvPr>
        </p:nvGraphicFramePr>
        <p:xfrm>
          <a:off x="762000" y="1442092"/>
          <a:ext cx="7698433" cy="2805297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306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Velocity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 dirty="0"/>
                        <a:t>Speed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09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rate of change in displacement with respect to time.</a:t>
                      </a:r>
                      <a:endParaRPr lang="ar-SA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Velocity requires a direction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rate of change in distance with respect to time</a:t>
                      </a:r>
                      <a:endParaRPr lang="ar-SA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Speed tells us how fast we are going but not which way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6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Meter\sec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Meter\sec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unit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6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Vector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Scalar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3947"/>
          <a:stretch/>
        </p:blipFill>
        <p:spPr bwMode="auto">
          <a:xfrm>
            <a:off x="1851868" y="4357622"/>
            <a:ext cx="5860221" cy="184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6875" y="1556792"/>
            <a:ext cx="806266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1-Equality of Two Vectors:</a:t>
            </a:r>
          </a:p>
          <a:p>
            <a:pPr lvl="1" algn="just" rtl="0"/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vectors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defined to be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have the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magnitude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point in the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direction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ar-SA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9"/>
          <a:stretch/>
        </p:blipFill>
        <p:spPr bwMode="auto">
          <a:xfrm>
            <a:off x="5059429" y="3140969"/>
            <a:ext cx="3398772" cy="303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482" y="3296866"/>
            <a:ext cx="30715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115616" y="1412776"/>
            <a:ext cx="1905000" cy="990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6372200" y="1844824"/>
            <a:ext cx="1905000" cy="9906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5724128" y="1484784"/>
            <a:ext cx="1219200" cy="60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771800" y="2204864"/>
            <a:ext cx="22860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85800" y="52578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vectors are equal if they have the same direction and magnitude (length).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55576" y="3234680"/>
            <a:ext cx="259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vectors have same magnitude but different direction.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84168" y="3212976"/>
            <a:ext cx="281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have same direction but different magnitude.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19872" y="3212976"/>
            <a:ext cx="2819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have same magnitude and direction so they are equal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20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22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23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24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1484784"/>
            <a:ext cx="8352928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2-Adding Vectors:</a:t>
            </a:r>
          </a:p>
          <a:p>
            <a:pPr lvl="1" algn="l" rtl="0"/>
            <a:r>
              <a:rPr lang="en-US" sz="2400" b="1" dirty="0">
                <a:solidFill>
                  <a:srgbClr val="FF0000"/>
                </a:solidFill>
              </a:rPr>
              <a:t>Head to Tail Method or (tip to tail)</a:t>
            </a:r>
          </a:p>
          <a:p>
            <a:pPr lvl="1"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vector B to vector A, first draw vector A on graph paper, with its magnitude represented by a convenient length scale, and then draw vector B to the same scale with its tail starting from the tip of A, as shown in Figure. The resultant vector R = A + B is the vector drawn from the tail of A to the tip of B.</a:t>
            </a:r>
          </a:p>
          <a:p>
            <a:pPr lvl="1"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the vector drawn from the tail </a:t>
            </a:r>
          </a:p>
          <a:p>
            <a:pPr lvl="1"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vector to the tip of </a:t>
            </a:r>
          </a:p>
          <a:p>
            <a:pPr lvl="1"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vector.</a:t>
            </a:r>
          </a:p>
          <a:p>
            <a:pPr lvl="1" algn="l" rtl="0"/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ar-SA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748187" cy="18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2057400" y="4633912"/>
            <a:ext cx="2000250" cy="658813"/>
          </a:xfrm>
          <a:prstGeom prst="line">
            <a:avLst/>
          </a:prstGeom>
          <a:noFill/>
          <a:ln w="50800">
            <a:solidFill>
              <a:srgbClr val="3333CC"/>
            </a:solidFill>
            <a:round/>
            <a:headEnd type="oval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2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927283"/>
              </p:ext>
            </p:extLst>
          </p:nvPr>
        </p:nvGraphicFramePr>
        <p:xfrm>
          <a:off x="1905000" y="2881312"/>
          <a:ext cx="166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3" imgW="1895525" imgH="533389" progId="Equation.3">
                  <p:embed/>
                </p:oleObj>
              </mc:Choice>
              <mc:Fallback>
                <p:oleObj name="Equation" r:id="rId3" imgW="1895525" imgH="533389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81312"/>
                        <a:ext cx="16652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899592" y="5517232"/>
            <a:ext cx="280987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  <a:latin typeface="Arial" pitchFamily="34" charset="0"/>
              </a:rPr>
              <a:t>Tail of v</a:t>
            </a:r>
          </a:p>
        </p:txBody>
      </p:sp>
      <p:graphicFrame>
        <p:nvGraphicFramePr>
          <p:cNvPr id="23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00418"/>
              </p:ext>
            </p:extLst>
          </p:nvPr>
        </p:nvGraphicFramePr>
        <p:xfrm>
          <a:off x="2971800" y="5091112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Equation" r:id="rId5" imgW="114185" imgH="133347" progId="Equation.3">
                  <p:embed/>
                </p:oleObj>
              </mc:Choice>
              <mc:Fallback>
                <p:oleObj name="Equation" r:id="rId5" imgW="114185" imgH="133347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91112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6629400" y="1966912"/>
            <a:ext cx="1000125" cy="30289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oval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5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611603"/>
              </p:ext>
            </p:extLst>
          </p:nvPr>
        </p:nvGraphicFramePr>
        <p:xfrm>
          <a:off x="7239000" y="3719512"/>
          <a:ext cx="5826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7" imgW="657306" imgH="428655" progId="Equation.3">
                  <p:embed/>
                </p:oleObj>
              </mc:Choice>
              <mc:Fallback>
                <p:oleObj name="Equation" r:id="rId7" imgW="657306" imgH="428655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719512"/>
                        <a:ext cx="5826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72000" y="5014912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3300"/>
                </a:solidFill>
                <a:latin typeface="Arial" pitchFamily="34" charset="0"/>
              </a:rPr>
              <a:t>Move w over keeping the magnitude and direction the same.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257800" y="1738312"/>
            <a:ext cx="220027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Arial" pitchFamily="34" charset="0"/>
              </a:rPr>
              <a:t>Tip of w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038600" y="1624012"/>
            <a:ext cx="1192213" cy="3028950"/>
            <a:chOff x="3120" y="1416"/>
            <a:chExt cx="751" cy="1908"/>
          </a:xfrm>
        </p:grpSpPr>
        <p:graphicFrame>
          <p:nvGraphicFramePr>
            <p:cNvPr id="31" name="Object 6"/>
            <p:cNvGraphicFramePr>
              <a:graphicFrameLocks/>
            </p:cNvGraphicFramePr>
            <p:nvPr/>
          </p:nvGraphicFramePr>
          <p:xfrm>
            <a:off x="3504" y="2400"/>
            <a:ext cx="36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5" name="Equation" r:id="rId9" imgW="657306" imgH="428655" progId="Equation.3">
                    <p:embed/>
                  </p:oleObj>
                </mc:Choice>
                <mc:Fallback>
                  <p:oleObj name="Equation" r:id="rId9" imgW="657306" imgH="428655" progId="Equation.3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400"/>
                          <a:ext cx="36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V="1">
              <a:off x="3120" y="1416"/>
              <a:ext cx="630" cy="190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3" name="Line 3"/>
          <p:cNvSpPr>
            <a:spLocks noChangeShapeType="1"/>
          </p:cNvSpPr>
          <p:nvPr/>
        </p:nvSpPr>
        <p:spPr bwMode="auto">
          <a:xfrm flipV="1">
            <a:off x="2066925" y="1600200"/>
            <a:ext cx="2982913" cy="3667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17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9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27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3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6" grpId="0" autoUpdateAnimBg="0"/>
      <p:bldP spid="29" grpId="0" autoUpdateAnimBg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7" name="Picture 16" descr="addition of five vector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67600" cy="42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2123728" y="457200"/>
            <a:ext cx="51845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3 :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196752"/>
            <a:ext cx="7385531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Chapter Outline:</a:t>
            </a:r>
          </a:p>
          <a:p>
            <a:pPr lvl="0"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1.1 Coordinate Systems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1.2 Vector and Scalar Quantities 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1.3 Some Properties of Vectors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Equality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Addition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Commutative associative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Negative of a Vector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Subtracting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Multiplying a Vector by a Scalar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1.4 Components of a Vector and Unit Vectors</a:t>
            </a:r>
          </a:p>
          <a:p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12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7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9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0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1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700808"/>
            <a:ext cx="748883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parallelogram method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two vectors are joined tail to tail. Complete the parallelogram. The resultant is found by drawing the diagonal</a:t>
            </a:r>
          </a:p>
          <a:p>
            <a:endParaRPr lang="ar-SA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87824" y="3861048"/>
            <a:ext cx="2857500" cy="930275"/>
            <a:chOff x="500063" y="1500188"/>
            <a:chExt cx="2857500" cy="93027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00063" y="2428875"/>
              <a:ext cx="200025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64344" y="1535907"/>
              <a:ext cx="928687" cy="8572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57313" y="1500188"/>
              <a:ext cx="2000250" cy="158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464594" y="1535907"/>
              <a:ext cx="928687" cy="85725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0063" y="1500188"/>
              <a:ext cx="2857500" cy="9286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10"/>
          <p:cNvSpPr txBox="1"/>
          <p:nvPr/>
        </p:nvSpPr>
        <p:spPr>
          <a:xfrm>
            <a:off x="1051992" y="6096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1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1484784"/>
            <a:ext cx="8352928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3-Negative of a Vector:</a:t>
            </a:r>
          </a:p>
          <a:p>
            <a:pPr lvl="1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of the vector v is defined as the vector that when added to v gives zero for the vector sum. That is,</a:t>
            </a:r>
          </a:p>
          <a:p>
            <a:pPr lvl="1" algn="ctr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+ (-v) = 0. </a:t>
            </a:r>
          </a:p>
          <a:p>
            <a:pPr lvl="1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vectors v and - v have the same magnitude but point in opposite directions.</a:t>
            </a:r>
          </a:p>
          <a:p>
            <a:pPr lvl="1" algn="l" rtl="0"/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ar-SA" dirty="0"/>
          </a:p>
        </p:txBody>
      </p:sp>
      <p:sp>
        <p:nvSpPr>
          <p:cNvPr id="16" name="Line 1028"/>
          <p:cNvSpPr>
            <a:spLocks noChangeShapeType="1"/>
          </p:cNvSpPr>
          <p:nvPr/>
        </p:nvSpPr>
        <p:spPr bwMode="auto">
          <a:xfrm flipV="1">
            <a:off x="3800872" y="4614664"/>
            <a:ext cx="2000250" cy="6588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oval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18" name="Object 10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12101"/>
              </p:ext>
            </p:extLst>
          </p:nvPr>
        </p:nvGraphicFramePr>
        <p:xfrm>
          <a:off x="4715272" y="5071864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3" imgW="114185" imgH="133347" progId="Equation.3">
                  <p:embed/>
                </p:oleObj>
              </mc:Choice>
              <mc:Fallback>
                <p:oleObj name="Equation" r:id="rId3" imgW="114185" imgH="133347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272" y="5071864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039"/>
          <p:cNvSpPr>
            <a:spLocks noChangeShapeType="1"/>
          </p:cNvSpPr>
          <p:nvPr/>
        </p:nvSpPr>
        <p:spPr bwMode="auto">
          <a:xfrm flipH="1">
            <a:off x="3419872" y="4005064"/>
            <a:ext cx="1905000" cy="609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oval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20" name="Object 10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19704"/>
              </p:ext>
            </p:extLst>
          </p:nvPr>
        </p:nvGraphicFramePr>
        <p:xfrm>
          <a:off x="4181872" y="4386064"/>
          <a:ext cx="930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5" imgW="209474" imgH="133347" progId="">
                  <p:embed/>
                </p:oleObj>
              </mc:Choice>
              <mc:Fallback>
                <p:oleObj name="Equation" r:id="rId5" imgW="209474" imgH="133347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872" y="4386064"/>
                        <a:ext cx="9302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9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0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1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ربع نص 10"/>
          <p:cNvSpPr txBox="1"/>
          <p:nvPr/>
        </p:nvSpPr>
        <p:spPr>
          <a:xfrm>
            <a:off x="1051992" y="6096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484784"/>
            <a:ext cx="8280920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l"/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4-Subtracting Vectors:</a:t>
            </a:r>
            <a:endParaRPr lang="en-US" sz="2000" dirty="0"/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 of vector subtraction makes use of the definition of the negative of a vector. We define the operation A - B as vector -B added to vector A: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B = A + (-B)</a:t>
            </a:r>
          </a:p>
          <a:p>
            <a:endParaRPr lang="ar-SA" dirty="0"/>
          </a:p>
        </p:txBody>
      </p:sp>
      <p:pic>
        <p:nvPicPr>
          <p:cNvPr id="35842" name="Picture 2" descr="http://www.mathsisfun.com/algebra/images/vector-subtr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4297935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51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899592" y="457200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3.3 Some Properties of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1484784"/>
            <a:ext cx="835292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4-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Multiplying a Vector by a Scalar</a:t>
            </a:r>
          </a:p>
          <a:p>
            <a:pPr lvl="1"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product of a scalar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a vector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equals 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endParaRPr lang="en-GB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lvl="1" algn="l" rtl="0"/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ar-SA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23328"/>
            <a:ext cx="8064896" cy="15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3.4 Components of a Vector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5536" y="1484784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Consider a vector 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lying in the x-y plane and making an arbitrary angle θ with the positive x-direction.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be represented as: 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Where,</a:t>
            </a:r>
            <a:endParaRPr lang="ar-EG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50"/>
          <a:stretch/>
        </p:blipFill>
        <p:spPr bwMode="auto">
          <a:xfrm>
            <a:off x="6408765" y="2209488"/>
            <a:ext cx="2415923" cy="20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66400"/>
            <a:ext cx="1872208" cy="7296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87491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 l="1282" r="1282"/>
          <a:stretch>
            <a:fillRect/>
          </a:stretch>
        </p:blipFill>
        <p:spPr bwMode="auto">
          <a:xfrm>
            <a:off x="611560" y="4691229"/>
            <a:ext cx="5472608" cy="11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3.4 Components of a Vector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1556792"/>
            <a:ext cx="7828618" cy="19082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signs of the components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Ay depend on the angle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if:</a:t>
            </a:r>
          </a:p>
          <a:p>
            <a:pPr algn="l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120ᵒ , then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negative and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positive.</a:t>
            </a:r>
          </a:p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  <a:p>
            <a:pPr algn="l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225ᵒ , then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negative and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negative.</a:t>
            </a:r>
          </a:p>
          <a:p>
            <a:endParaRPr lang="ar-SA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4028" r="3372" b="6162"/>
          <a:stretch/>
        </p:blipFill>
        <p:spPr bwMode="auto">
          <a:xfrm>
            <a:off x="2446243" y="3505200"/>
            <a:ext cx="395455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0314a"/>
          <p:cNvPicPr>
            <a:picLocks noChangeAspect="1" noChangeArrowheads="1"/>
          </p:cNvPicPr>
          <p:nvPr/>
        </p:nvPicPr>
        <p:blipFill>
          <a:blip r:embed="rId2" cstate="print"/>
          <a:srcRect b="10211"/>
          <a:stretch>
            <a:fillRect/>
          </a:stretch>
        </p:blipFill>
        <p:spPr bwMode="auto">
          <a:xfrm>
            <a:off x="5985693" y="2852936"/>
            <a:ext cx="3158307" cy="336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3.4 Unit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560" y="1556792"/>
            <a:ext cx="7992888" cy="4262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Vector quantities often are expressed in terms of unit vectors</a:t>
            </a:r>
            <a:endParaRPr lang="ar-EG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cs typeface="+mj-cs"/>
            </a:endParaRPr>
          </a:p>
          <a:p>
            <a:pPr algn="l" rtl="0"/>
            <a:r>
              <a:rPr lang="en-US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Properties of unit vectors</a:t>
            </a:r>
          </a:p>
          <a:p>
            <a:pPr marL="457200" indent="-457200" algn="l" rt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1) is a vector of magnitude exactly equal one</a:t>
            </a:r>
          </a:p>
          <a:p>
            <a:pPr marL="457200" indent="-457200" algn="l" rt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2) is dimensionless vector (have no units). </a:t>
            </a:r>
          </a:p>
          <a:p>
            <a:pPr algn="l" rt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2) Are used to specify a given direction in space.</a:t>
            </a:r>
          </a:p>
          <a:p>
            <a:pPr algn="l" rt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3) Units vectors along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x, y, and z directions, </a:t>
            </a:r>
          </a:p>
          <a:p>
            <a:pPr algn="l" rtl="0">
              <a:lnSpc>
                <a:spcPct val="150000"/>
              </a:lnSpc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are called î , ĵ and k</a:t>
            </a:r>
            <a:endParaRPr lang="en-US" sz="2800" dirty="0">
              <a:cs typeface="+mj-cs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65154" r="2884" b="73713"/>
          <a:stretch>
            <a:fillRect/>
          </a:stretch>
        </p:blipFill>
        <p:spPr bwMode="auto">
          <a:xfrm>
            <a:off x="2807804" y="5229037"/>
            <a:ext cx="1800200" cy="8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3.4 Unit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560" y="1556792"/>
            <a:ext cx="7992888" cy="18405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SzPct val="75000"/>
            </a:pPr>
            <a:endParaRPr kumimoji="1" 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SzPct val="75000"/>
              <a:buFont typeface="Wingdings" pitchFamily="2" charset="2"/>
              <a:buChar char="]"/>
            </a:pPr>
            <a:r>
              <a:rPr kumimoji="1" 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 vector’s components can be used with unit vectors.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</a:pPr>
            <a:endParaRPr lang="en-US" sz="2800" dirty="0">
              <a:cs typeface="+mj-cs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06629"/>
              </p:ext>
            </p:extLst>
          </p:nvPr>
        </p:nvGraphicFramePr>
        <p:xfrm>
          <a:off x="3312604" y="2453338"/>
          <a:ext cx="2590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3" imgW="1244520" imgH="266400" progId="Equation.3">
                  <p:embed/>
                </p:oleObj>
              </mc:Choice>
              <mc:Fallback>
                <p:oleObj name="Equation" r:id="rId3" imgW="124452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604" y="2453338"/>
                        <a:ext cx="25908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9423"/>
            <a:ext cx="2895600" cy="32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Adding Vectors Using Unit Vectors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556792"/>
            <a:ext cx="67818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Suppose that we wish to add vector </a:t>
            </a:r>
            <a:r>
              <a:rPr lang="en-US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vector </a:t>
            </a:r>
            <a:r>
              <a:rPr lang="en-US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 has the components A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A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 has the components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kern="0" dirty="0">
              <a:solidFill>
                <a:srgbClr val="000000"/>
              </a:solidFill>
              <a:latin typeface="Arial"/>
              <a:ea typeface="MS PGothic" pitchFamily="34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R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=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A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B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R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=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A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 +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B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/>
              </a:rPr>
              <a:t>y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/>
            </a:endParaRPr>
          </a:p>
        </p:txBody>
      </p:sp>
      <p:graphicFrame>
        <p:nvGraphicFramePr>
          <p:cNvPr id="573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49706"/>
              </p:ext>
            </p:extLst>
          </p:nvPr>
        </p:nvGraphicFramePr>
        <p:xfrm>
          <a:off x="2210842" y="1816745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Equation" r:id="rId3" imgW="672840" imgH="203040" progId="">
                  <p:embed/>
                </p:oleObj>
              </mc:Choice>
              <mc:Fallback>
                <p:oleObj name="Equation" r:id="rId3" imgW="672840" imgH="2030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842" y="1816745"/>
                        <a:ext cx="12192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67568"/>
              </p:ext>
            </p:extLst>
          </p:nvPr>
        </p:nvGraphicFramePr>
        <p:xfrm>
          <a:off x="1560936" y="3379884"/>
          <a:ext cx="2971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5" imgW="1828800" imgH="901440" progId="">
                  <p:embed/>
                </p:oleObj>
              </mc:Choice>
              <mc:Fallback>
                <p:oleObj name="Equation" r:id="rId5" imgW="1828800" imgH="901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936" y="3379884"/>
                        <a:ext cx="29718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24999"/>
              </p:ext>
            </p:extLst>
          </p:nvPr>
        </p:nvGraphicFramePr>
        <p:xfrm>
          <a:off x="1560936" y="5512884"/>
          <a:ext cx="2854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Equation" r:id="rId7" imgW="1904760" imgH="457200" progId="">
                  <p:embed/>
                </p:oleObj>
              </mc:Choice>
              <mc:Fallback>
                <p:oleObj name="Equation" r:id="rId7" imgW="1904760" imgH="457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936" y="5512884"/>
                        <a:ext cx="28543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6" descr="03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8546" y="3163439"/>
            <a:ext cx="2873053" cy="28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051" y="2293789"/>
            <a:ext cx="23042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r="50495" b="67053"/>
          <a:stretch/>
        </p:blipFill>
        <p:spPr bwMode="auto">
          <a:xfrm>
            <a:off x="1547664" y="1916832"/>
            <a:ext cx="61146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842892"/>
            <a:ext cx="243497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4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475656" y="457200"/>
            <a:ext cx="57606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3.1 Coordinate Systems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sp>
          <p:nvSpPr>
            <p:cNvPr id="14" name="مستطيل مستدير الزوايا 6"/>
            <p:cNvSpPr/>
            <p:nvPr/>
          </p:nvSpPr>
          <p:spPr>
            <a:xfrm>
              <a:off x="228600" y="6309320"/>
              <a:ext cx="8763000" cy="396280"/>
            </a:xfrm>
            <a:prstGeom prst="roundRect">
              <a:avLst/>
            </a:prstGeom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   أ. سجى القصير</a:t>
              </a: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7" name="مربع نص 7"/>
          <p:cNvSpPr txBox="1"/>
          <p:nvPr/>
        </p:nvSpPr>
        <p:spPr>
          <a:xfrm>
            <a:off x="323528" y="6381328"/>
            <a:ext cx="1066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103 phys</a:t>
            </a:r>
            <a:endParaRPr lang="ar-S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779647" y="1715330"/>
            <a:ext cx="3278190" cy="820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lvl="0" indent="0" algn="ctr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Cartesian coordinate system</a:t>
            </a:r>
          </a:p>
          <a:p>
            <a:pPr marR="0" lvl="0" indent="0" algn="ctr" rt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(x, y)</a:t>
            </a: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4984805" y="1779802"/>
            <a:ext cx="3206837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polar coordinate system</a:t>
            </a:r>
          </a:p>
          <a:p>
            <a:pPr algn="ctr" rtl="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(r,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376" y="2627018"/>
            <a:ext cx="3112173" cy="26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5912"/>
            <a:ext cx="3270402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56928" y="5346549"/>
            <a:ext cx="3499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Any point P is labeled with the coordinates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(x, y)</a:t>
            </a:r>
            <a:endParaRPr lang="ar-E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60032" y="536635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Any point P is labeled with the coordinates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(r, </a:t>
            </a:r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θ)</a:t>
            </a:r>
            <a:endParaRPr lang="ar-E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" t="-2625" r="50795" b="72438"/>
          <a:stretch/>
        </p:blipFill>
        <p:spPr bwMode="auto">
          <a:xfrm>
            <a:off x="1259632" y="1988840"/>
            <a:ext cx="6264696" cy="25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3119"/>
          <a:stretch/>
        </p:blipFill>
        <p:spPr bwMode="auto">
          <a:xfrm>
            <a:off x="251520" y="332655"/>
            <a:ext cx="8424936" cy="59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r="1356"/>
          <a:stretch/>
        </p:blipFill>
        <p:spPr bwMode="auto">
          <a:xfrm>
            <a:off x="395536" y="188639"/>
            <a:ext cx="8280920" cy="591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5754"/>
          <a:stretch/>
        </p:blipFill>
        <p:spPr bwMode="auto">
          <a:xfrm>
            <a:off x="395536" y="188640"/>
            <a:ext cx="8280920" cy="60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Vectors product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6" name="Picture 1" descr="Chapter3_Page_33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8263" t="21548" r="8263" b="21975"/>
          <a:stretch/>
        </p:blipFill>
        <p:spPr>
          <a:xfrm>
            <a:off x="304800" y="1636800"/>
            <a:ext cx="8354874" cy="423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1169" t="68475" r="22800" b="21625"/>
          <a:stretch/>
        </p:blipFill>
        <p:spPr bwMode="auto">
          <a:xfrm>
            <a:off x="5868144" y="4797099"/>
            <a:ext cx="1111696" cy="10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Scalar product of two vectors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6" name="Picture 7" descr="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570287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66" name="Object 4"/>
          <p:cNvGraphicFramePr>
            <a:graphicFrameLocks noChangeAspect="1"/>
          </p:cNvGraphicFramePr>
          <p:nvPr/>
        </p:nvGraphicFramePr>
        <p:xfrm>
          <a:off x="539552" y="3140968"/>
          <a:ext cx="36718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Equation" r:id="rId4" imgW="1663560" imgH="266400" progId="Equation.3">
                  <p:embed/>
                </p:oleObj>
              </mc:Choice>
              <mc:Fallback>
                <p:oleObj name="Equation" r:id="rId4" imgW="16635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0968"/>
                        <a:ext cx="3671888" cy="7953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1115616" y="2132856"/>
          <a:ext cx="2667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Equation" r:id="rId6" imgW="1384200" imgH="253800" progId="Equation.DSMT4">
                  <p:embed/>
                </p:oleObj>
              </mc:Choice>
              <mc:Fallback>
                <p:oleObj name="Equation" r:id="rId6" imgW="13842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2856"/>
                        <a:ext cx="2667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68313" y="1701800"/>
          <a:ext cx="34115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Equation" r:id="rId3" imgW="1244520" imgH="558720" progId="Equation.3">
                  <p:embed/>
                </p:oleObj>
              </mc:Choice>
              <mc:Fallback>
                <p:oleObj name="Equation" r:id="rId3" imgW="124452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1800"/>
                        <a:ext cx="3411537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68313" y="2692400"/>
          <a:ext cx="8255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7" name="Equation" r:id="rId5" imgW="4762440" imgH="558720" progId="Equation.3">
                  <p:embed/>
                </p:oleObj>
              </mc:Choice>
              <mc:Fallback>
                <p:oleObj name="Equation" r:id="rId5" imgW="476244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92400"/>
                        <a:ext cx="8255000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3708400"/>
          <a:ext cx="34671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8" name="Equation" r:id="rId7" imgW="1587240" imgH="507960" progId="Equation.3">
                  <p:embed/>
                </p:oleObj>
              </mc:Choice>
              <mc:Fallback>
                <p:oleObj name="Equation" r:id="rId7" imgW="158724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08400"/>
                        <a:ext cx="3467100" cy="7572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68313" y="4616450"/>
          <a:ext cx="45577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name="Equation" r:id="rId9" imgW="2298600" imgH="533160" progId="Equation.3">
                  <p:embed/>
                </p:oleObj>
              </mc:Choice>
              <mc:Fallback>
                <p:oleObj name="Equation" r:id="rId9" imgW="229860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16450"/>
                        <a:ext cx="4557712" cy="8032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8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0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1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2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Calculate the scalar product: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33" descr="1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1458913"/>
            <a:ext cx="42783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7" descr="F03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628775"/>
            <a:ext cx="3095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7764" name="Object 6"/>
          <p:cNvGraphicFramePr>
            <a:graphicFrameLocks noChangeAspect="1"/>
          </p:cNvGraphicFramePr>
          <p:nvPr/>
        </p:nvGraphicFramePr>
        <p:xfrm>
          <a:off x="1259632" y="5229200"/>
          <a:ext cx="66944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Equation" r:id="rId5" imgW="3581280" imgH="266400" progId="Equation.3">
                  <p:embed/>
                </p:oleObj>
              </mc:Choice>
              <mc:Fallback>
                <p:oleObj name="Equation" r:id="rId5" imgW="358128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229200"/>
                        <a:ext cx="6694487" cy="6159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9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1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2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3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Cross Product</a:t>
            </a:r>
            <a:endParaRPr lang="ar-SA" sz="4000" b="1" i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124075" y="1125538"/>
          <a:ext cx="39878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6" name="Equation" r:id="rId3" imgW="1244520" imgH="558720" progId="Equation.3">
                  <p:embed/>
                </p:oleObj>
              </mc:Choice>
              <mc:Fallback>
                <p:oleObj name="Equation" r:id="rId3" imgW="124452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125538"/>
                        <a:ext cx="3987800" cy="12239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755650" y="2492375"/>
          <a:ext cx="81645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7" name="Equation" r:id="rId5" imgW="4940280" imgH="558720" progId="Equation.3">
                  <p:embed/>
                </p:oleObj>
              </mc:Choice>
              <mc:Fallback>
                <p:oleObj name="Equation" r:id="rId5" imgW="494028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92375"/>
                        <a:ext cx="8164513" cy="10414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84213" y="3716338"/>
          <a:ext cx="38877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8" name="Equation" r:id="rId7" imgW="1803240" imgH="507960" progId="Equation.3">
                  <p:embed/>
                </p:oleObj>
              </mc:Choice>
              <mc:Fallback>
                <p:oleObj name="Equation" r:id="rId7" imgW="180324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6338"/>
                        <a:ext cx="3887787" cy="11525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55650" y="4941888"/>
          <a:ext cx="79930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9" name="Equation" r:id="rId9" imgW="3085920" imgH="558720" progId="Equation.3">
                  <p:embed/>
                </p:oleObj>
              </mc:Choice>
              <mc:Fallback>
                <p:oleObj name="Equation" r:id="rId9" imgW="3085920" imgH="558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941888"/>
                        <a:ext cx="7993063" cy="9350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827088" y="6092825"/>
          <a:ext cx="66944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0" name="Equation" r:id="rId11" imgW="3581280" imgH="266400" progId="Equation.3">
                  <p:embed/>
                </p:oleObj>
              </mc:Choice>
              <mc:Fallback>
                <p:oleObj name="Equation" r:id="rId11" imgW="358128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092825"/>
                        <a:ext cx="6694487" cy="6159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39750" y="1412875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Given: </a:t>
            </a:r>
          </a:p>
        </p:txBody>
      </p:sp>
      <p:sp>
        <p:nvSpPr>
          <p:cNvPr id="14" name="مستطيل مستدير الزوايا 9"/>
          <p:cNvSpPr/>
          <p:nvPr/>
        </p:nvSpPr>
        <p:spPr>
          <a:xfrm>
            <a:off x="755576" y="332656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Cross Product </a:t>
            </a:r>
            <a:endParaRPr lang="ar-SA" sz="4000" b="1" i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10736" y="2125514"/>
            <a:ext cx="61199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Find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1- 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2- 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3- the angle between A and B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762000" y="1686138"/>
            <a:ext cx="151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Where: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86197"/>
              </p:ext>
            </p:extLst>
          </p:nvPr>
        </p:nvGraphicFramePr>
        <p:xfrm>
          <a:off x="2373312" y="1600200"/>
          <a:ext cx="44735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1" name="Equation" r:id="rId3" imgW="1790640" imgH="241200" progId="Equation.3">
                  <p:embed/>
                </p:oleObj>
              </mc:Choice>
              <mc:Fallback>
                <p:oleObj name="Equation" r:id="rId3" imgW="17906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2" y="1600200"/>
                        <a:ext cx="44735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44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24688"/>
              </p:ext>
            </p:extLst>
          </p:nvPr>
        </p:nvGraphicFramePr>
        <p:xfrm>
          <a:off x="1752600" y="2303908"/>
          <a:ext cx="40005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2" name="Equation" r:id="rId5" imgW="1803240" imgH="507960" progId="Equation.3">
                  <p:embed/>
                </p:oleObj>
              </mc:Choice>
              <mc:Fallback>
                <p:oleObj name="Equation" r:id="rId5" imgW="18032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03908"/>
                        <a:ext cx="4000500" cy="10080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-192088" y="2252875"/>
            <a:ext cx="194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Recall:</a:t>
            </a:r>
          </a:p>
        </p:txBody>
      </p:sp>
      <p:grpSp>
        <p:nvGrpSpPr>
          <p:cNvPr id="12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13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5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17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Calculating Cross Products</a:t>
            </a:r>
            <a:endParaRPr lang="ar-SA" sz="4000" b="1" i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1933"/>
              </p:ext>
            </p:extLst>
          </p:nvPr>
        </p:nvGraphicFramePr>
        <p:xfrm>
          <a:off x="1352550" y="4123935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3" name="معادلة" r:id="rId7" imgW="368280" imgH="203040" progId="Equation.3">
                  <p:embed/>
                </p:oleObj>
              </mc:Choice>
              <mc:Fallback>
                <p:oleObj name="معادلة" r:id="rId7" imgW="368280" imgH="203040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123935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44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54219"/>
              </p:ext>
            </p:extLst>
          </p:nvPr>
        </p:nvGraphicFramePr>
        <p:xfrm>
          <a:off x="1322070" y="4543035"/>
          <a:ext cx="577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4" name="معادلة" r:id="rId9" imgW="279360" imgH="215640" progId="Equation.3">
                  <p:embed/>
                </p:oleObj>
              </mc:Choice>
              <mc:Fallback>
                <p:oleObj name="معادلة" r:id="rId9" imgW="279360" imgH="215640" progId="Equation.3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070" y="4543035"/>
                        <a:ext cx="5778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44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331640" y="457200"/>
            <a:ext cx="6480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 coordinate system(r, </a:t>
            </a:r>
            <a:r>
              <a:rPr lang="el-GR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θ)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1481884"/>
            <a:ext cx="5400600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 rtl="0"/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In this </a:t>
            </a:r>
            <a: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polar coordinate system</a:t>
            </a:r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</a:t>
            </a:r>
            <a:endParaRPr lang="ar-SA" sz="2800" dirty="0">
              <a:cs typeface="+mj-cs"/>
            </a:endParaRPr>
          </a:p>
          <a:p>
            <a:pPr lvl="1" algn="l" rtl="0">
              <a:buFont typeface="Arial" pitchFamily="34" charset="0"/>
              <a:buChar char="•"/>
            </a:pPr>
            <a:r>
              <a:rPr lang="en-GB" sz="2800" i="1" dirty="0">
                <a:cs typeface="+mj-cs"/>
              </a:rPr>
              <a:t>r </a:t>
            </a:r>
            <a:r>
              <a:rPr lang="en-GB" sz="2800" dirty="0">
                <a:cs typeface="+mj-cs"/>
              </a:rPr>
              <a:t>is the distance from the origin to the point having Cartesian coordinates (</a:t>
            </a:r>
            <a:r>
              <a:rPr lang="en-GB" sz="2800" i="1" dirty="0">
                <a:cs typeface="+mj-cs"/>
              </a:rPr>
              <a:t>x</a:t>
            </a:r>
            <a:r>
              <a:rPr lang="en-GB" sz="2800" dirty="0">
                <a:cs typeface="+mj-cs"/>
              </a:rPr>
              <a:t>, </a:t>
            </a:r>
            <a:r>
              <a:rPr lang="en-GB" sz="2800" i="1" dirty="0">
                <a:cs typeface="+mj-cs"/>
              </a:rPr>
              <a:t>y</a:t>
            </a:r>
            <a:r>
              <a:rPr lang="en-GB" sz="2800" dirty="0">
                <a:cs typeface="+mj-cs"/>
              </a:rPr>
              <a:t>)</a:t>
            </a:r>
            <a:endParaRPr lang="en-US" sz="2800" dirty="0">
              <a:cs typeface="+mj-cs"/>
            </a:endParaRPr>
          </a:p>
          <a:p>
            <a:pPr lvl="1" algn="l" rtl="0">
              <a:buFont typeface="Arial" pitchFamily="34" charset="0"/>
              <a:buChar char="•"/>
            </a:pPr>
            <a:r>
              <a:rPr lang="el-GR" sz="2800" dirty="0">
                <a:cs typeface="+mj-cs"/>
              </a:rPr>
              <a:t>θ</a:t>
            </a:r>
            <a:r>
              <a:rPr lang="en-GB" sz="2800" dirty="0">
                <a:cs typeface="+mj-cs"/>
              </a:rPr>
              <a:t> is the angle between a line drawn from the origin to the point and a fixed axis.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800" dirty="0">
                <a:cs typeface="+mj-cs"/>
              </a:rPr>
              <a:t>This fixed axis is usually the positive x axis, and θ is Measured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Counterclockwise</a:t>
            </a:r>
          </a:p>
          <a:p>
            <a:pPr lvl="1" algn="l" rtl="0"/>
            <a:endParaRPr lang="en-GB" dirty="0"/>
          </a:p>
          <a:p>
            <a:endParaRPr lang="en-US" dirty="0"/>
          </a:p>
          <a:p>
            <a:endParaRPr lang="ar-SA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00600" y="2071655"/>
            <a:ext cx="3275856" cy="3589593"/>
            <a:chOff x="1236290" y="1230771"/>
            <a:chExt cx="7099300" cy="4892192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6867525" y="1973263"/>
              <a:ext cx="204788" cy="204787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1236290" y="1230771"/>
              <a:ext cx="7099300" cy="4892192"/>
              <a:chOff x="1236290" y="1230771"/>
              <a:chExt cx="7099300" cy="4892192"/>
            </a:xfrm>
          </p:grpSpPr>
          <p:sp>
            <p:nvSpPr>
              <p:cNvPr id="19" name="Line 2"/>
              <p:cNvSpPr>
                <a:spLocks noChangeShapeType="1"/>
              </p:cNvSpPr>
              <p:nvPr/>
            </p:nvSpPr>
            <p:spPr bwMode="auto">
              <a:xfrm flipV="1">
                <a:off x="2620963" y="2085975"/>
                <a:ext cx="4351337" cy="359568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oval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 rot="18582186">
                <a:off x="2031479" y="2967716"/>
                <a:ext cx="4388141" cy="914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6600"/>
                    </a:solidFill>
                    <a:latin typeface="Arial" pitchFamily="34" charset="0"/>
                  </a:rPr>
                  <a:t>magnitude is the length</a:t>
                </a: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2708275" y="5721350"/>
                <a:ext cx="525780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3927475" y="4730750"/>
                <a:ext cx="419100" cy="990600"/>
              </a:xfrm>
              <a:custGeom>
                <a:avLst/>
                <a:gdLst>
                  <a:gd name="T0" fmla="*/ 144 w 264"/>
                  <a:gd name="T1" fmla="*/ 624 h 624"/>
                  <a:gd name="T2" fmla="*/ 240 w 264"/>
                  <a:gd name="T3" fmla="*/ 336 h 624"/>
                  <a:gd name="T4" fmla="*/ 0 w 264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4" h="624">
                    <a:moveTo>
                      <a:pt x="144" y="624"/>
                    </a:moveTo>
                    <a:cubicBezTo>
                      <a:pt x="204" y="532"/>
                      <a:pt x="264" y="440"/>
                      <a:pt x="240" y="336"/>
                    </a:cubicBezTo>
                    <a:cubicBezTo>
                      <a:pt x="216" y="232"/>
                      <a:pt x="108" y="116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 rot="20096429">
                <a:off x="4156075" y="4044950"/>
                <a:ext cx="3505200" cy="82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</a:rPr>
                  <a:t>direction is </a:t>
                </a:r>
                <a:br>
                  <a:rPr lang="en-US" b="1" dirty="0">
                    <a:solidFill>
                      <a:srgbClr val="FF0000"/>
                    </a:solidFill>
                    <a:latin typeface="Arial" pitchFamily="34" charset="0"/>
                  </a:rPr>
                </a:b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</a:rPr>
                  <a:t>this angle</a:t>
                </a:r>
              </a:p>
            </p:txBody>
          </p:sp>
          <p:graphicFrame>
            <p:nvGraphicFramePr>
              <p:cNvPr id="27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1917296"/>
                  </p:ext>
                </p:extLst>
              </p:nvPr>
            </p:nvGraphicFramePr>
            <p:xfrm>
              <a:off x="7214815" y="1571600"/>
              <a:ext cx="1120775" cy="665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56" name="Equation" r:id="rId3" imgW="406080" imgH="241200" progId="Equation.3">
                      <p:embed/>
                    </p:oleObj>
                  </mc:Choice>
                  <mc:Fallback>
                    <p:oleObj name="Equation" r:id="rId3" imgW="4060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14815" y="1571600"/>
                            <a:ext cx="1120775" cy="665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3838744"/>
                  </p:ext>
                </p:extLst>
              </p:nvPr>
            </p:nvGraphicFramePr>
            <p:xfrm>
              <a:off x="1236290" y="5457800"/>
              <a:ext cx="1190625" cy="665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57" name="Equation" r:id="rId5" imgW="431640" imgH="241200" progId="Equation.3">
                      <p:embed/>
                    </p:oleObj>
                  </mc:Choice>
                  <mc:Fallback>
                    <p:oleObj name="Equation" r:id="rId5" imgW="431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6290" y="5457800"/>
                            <a:ext cx="1190625" cy="665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827583" y="457200"/>
            <a:ext cx="74834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Relations between both systems 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90058" y="1441743"/>
            <a:ext cx="8568952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starting with the plane polar coordinates of any point, we can obtain the Cartesian coordinates</a:t>
            </a:r>
          </a:p>
          <a:p>
            <a:pPr lvl="1" algn="l" rtl="0"/>
            <a:endParaRPr lang="en-GB" dirty="0"/>
          </a:p>
          <a:p>
            <a:endParaRPr lang="en-US" dirty="0"/>
          </a:p>
          <a:p>
            <a:endParaRPr lang="ar-SA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25927"/>
            <a:ext cx="4243139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66014" t="11441" b="5500"/>
          <a:stretch>
            <a:fillRect/>
          </a:stretch>
        </p:blipFill>
        <p:spPr bwMode="auto">
          <a:xfrm>
            <a:off x="762000" y="2718671"/>
            <a:ext cx="2973058" cy="15344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l="1123" t="11111" r="65192" b="4678"/>
          <a:stretch>
            <a:fillRect/>
          </a:stretch>
        </p:blipFill>
        <p:spPr bwMode="auto">
          <a:xfrm>
            <a:off x="762000" y="4581128"/>
            <a:ext cx="2954713" cy="15841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691680" y="1556792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15616" y="2276872"/>
            <a:ext cx="1371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Up = +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3419872" y="1484784"/>
            <a:ext cx="4936" cy="765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843808" y="2204864"/>
            <a:ext cx="13335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Down = -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rot="5410951" flipV="1">
            <a:off x="5581650" y="1277627"/>
            <a:ext cx="1588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953000" y="19050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Right = +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rot="-5410951" flipH="1" flipV="1">
            <a:off x="7676357" y="1164237"/>
            <a:ext cx="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162800" y="19050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Left = -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495800" y="33528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4196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362200" y="47244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553200" y="4419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114800" y="3581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715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038600" y="5334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6670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334000" y="35814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Quadrant I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362200" y="35814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Quadrant II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362200" y="50292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Quadrant III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5334000" y="50292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Quadrant IV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7086600" y="4343400"/>
            <a:ext cx="990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East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229100" y="2971800"/>
            <a:ext cx="1104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North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066800" y="4495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West 180 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229100" y="5927725"/>
            <a:ext cx="1104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South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086600" y="4724400"/>
            <a:ext cx="68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 flipH="1">
            <a:off x="3733800" y="4130675"/>
            <a:ext cx="1219200" cy="1066800"/>
          </a:xfrm>
          <a:custGeom>
            <a:avLst/>
            <a:gdLst>
              <a:gd name="G0" fmla="+- -3235760 0 0"/>
              <a:gd name="G1" fmla="+- -11796480 0 0"/>
              <a:gd name="G2" fmla="+- -3235760 0 -11796480"/>
              <a:gd name="G3" fmla="+- 10800 0 0"/>
              <a:gd name="G4" fmla="+- 0 0 -32357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24 0 0"/>
              <a:gd name="G9" fmla="+- 0 0 -11796480"/>
              <a:gd name="G10" fmla="+- 8724 0 2700"/>
              <a:gd name="G11" fmla="cos G10 -3235760"/>
              <a:gd name="G12" fmla="sin G10 -3235760"/>
              <a:gd name="G13" fmla="cos 13500 -3235760"/>
              <a:gd name="G14" fmla="sin 13500 -3235760"/>
              <a:gd name="G15" fmla="+- G11 10800 0"/>
              <a:gd name="G16" fmla="+- G12 10800 0"/>
              <a:gd name="G17" fmla="+- G13 10800 0"/>
              <a:gd name="G18" fmla="+- G14 10800 0"/>
              <a:gd name="G19" fmla="*/ 8724 1 2"/>
              <a:gd name="G20" fmla="+- G19 5400 0"/>
              <a:gd name="G21" fmla="cos G20 -3235760"/>
              <a:gd name="G22" fmla="sin G20 -3235760"/>
              <a:gd name="G23" fmla="+- G21 10800 0"/>
              <a:gd name="G24" fmla="+- G12 G23 G22"/>
              <a:gd name="G25" fmla="+- G22 G23 G11"/>
              <a:gd name="G26" fmla="cos 10800 -3235760"/>
              <a:gd name="G27" fmla="sin 10800 -3235760"/>
              <a:gd name="G28" fmla="cos 8724 -3235760"/>
              <a:gd name="G29" fmla="sin 8724 -32357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2357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24 G39"/>
              <a:gd name="G43" fmla="sin 872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289 w 21600"/>
              <a:gd name="T5" fmla="*/ 987 h 21600"/>
              <a:gd name="T6" fmla="*/ 1038 w 21600"/>
              <a:gd name="T7" fmla="*/ 10800 h 21600"/>
              <a:gd name="T8" fmla="*/ 7156 w 21600"/>
              <a:gd name="T9" fmla="*/ 2873 h 21600"/>
              <a:gd name="T10" fmla="*/ 19590 w 21600"/>
              <a:gd name="T11" fmla="*/ 553 h 21600"/>
              <a:gd name="T12" fmla="*/ 19993 w 21600"/>
              <a:gd name="T13" fmla="*/ 5824 h 21600"/>
              <a:gd name="T14" fmla="*/ 14722 w 21600"/>
              <a:gd name="T15" fmla="*/ 622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480" y="4178"/>
                </a:moveTo>
                <a:cubicBezTo>
                  <a:pt x="14898" y="2821"/>
                  <a:pt x="12883" y="2076"/>
                  <a:pt x="10800" y="2076"/>
                </a:cubicBezTo>
                <a:cubicBezTo>
                  <a:pt x="5981" y="2076"/>
                  <a:pt x="2076" y="5981"/>
                  <a:pt x="207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379" y="0"/>
                  <a:pt x="15874" y="923"/>
                  <a:pt x="17832" y="2603"/>
                </a:cubicBezTo>
                <a:lnTo>
                  <a:pt x="19590" y="553"/>
                </a:lnTo>
                <a:lnTo>
                  <a:pt x="19993" y="5824"/>
                </a:lnTo>
                <a:lnTo>
                  <a:pt x="14722" y="6227"/>
                </a:lnTo>
                <a:lnTo>
                  <a:pt x="16480" y="417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 flipV="1">
            <a:off x="3810000" y="4191000"/>
            <a:ext cx="1219200" cy="1066800"/>
          </a:xfrm>
          <a:custGeom>
            <a:avLst/>
            <a:gdLst>
              <a:gd name="G0" fmla="+- -3235760 0 0"/>
              <a:gd name="G1" fmla="+- -11796480 0 0"/>
              <a:gd name="G2" fmla="+- -3235760 0 -11796480"/>
              <a:gd name="G3" fmla="+- 10800 0 0"/>
              <a:gd name="G4" fmla="+- 0 0 -323576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24 0 0"/>
              <a:gd name="G9" fmla="+- 0 0 -11796480"/>
              <a:gd name="G10" fmla="+- 8724 0 2700"/>
              <a:gd name="G11" fmla="cos G10 -3235760"/>
              <a:gd name="G12" fmla="sin G10 -3235760"/>
              <a:gd name="G13" fmla="cos 13500 -3235760"/>
              <a:gd name="G14" fmla="sin 13500 -3235760"/>
              <a:gd name="G15" fmla="+- G11 10800 0"/>
              <a:gd name="G16" fmla="+- G12 10800 0"/>
              <a:gd name="G17" fmla="+- G13 10800 0"/>
              <a:gd name="G18" fmla="+- G14 10800 0"/>
              <a:gd name="G19" fmla="*/ 8724 1 2"/>
              <a:gd name="G20" fmla="+- G19 5400 0"/>
              <a:gd name="G21" fmla="cos G20 -3235760"/>
              <a:gd name="G22" fmla="sin G20 -3235760"/>
              <a:gd name="G23" fmla="+- G21 10800 0"/>
              <a:gd name="G24" fmla="+- G12 G23 G22"/>
              <a:gd name="G25" fmla="+- G22 G23 G11"/>
              <a:gd name="G26" fmla="cos 10800 -3235760"/>
              <a:gd name="G27" fmla="sin 10800 -3235760"/>
              <a:gd name="G28" fmla="cos 8724 -3235760"/>
              <a:gd name="G29" fmla="sin 8724 -323576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23576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24 G39"/>
              <a:gd name="G43" fmla="sin 872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289 w 21600"/>
              <a:gd name="T5" fmla="*/ 987 h 21600"/>
              <a:gd name="T6" fmla="*/ 1038 w 21600"/>
              <a:gd name="T7" fmla="*/ 10800 h 21600"/>
              <a:gd name="T8" fmla="*/ 7156 w 21600"/>
              <a:gd name="T9" fmla="*/ 2873 h 21600"/>
              <a:gd name="T10" fmla="*/ 19590 w 21600"/>
              <a:gd name="T11" fmla="*/ 553 h 21600"/>
              <a:gd name="T12" fmla="*/ 19993 w 21600"/>
              <a:gd name="T13" fmla="*/ 5824 h 21600"/>
              <a:gd name="T14" fmla="*/ 14722 w 21600"/>
              <a:gd name="T15" fmla="*/ 622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480" y="4178"/>
                </a:moveTo>
                <a:cubicBezTo>
                  <a:pt x="14898" y="2821"/>
                  <a:pt x="12883" y="2076"/>
                  <a:pt x="10800" y="2076"/>
                </a:cubicBezTo>
                <a:cubicBezTo>
                  <a:pt x="5981" y="2076"/>
                  <a:pt x="2076" y="5981"/>
                  <a:pt x="207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379" y="0"/>
                  <a:pt x="15874" y="923"/>
                  <a:pt x="17832" y="2603"/>
                </a:cubicBezTo>
                <a:lnTo>
                  <a:pt x="19590" y="553"/>
                </a:lnTo>
                <a:lnTo>
                  <a:pt x="19993" y="5824"/>
                </a:lnTo>
                <a:lnTo>
                  <a:pt x="14722" y="6227"/>
                </a:lnTo>
                <a:lnTo>
                  <a:pt x="16480" y="417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Mathematics notes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34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36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37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93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620717"/>
            <a:ext cx="7467600" cy="5692775"/>
            <a:chOff x="576" y="295"/>
            <a:chExt cx="4704" cy="3586"/>
          </a:xfrm>
        </p:grpSpPr>
        <p:sp>
          <p:nvSpPr>
            <p:cNvPr id="11266" name="Line 2"/>
            <p:cNvSpPr>
              <a:spLocks noChangeShapeType="1"/>
            </p:cNvSpPr>
            <p:nvPr/>
          </p:nvSpPr>
          <p:spPr bwMode="auto">
            <a:xfrm>
              <a:off x="2784" y="57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>
              <a:off x="1248" y="20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4512" y="172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b="1" baseline="3000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East</a:t>
              </a:r>
              <a:endParaRPr lang="en-US" b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724" y="295"/>
              <a:ext cx="7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North</a:t>
              </a:r>
              <a:endParaRPr lang="en-US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576" y="1776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West 180</a:t>
              </a:r>
              <a:r>
                <a:rPr lang="en-US" b="1" baseline="3000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2628" y="3648"/>
              <a:ext cx="7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270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South</a:t>
              </a:r>
              <a:endParaRPr lang="en-US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4440" y="2160"/>
              <a:ext cx="4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360</a:t>
              </a:r>
              <a:r>
                <a:rPr lang="en-US" b="1" baseline="3000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 flipV="1">
              <a:off x="2016" y="1008"/>
              <a:ext cx="768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3984" y="17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+x</a:t>
              </a: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784" y="5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+y</a:t>
              </a: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248" y="20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- x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28" y="33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- y</a:t>
              </a:r>
            </a:p>
          </p:txBody>
        </p:sp>
      </p:grpSp>
      <p:sp>
        <p:nvSpPr>
          <p:cNvPr id="11279" name="AutoShape 15"/>
          <p:cNvSpPr>
            <a:spLocks noChangeArrowheads="1"/>
          </p:cNvSpPr>
          <p:nvPr/>
        </p:nvSpPr>
        <p:spPr bwMode="auto">
          <a:xfrm rot="12527193" flipV="1">
            <a:off x="4114800" y="2611443"/>
            <a:ext cx="1687513" cy="1427162"/>
          </a:xfrm>
          <a:custGeom>
            <a:avLst/>
            <a:gdLst>
              <a:gd name="G0" fmla="+- -1048971 0 0"/>
              <a:gd name="G1" fmla="+- -10138085 0 0"/>
              <a:gd name="G2" fmla="+- -1048971 0 -10138085"/>
              <a:gd name="G3" fmla="+- 10800 0 0"/>
              <a:gd name="G4" fmla="+- 0 0 -104897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79 0 0"/>
              <a:gd name="G9" fmla="+- 0 0 -10138085"/>
              <a:gd name="G10" fmla="+- 6879 0 2700"/>
              <a:gd name="G11" fmla="cos G10 -1048971"/>
              <a:gd name="G12" fmla="sin G10 -1048971"/>
              <a:gd name="G13" fmla="cos 13500 -1048971"/>
              <a:gd name="G14" fmla="sin 13500 -1048971"/>
              <a:gd name="G15" fmla="+- G11 10800 0"/>
              <a:gd name="G16" fmla="+- G12 10800 0"/>
              <a:gd name="G17" fmla="+- G13 10800 0"/>
              <a:gd name="G18" fmla="+- G14 10800 0"/>
              <a:gd name="G19" fmla="*/ 6879 1 2"/>
              <a:gd name="G20" fmla="+- G19 5400 0"/>
              <a:gd name="G21" fmla="cos G20 -1048971"/>
              <a:gd name="G22" fmla="sin G20 -1048971"/>
              <a:gd name="G23" fmla="+- G21 10800 0"/>
              <a:gd name="G24" fmla="+- G12 G23 G22"/>
              <a:gd name="G25" fmla="+- G22 G23 G11"/>
              <a:gd name="G26" fmla="cos 10800 -1048971"/>
              <a:gd name="G27" fmla="sin 10800 -1048971"/>
              <a:gd name="G28" fmla="cos 6879 -1048971"/>
              <a:gd name="G29" fmla="sin 6879 -104897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138085"/>
              <a:gd name="G36" fmla="sin G34 -10138085"/>
              <a:gd name="G37" fmla="+/ -10138085 -104897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79 G39"/>
              <a:gd name="G43" fmla="sin 687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675 w 21600"/>
              <a:gd name="T5" fmla="*/ 35 h 21600"/>
              <a:gd name="T6" fmla="*/ 2808 w 21600"/>
              <a:gd name="T7" fmla="*/ 7021 h 21600"/>
              <a:gd name="T8" fmla="*/ 11357 w 21600"/>
              <a:gd name="T9" fmla="*/ 3943 h 21600"/>
              <a:gd name="T10" fmla="*/ 23776 w 21600"/>
              <a:gd name="T11" fmla="*/ 7077 h 21600"/>
              <a:gd name="T12" fmla="*/ 20582 w 21600"/>
              <a:gd name="T13" fmla="*/ 12843 h 21600"/>
              <a:gd name="T14" fmla="*/ 14816 w 21600"/>
              <a:gd name="T15" fmla="*/ 964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412" y="8903"/>
                </a:moveTo>
                <a:cubicBezTo>
                  <a:pt x="16566" y="5953"/>
                  <a:pt x="13868" y="3921"/>
                  <a:pt x="10800" y="3921"/>
                </a:cubicBezTo>
                <a:cubicBezTo>
                  <a:pt x="8139" y="3920"/>
                  <a:pt x="5718" y="5454"/>
                  <a:pt x="4581" y="7859"/>
                </a:cubicBezTo>
                <a:lnTo>
                  <a:pt x="1036" y="6183"/>
                </a:lnTo>
                <a:cubicBezTo>
                  <a:pt x="2821" y="2407"/>
                  <a:pt x="6623" y="-1"/>
                  <a:pt x="10800" y="0"/>
                </a:cubicBezTo>
                <a:cubicBezTo>
                  <a:pt x="15617" y="0"/>
                  <a:pt x="19852" y="3191"/>
                  <a:pt x="21181" y="7822"/>
                </a:cubicBezTo>
                <a:lnTo>
                  <a:pt x="23776" y="7077"/>
                </a:lnTo>
                <a:lnTo>
                  <a:pt x="20582" y="12843"/>
                </a:lnTo>
                <a:lnTo>
                  <a:pt x="14816" y="9647"/>
                </a:lnTo>
                <a:lnTo>
                  <a:pt x="17412" y="8903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096000" y="1219205"/>
            <a:ext cx="22860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096000" y="1981205"/>
            <a:ext cx="2286000" cy="533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-240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-13126269">
            <a:off x="3717925" y="2362205"/>
            <a:ext cx="1616075" cy="2133600"/>
          </a:xfrm>
          <a:custGeom>
            <a:avLst/>
            <a:gdLst>
              <a:gd name="G0" fmla="+- 3961377 0 0"/>
              <a:gd name="G1" fmla="+- -9647507 0 0"/>
              <a:gd name="G2" fmla="+- 3961377 0 -9647507"/>
              <a:gd name="G3" fmla="+- 10800 0 0"/>
              <a:gd name="G4" fmla="+- 0 0 39613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10 0 0"/>
              <a:gd name="G9" fmla="+- 0 0 -9647507"/>
              <a:gd name="G10" fmla="+- 8310 0 2700"/>
              <a:gd name="G11" fmla="cos G10 3961377"/>
              <a:gd name="G12" fmla="sin G10 3961377"/>
              <a:gd name="G13" fmla="cos 13500 3961377"/>
              <a:gd name="G14" fmla="sin 13500 3961377"/>
              <a:gd name="G15" fmla="+- G11 10800 0"/>
              <a:gd name="G16" fmla="+- G12 10800 0"/>
              <a:gd name="G17" fmla="+- G13 10800 0"/>
              <a:gd name="G18" fmla="+- G14 10800 0"/>
              <a:gd name="G19" fmla="*/ 8310 1 2"/>
              <a:gd name="G20" fmla="+- G19 5400 0"/>
              <a:gd name="G21" fmla="cos G20 3961377"/>
              <a:gd name="G22" fmla="sin G20 3961377"/>
              <a:gd name="G23" fmla="+- G21 10800 0"/>
              <a:gd name="G24" fmla="+- G12 G23 G22"/>
              <a:gd name="G25" fmla="+- G22 G23 G11"/>
              <a:gd name="G26" fmla="cos 10800 3961377"/>
              <a:gd name="G27" fmla="sin 10800 3961377"/>
              <a:gd name="G28" fmla="cos 8310 3961377"/>
              <a:gd name="G29" fmla="sin 8310 39613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647507"/>
              <a:gd name="G36" fmla="sin G34 -9647507"/>
              <a:gd name="G37" fmla="+/ -9647507 39613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10 G39"/>
              <a:gd name="G43" fmla="sin 831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649 w 21600"/>
              <a:gd name="T5" fmla="*/ 3381 h 21600"/>
              <a:gd name="T6" fmla="*/ 2767 w 21600"/>
              <a:gd name="T7" fmla="*/ 5625 h 21600"/>
              <a:gd name="T8" fmla="*/ 16839 w 21600"/>
              <a:gd name="T9" fmla="*/ 5092 h 21600"/>
              <a:gd name="T10" fmla="*/ 17458 w 21600"/>
              <a:gd name="T11" fmla="*/ 22543 h 21600"/>
              <a:gd name="T12" fmla="*/ 12081 w 21600"/>
              <a:gd name="T13" fmla="*/ 21056 h 21600"/>
              <a:gd name="T14" fmla="*/ 13567 w 21600"/>
              <a:gd name="T15" fmla="*/ 1568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898" y="18028"/>
                </a:moveTo>
                <a:cubicBezTo>
                  <a:pt x="17501" y="16552"/>
                  <a:pt x="19110" y="13791"/>
                  <a:pt x="19110" y="10800"/>
                </a:cubicBezTo>
                <a:cubicBezTo>
                  <a:pt x="19110" y="6210"/>
                  <a:pt x="15389" y="2490"/>
                  <a:pt x="10800" y="2490"/>
                </a:cubicBezTo>
                <a:cubicBezTo>
                  <a:pt x="7975" y="2489"/>
                  <a:pt x="5343" y="3924"/>
                  <a:pt x="3814" y="6299"/>
                </a:cubicBezTo>
                <a:lnTo>
                  <a:pt x="1720" y="4951"/>
                </a:lnTo>
                <a:cubicBezTo>
                  <a:pt x="3709" y="1864"/>
                  <a:pt x="712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688"/>
                  <a:pt x="19509" y="18276"/>
                  <a:pt x="16127" y="20194"/>
                </a:cubicBezTo>
                <a:lnTo>
                  <a:pt x="17458" y="22543"/>
                </a:lnTo>
                <a:lnTo>
                  <a:pt x="12081" y="21056"/>
                </a:lnTo>
                <a:lnTo>
                  <a:pt x="13567" y="15680"/>
                </a:lnTo>
                <a:lnTo>
                  <a:pt x="14898" y="18028"/>
                </a:lnTo>
                <a:close/>
              </a:path>
            </a:pathLst>
          </a:cu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762000" y="3962405"/>
            <a:ext cx="2514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West of North</a:t>
            </a:r>
          </a:p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Left of +y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1728442" flipV="1">
            <a:off x="3657600" y="1544643"/>
            <a:ext cx="1219200" cy="1427162"/>
          </a:xfrm>
          <a:custGeom>
            <a:avLst/>
            <a:gdLst>
              <a:gd name="G0" fmla="+- -904476 0 0"/>
              <a:gd name="G1" fmla="+- -5715892 0 0"/>
              <a:gd name="G2" fmla="+- -904476 0 -5715892"/>
              <a:gd name="G3" fmla="+- 10800 0 0"/>
              <a:gd name="G4" fmla="+- 0 0 -90447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9 0 0"/>
              <a:gd name="G9" fmla="+- 0 0 -5715892"/>
              <a:gd name="G10" fmla="+- 6799 0 2700"/>
              <a:gd name="G11" fmla="cos G10 -904476"/>
              <a:gd name="G12" fmla="sin G10 -904476"/>
              <a:gd name="G13" fmla="cos 13500 -904476"/>
              <a:gd name="G14" fmla="sin 13500 -904476"/>
              <a:gd name="G15" fmla="+- G11 10800 0"/>
              <a:gd name="G16" fmla="+- G12 10800 0"/>
              <a:gd name="G17" fmla="+- G13 10800 0"/>
              <a:gd name="G18" fmla="+- G14 10800 0"/>
              <a:gd name="G19" fmla="*/ 6799 1 2"/>
              <a:gd name="G20" fmla="+- G19 5400 0"/>
              <a:gd name="G21" fmla="cos G20 -904476"/>
              <a:gd name="G22" fmla="sin G20 -904476"/>
              <a:gd name="G23" fmla="+- G21 10800 0"/>
              <a:gd name="G24" fmla="+- G12 G23 G22"/>
              <a:gd name="G25" fmla="+- G22 G23 G11"/>
              <a:gd name="G26" fmla="cos 10800 -904476"/>
              <a:gd name="G27" fmla="sin 10800 -904476"/>
              <a:gd name="G28" fmla="cos 6799 -904476"/>
              <a:gd name="G29" fmla="sin 6799 -90447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715892"/>
              <a:gd name="G36" fmla="sin G34 -5715892"/>
              <a:gd name="G37" fmla="+/ -5715892 -90447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9 G39"/>
              <a:gd name="G43" fmla="sin 6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68 w 21600"/>
              <a:gd name="T5" fmla="*/ 2465 h 21600"/>
              <a:gd name="T6" fmla="*/ 11227 w 21600"/>
              <a:gd name="T7" fmla="*/ 2010 h 21600"/>
              <a:gd name="T8" fmla="*/ 15123 w 21600"/>
              <a:gd name="T9" fmla="*/ 5553 h 21600"/>
              <a:gd name="T10" fmla="*/ 23910 w 21600"/>
              <a:gd name="T11" fmla="*/ 7579 h 21600"/>
              <a:gd name="T12" fmla="*/ 20467 w 21600"/>
              <a:gd name="T13" fmla="*/ 13265 h 21600"/>
              <a:gd name="T14" fmla="*/ 14780 w 21600"/>
              <a:gd name="T15" fmla="*/ 982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402" y="9178"/>
                </a:moveTo>
                <a:cubicBezTo>
                  <a:pt x="16685" y="6257"/>
                  <a:pt x="14134" y="4155"/>
                  <a:pt x="11130" y="4009"/>
                </a:cubicBezTo>
                <a:lnTo>
                  <a:pt x="11324" y="12"/>
                </a:lnTo>
                <a:cubicBezTo>
                  <a:pt x="16096" y="244"/>
                  <a:pt x="20148" y="3584"/>
                  <a:pt x="21288" y="8223"/>
                </a:cubicBezTo>
                <a:lnTo>
                  <a:pt x="23910" y="7579"/>
                </a:lnTo>
                <a:lnTo>
                  <a:pt x="20467" y="13265"/>
                </a:lnTo>
                <a:lnTo>
                  <a:pt x="14780" y="9822"/>
                </a:lnTo>
                <a:lnTo>
                  <a:pt x="17402" y="917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838200" y="5257805"/>
            <a:ext cx="2514600" cy="9144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North of West</a:t>
            </a:r>
          </a:p>
          <a:p>
            <a:pPr algn="ctr" eaLnBrk="0" hangingPunct="0"/>
            <a:r>
              <a:rPr lang="en-US" b="1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Above - x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-15525361" flipH="1" flipV="1">
            <a:off x="2282825" y="2609855"/>
            <a:ext cx="2139950" cy="1524000"/>
          </a:xfrm>
          <a:custGeom>
            <a:avLst/>
            <a:gdLst>
              <a:gd name="G0" fmla="+- -1436991 0 0"/>
              <a:gd name="G1" fmla="+- -6629761 0 0"/>
              <a:gd name="G2" fmla="+- -1436991 0 -6629761"/>
              <a:gd name="G3" fmla="+- 10800 0 0"/>
              <a:gd name="G4" fmla="+- 0 0 -143699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34 0 0"/>
              <a:gd name="G9" fmla="+- 0 0 -6629761"/>
              <a:gd name="G10" fmla="+- 8234 0 2700"/>
              <a:gd name="G11" fmla="cos G10 -1436991"/>
              <a:gd name="G12" fmla="sin G10 -1436991"/>
              <a:gd name="G13" fmla="cos 13500 -1436991"/>
              <a:gd name="G14" fmla="sin 13500 -1436991"/>
              <a:gd name="G15" fmla="+- G11 10800 0"/>
              <a:gd name="G16" fmla="+- G12 10800 0"/>
              <a:gd name="G17" fmla="+- G13 10800 0"/>
              <a:gd name="G18" fmla="+- G14 10800 0"/>
              <a:gd name="G19" fmla="*/ 8234 1 2"/>
              <a:gd name="G20" fmla="+- G19 5400 0"/>
              <a:gd name="G21" fmla="cos G20 -1436991"/>
              <a:gd name="G22" fmla="sin G20 -1436991"/>
              <a:gd name="G23" fmla="+- G21 10800 0"/>
              <a:gd name="G24" fmla="+- G12 G23 G22"/>
              <a:gd name="G25" fmla="+- G22 G23 G11"/>
              <a:gd name="G26" fmla="cos 10800 -1436991"/>
              <a:gd name="G27" fmla="sin 10800 -1436991"/>
              <a:gd name="G28" fmla="cos 8234 -1436991"/>
              <a:gd name="G29" fmla="sin 8234 -143699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629761"/>
              <a:gd name="G36" fmla="sin G34 -6629761"/>
              <a:gd name="G37" fmla="+/ -6629761 -143699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34 G39"/>
              <a:gd name="G43" fmla="sin 82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945 w 21600"/>
              <a:gd name="T5" fmla="*/ 1304 h 21600"/>
              <a:gd name="T6" fmla="*/ 8957 w 21600"/>
              <a:gd name="T7" fmla="*/ 1463 h 21600"/>
              <a:gd name="T8" fmla="*/ 14723 w 21600"/>
              <a:gd name="T9" fmla="*/ 3560 h 21600"/>
              <a:gd name="T10" fmla="*/ 23323 w 21600"/>
              <a:gd name="T11" fmla="*/ 5758 h 21600"/>
              <a:gd name="T12" fmla="*/ 21115 w 21600"/>
              <a:gd name="T13" fmla="*/ 10941 h 21600"/>
              <a:gd name="T14" fmla="*/ 15933 w 21600"/>
              <a:gd name="T15" fmla="*/ 873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38" y="7725"/>
                </a:moveTo>
                <a:cubicBezTo>
                  <a:pt x="17183" y="4607"/>
                  <a:pt x="14160" y="2566"/>
                  <a:pt x="10800" y="2566"/>
                </a:cubicBezTo>
                <a:cubicBezTo>
                  <a:pt x="10264" y="2565"/>
                  <a:pt x="9731" y="2618"/>
                  <a:pt x="9206" y="2721"/>
                </a:cubicBezTo>
                <a:lnTo>
                  <a:pt x="8709" y="204"/>
                </a:lnTo>
                <a:cubicBezTo>
                  <a:pt x="9397" y="68"/>
                  <a:pt x="10098" y="-1"/>
                  <a:pt x="10800" y="0"/>
                </a:cubicBezTo>
                <a:cubicBezTo>
                  <a:pt x="15207" y="0"/>
                  <a:pt x="19172" y="2678"/>
                  <a:pt x="20818" y="6767"/>
                </a:cubicBezTo>
                <a:lnTo>
                  <a:pt x="23323" y="5758"/>
                </a:lnTo>
                <a:lnTo>
                  <a:pt x="21115" y="10941"/>
                </a:lnTo>
                <a:lnTo>
                  <a:pt x="15933" y="8733"/>
                </a:lnTo>
                <a:lnTo>
                  <a:pt x="18438" y="7725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762000" y="838200"/>
            <a:ext cx="2362200" cy="1143005"/>
          </a:xfrm>
          <a:prstGeom prst="rect">
            <a:avLst/>
          </a:prstGeom>
          <a:gradFill rotWithShape="0">
            <a:gsLst>
              <a:gs pos="0">
                <a:srgbClr val="FFCCFF">
                  <a:gamma/>
                  <a:shade val="66275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shade val="6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MEASURING THE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SAME DIRECTION</a:t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378652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844824"/>
            <a:ext cx="7663389" cy="264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62000" y="457200"/>
            <a:ext cx="7696200" cy="8382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42BAC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Group 21"/>
          <p:cNvGrpSpPr/>
          <p:nvPr/>
        </p:nvGrpSpPr>
        <p:grpSpPr>
          <a:xfrm>
            <a:off x="228600" y="6400800"/>
            <a:ext cx="8763000" cy="304800"/>
            <a:chOff x="228600" y="6400800"/>
            <a:chExt cx="8763000" cy="304800"/>
          </a:xfrm>
        </p:grpSpPr>
        <p:grpSp>
          <p:nvGrpSpPr>
            <p:cNvPr id="3" name="Group 9"/>
            <p:cNvGrpSpPr/>
            <p:nvPr/>
          </p:nvGrpSpPr>
          <p:grpSpPr>
            <a:xfrm>
              <a:off x="228600" y="6400800"/>
              <a:ext cx="8763000" cy="304800"/>
              <a:chOff x="228600" y="6400800"/>
              <a:chExt cx="8763000" cy="304800"/>
            </a:xfrm>
          </p:grpSpPr>
          <p:sp>
            <p:nvSpPr>
              <p:cNvPr id="25" name="مستطيل مستدير الزوايا 6"/>
              <p:cNvSpPr/>
              <p:nvPr/>
            </p:nvSpPr>
            <p:spPr>
              <a:xfrm>
                <a:off x="228600" y="6400800"/>
                <a:ext cx="8763000" cy="30480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ar-S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برنامج موهبة</a:t>
                </a:r>
              </a:p>
            </p:txBody>
          </p:sp>
        </p:grpSp>
        <p:sp>
          <p:nvSpPr>
            <p:cNvPr id="24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sp>
        <p:nvSpPr>
          <p:cNvPr id="8" name="مربع نص 10"/>
          <p:cNvSpPr txBox="1"/>
          <p:nvPr/>
        </p:nvSpPr>
        <p:spPr>
          <a:xfrm>
            <a:off x="1259632" y="457200"/>
            <a:ext cx="66247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228600" y="6309320"/>
            <a:ext cx="8763000" cy="396280"/>
            <a:chOff x="228600" y="6309320"/>
            <a:chExt cx="8763000" cy="396280"/>
          </a:xfrm>
        </p:grpSpPr>
        <p:grpSp>
          <p:nvGrpSpPr>
            <p:cNvPr id="5" name="Group 9"/>
            <p:cNvGrpSpPr/>
            <p:nvPr/>
          </p:nvGrpSpPr>
          <p:grpSpPr>
            <a:xfrm>
              <a:off x="228600" y="6309320"/>
              <a:ext cx="8763000" cy="396280"/>
              <a:chOff x="228600" y="6309320"/>
              <a:chExt cx="8763000" cy="396280"/>
            </a:xfrm>
          </p:grpSpPr>
          <p:sp>
            <p:nvSpPr>
              <p:cNvPr id="14" name="مستطيل مستدير الزوايا 6"/>
              <p:cNvSpPr/>
              <p:nvPr/>
            </p:nvSpPr>
            <p:spPr>
              <a:xfrm>
                <a:off x="228600" y="6309320"/>
                <a:ext cx="8763000" cy="396280"/>
              </a:xfrm>
              <a:prstGeom prst="roundRect">
                <a:avLst/>
              </a:prstGeom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j-cs"/>
                  </a:rPr>
                  <a:t>     </a:t>
                </a:r>
                <a:r>
                  <a:rPr lang="ar-SA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أ. سجى القصير</a:t>
                </a:r>
              </a:p>
            </p:txBody>
          </p:sp>
          <p:sp>
            <p:nvSpPr>
              <p:cNvPr id="15" name="مربع نص 7"/>
              <p:cNvSpPr txBox="1"/>
              <p:nvPr/>
            </p:nvSpPr>
            <p:spPr>
              <a:xfrm>
                <a:off x="304800" y="6400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103 phys</a:t>
                </a:r>
                <a:endPara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مربع نص 5"/>
            <p:cNvSpPr txBox="1"/>
            <p:nvPr/>
          </p:nvSpPr>
          <p:spPr>
            <a:xfrm>
              <a:off x="6588224" y="6400800"/>
              <a:ext cx="22509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جامعة الامام محمد بن سعود الإسلامية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8" b="76400"/>
          <a:stretch/>
        </p:blipFill>
        <p:spPr bwMode="auto">
          <a:xfrm>
            <a:off x="451149" y="1484784"/>
            <a:ext cx="5230214" cy="165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35523" r="61092" b="25032"/>
          <a:stretch/>
        </p:blipFill>
        <p:spPr bwMode="auto">
          <a:xfrm>
            <a:off x="539552" y="3174630"/>
            <a:ext cx="2526704" cy="26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F830C6FBFD357F4E9565662CAAC67640" ma:contentTypeVersion="1" ma:contentTypeDescription="إنشاء مستند جديد." ma:contentTypeScope="" ma:versionID="7977d036cdbc9ce9c70b8440c0f297f3">
  <xsd:schema xmlns:xsd="http://www.w3.org/2001/XMLSchema" xmlns:xs="http://www.w3.org/2001/XMLSchema" xmlns:p="http://schemas.microsoft.com/office/2006/metadata/properties" xmlns:ns2="123019b8-84fa-4010-80db-7cc7fdbf91af" targetNamespace="http://schemas.microsoft.com/office/2006/metadata/properties" ma:root="true" ma:fieldsID="06909bbb3023fa16255130a69cdf213e" ns2:_="">
    <xsd:import namespace="123019b8-84fa-4010-80db-7cc7fdbf91a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019b8-84fa-4010-80db-7cc7fdbf91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A7C2D2-4D07-4279-BE2A-0D1E0AF77E9B}"/>
</file>

<file path=customXml/itemProps2.xml><?xml version="1.0" encoding="utf-8"?>
<ds:datastoreItem xmlns:ds="http://schemas.openxmlformats.org/officeDocument/2006/customXml" ds:itemID="{18C63D82-B77D-4A29-85F4-485C58C91999}"/>
</file>

<file path=customXml/itemProps3.xml><?xml version="1.0" encoding="utf-8"?>
<ds:datastoreItem xmlns:ds="http://schemas.openxmlformats.org/officeDocument/2006/customXml" ds:itemID="{4EB4B563-B1B0-4BC9-AEE5-F441730F7CAF}"/>
</file>

<file path=docProps/app.xml><?xml version="1.0" encoding="utf-8"?>
<Properties xmlns="http://schemas.openxmlformats.org/officeDocument/2006/extended-properties" xmlns:vt="http://schemas.openxmlformats.org/officeDocument/2006/docPropsVTypes">
  <TotalTime>6574</TotalTime>
  <Words>1846</Words>
  <Application>Microsoft Office PowerPoint</Application>
  <PresentationFormat>عرض على الشاشة (4:3)</PresentationFormat>
  <Paragraphs>382</Paragraphs>
  <Slides>39</Slides>
  <Notes>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39</vt:i4>
      </vt:variant>
    </vt:vector>
  </HeadingPairs>
  <TitlesOfParts>
    <vt:vector size="51" baseType="lpstr">
      <vt:lpstr>ＭＳ Ｐゴシック</vt:lpstr>
      <vt:lpstr>ＭＳ Ｐゴシック</vt:lpstr>
      <vt:lpstr>Arial</vt:lpstr>
      <vt:lpstr>Britannic Bold</vt:lpstr>
      <vt:lpstr>Brush Script MT</vt:lpstr>
      <vt:lpstr>Calibri</vt:lpstr>
      <vt:lpstr>Cambria Math</vt:lpstr>
      <vt:lpstr>Times New Roman</vt:lpstr>
      <vt:lpstr>Wingdings</vt:lpstr>
      <vt:lpstr>سمة Office</vt:lpstr>
      <vt:lpstr>Equation</vt:lpstr>
      <vt:lpstr>Microsoft Equation 3.0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Vectors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Cross Product</vt:lpstr>
      <vt:lpstr>Cross Product </vt:lpstr>
      <vt:lpstr>Calculating Cross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Welcome</dc:creator>
  <cp:lastModifiedBy>saja m</cp:lastModifiedBy>
  <cp:revision>70</cp:revision>
  <dcterms:created xsi:type="dcterms:W3CDTF">2013-09-20T10:26:26Z</dcterms:created>
  <dcterms:modified xsi:type="dcterms:W3CDTF">2017-02-11T17:53:24Z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0x010100F830C6FBFD357F4E9565662CAAC67640</vt:lpwstr>
  </property>
</Properties>
</file>