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5"/>
  </p:notesMasterIdLst>
  <p:sldIdLst>
    <p:sldId id="257" r:id="rId3"/>
    <p:sldId id="277" r:id="rId4"/>
    <p:sldId id="281" r:id="rId5"/>
    <p:sldId id="285" r:id="rId6"/>
    <p:sldId id="324" r:id="rId7"/>
    <p:sldId id="292" r:id="rId8"/>
    <p:sldId id="295" r:id="rId9"/>
    <p:sldId id="296" r:id="rId10"/>
    <p:sldId id="298" r:id="rId11"/>
    <p:sldId id="299" r:id="rId12"/>
    <p:sldId id="300" r:id="rId13"/>
    <p:sldId id="323" r:id="rId14"/>
    <p:sldId id="302" r:id="rId15"/>
    <p:sldId id="309" r:id="rId16"/>
    <p:sldId id="304" r:id="rId17"/>
    <p:sldId id="306" r:id="rId18"/>
    <p:sldId id="307" r:id="rId19"/>
    <p:sldId id="308" r:id="rId20"/>
    <p:sldId id="311" r:id="rId21"/>
    <p:sldId id="314" r:id="rId22"/>
    <p:sldId id="315" r:id="rId23"/>
    <p:sldId id="316"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82" d="100"/>
          <a:sy n="82" d="100"/>
        </p:scale>
        <p:origin x="147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014EED7-13A6-40CC-B7C8-2E57BDA3F7FE}" type="datetimeFigureOut">
              <a:rPr lang="ar-SA" smtClean="0"/>
              <a:pPr/>
              <a:t>30/01/1439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3FECBB-B389-4267-90FA-679C791A0B9F}" type="slidenum">
              <a:rPr lang="ar-SA" smtClean="0"/>
              <a:pPr/>
              <a:t>‹#›</a:t>
            </a:fld>
            <a:endParaRPr lang="ar-SA"/>
          </a:p>
        </p:txBody>
      </p:sp>
    </p:spTree>
    <p:extLst>
      <p:ext uri="{BB962C8B-B14F-4D97-AF65-F5344CB8AC3E}">
        <p14:creationId xmlns:p14="http://schemas.microsoft.com/office/powerpoint/2010/main" val="10280127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D5D98467-70A5-4B46-BB24-B949CE6748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1F01E0D4-61F7-485C-B995-18422AE99B85}"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A0B2C7AE-B9BE-4A5A-AD5D-66F0FA99728A}"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87D6577C-9A74-4C57-93C4-F6BAF270E6AF}"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9" name="Slide Number Placeholder 5"/>
          <p:cNvSpPr>
            <a:spLocks noGrp="1"/>
          </p:cNvSpPr>
          <p:nvPr>
            <p:ph type="sldNum" sz="quarter" idx="12"/>
          </p:nvPr>
        </p:nvSpPr>
        <p:spPr/>
        <p:txBody>
          <a:bodyPr/>
          <a:lstStyle>
            <a:lvl1pPr>
              <a:defRPr/>
            </a:lvl1pPr>
          </a:lstStyle>
          <a:p>
            <a:pPr>
              <a:defRPr/>
            </a:pPr>
            <a:fld id="{9806E386-F52F-4A14-AF75-C316A00C6CB2}"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5" name="Slide Number Placeholder 5"/>
          <p:cNvSpPr>
            <a:spLocks noGrp="1"/>
          </p:cNvSpPr>
          <p:nvPr>
            <p:ph type="sldNum" sz="quarter" idx="12"/>
          </p:nvPr>
        </p:nvSpPr>
        <p:spPr/>
        <p:txBody>
          <a:bodyPr/>
          <a:lstStyle>
            <a:lvl1pPr>
              <a:defRPr/>
            </a:lvl1pPr>
          </a:lstStyle>
          <a:p>
            <a:pPr>
              <a:defRPr/>
            </a:pPr>
            <a:fld id="{CAC7DECE-0F88-442D-A9B9-E31ECBEC3466}"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4" name="Slide Number Placeholder 5"/>
          <p:cNvSpPr>
            <a:spLocks noGrp="1"/>
          </p:cNvSpPr>
          <p:nvPr>
            <p:ph type="sldNum" sz="quarter" idx="12"/>
          </p:nvPr>
        </p:nvSpPr>
        <p:spPr/>
        <p:txBody>
          <a:bodyPr/>
          <a:lstStyle>
            <a:lvl1pPr>
              <a:defRPr/>
            </a:lvl1pPr>
          </a:lstStyle>
          <a:p>
            <a:pPr>
              <a:defRPr/>
            </a:pPr>
            <a:fld id="{CBF68493-0638-46F5-96B5-38FB748719AD}"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5CEA7407-C1F9-464A-9926-7A01376C416C}"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DFE526F6-5F65-418F-AEE7-60350FDE0C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83B2EF9F-536E-4B32-9128-F29F34474D38}"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C87E472F-9E4D-4919-816F-A38D0163555B}"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30/01/1439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3A443F-F8A9-42EC-A8D1-BF796418A7E3}" type="datetimeFigureOut">
              <a:rPr lang="ar-SA" smtClean="0"/>
              <a:pPr/>
              <a:t>30/01/1439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5E664A-B107-44AA-9823-969897CF7E4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cs typeface="Arial" charset="0"/>
              </a:defRPr>
            </a:lvl1pPr>
          </a:lstStyle>
          <a:p>
            <a:pPr rtl="0" fontAlgn="base">
              <a:spcBef>
                <a:spcPct val="0"/>
              </a:spcBef>
              <a:spcAft>
                <a:spcPct val="0"/>
              </a:spcAft>
              <a:defRPr/>
            </a:pPr>
            <a:endParaRPr lang="en-US">
              <a:solidFill>
                <a:srgbClr val="000000"/>
              </a:solidFill>
              <a:latin typeface="Verdana" pitchFamily="34" charset="0"/>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smtClean="0">
                <a:solidFill>
                  <a:schemeClr val="tx1"/>
                </a:solidFill>
                <a:cs typeface="Arial" charset="0"/>
              </a:defRPr>
            </a:lvl1pPr>
          </a:lstStyle>
          <a:p>
            <a:pPr rtl="0" fontAlgn="base">
              <a:spcBef>
                <a:spcPct val="0"/>
              </a:spcBef>
              <a:spcAft>
                <a:spcPct val="0"/>
              </a:spcAft>
              <a:defRPr/>
            </a:pPr>
            <a:r>
              <a:rPr lang="en-US">
                <a:solidFill>
                  <a:srgbClr val="000000"/>
                </a:solidFill>
                <a:latin typeface="Verdana" pitchFamily="34" charset="0"/>
              </a:rPr>
              <a:t>Chapter 2- Electric Field</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smtClean="0">
                <a:solidFill>
                  <a:schemeClr val="tx2"/>
                </a:solidFill>
                <a:cs typeface="Arial" charset="0"/>
              </a:defRPr>
            </a:lvl1pPr>
          </a:lstStyle>
          <a:p>
            <a:pPr rtl="0" fontAlgn="base">
              <a:spcBef>
                <a:spcPct val="0"/>
              </a:spcBef>
              <a:spcAft>
                <a:spcPct val="0"/>
              </a:spcAft>
              <a:defRPr/>
            </a:pPr>
            <a:fld id="{FDCD71E3-5A7F-456A-A7EF-EA5DC6C278C8}" type="slidenum">
              <a:rPr lang="en-US">
                <a:solidFill>
                  <a:srgbClr val="D1282E"/>
                </a:solidFill>
                <a:latin typeface="Verdana" pitchFamily="34" charset="0"/>
              </a:rPr>
              <a:pPr rtl="0" fontAlgn="base">
                <a:spcBef>
                  <a:spcPct val="0"/>
                </a:spcBef>
                <a:spcAft>
                  <a:spcPct val="0"/>
                </a:spcAft>
                <a:defRPr/>
              </a:pPr>
              <a:t>‹#›</a:t>
            </a:fld>
            <a:endParaRPr lang="en-US">
              <a:solidFill>
                <a:srgbClr val="D1282E"/>
              </a:solidFill>
              <a:latin typeface="Verdana" pitchFamily="34" charset="0"/>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fontAlgn="base">
        <a:spcBef>
          <a:spcPct val="20000"/>
        </a:spcBef>
        <a:spcAft>
          <a:spcPts val="600"/>
        </a:spcAft>
        <a:buFont typeface="Arial"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9.gif" TargetMode="External"/><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2.jpg"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http://www.hazemsakeek.com/Physics_Lectures/Electrostatic/gp2images/gp2_le28.gif" TargetMode="External"/><Relationship Id="rId4" Type="http://schemas.openxmlformats.org/officeDocument/2006/relationships/image" Target="../media/image31.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0.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143000" y="1600200"/>
            <a:ext cx="6858000" cy="19050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p:cNvSpPr txBox="1"/>
          <p:nvPr/>
        </p:nvSpPr>
        <p:spPr>
          <a:xfrm>
            <a:off x="1619672" y="2132856"/>
            <a:ext cx="5760640" cy="1631216"/>
          </a:xfrm>
          <a:prstGeom prst="rect">
            <a:avLst/>
          </a:prstGeom>
          <a:noFill/>
        </p:spPr>
        <p:txBody>
          <a:bodyPr wrap="square" rtlCol="1">
            <a:spAutoFit/>
          </a:bodyPr>
          <a:lstStyle/>
          <a:p>
            <a:pPr algn="ctr" rtl="0" fontAlgn="auto">
              <a:spcBef>
                <a:spcPts val="0"/>
              </a:spcBef>
              <a:spcAft>
                <a:spcPts val="0"/>
              </a:spcAft>
              <a:defRPr/>
            </a:pPr>
            <a:r>
              <a:rPr lang="en-US" sz="4000" b="1" i="1" dirty="0">
                <a:solidFill>
                  <a:schemeClr val="bg1"/>
                </a:solidFill>
                <a:latin typeface="Times New Roman" pitchFamily="18" charset="0"/>
                <a:cs typeface="Times New Roman" pitchFamily="18" charset="0"/>
              </a:rPr>
              <a:t>Chapter 7: </a:t>
            </a:r>
            <a:r>
              <a:rPr lang="en-US" sz="4000" b="1" dirty="0">
                <a:solidFill>
                  <a:schemeClr val="bg1"/>
                </a:solidFill>
                <a:latin typeface="Times New Roman" pitchFamily="18" charset="0"/>
                <a:cs typeface="Times New Roman" pitchFamily="18" charset="0"/>
              </a:rPr>
              <a:t>Electric Field</a:t>
            </a:r>
          </a:p>
          <a:p>
            <a:pPr algn="ctr" rtl="0">
              <a:lnSpc>
                <a:spcPct val="150000"/>
              </a:lnSpc>
            </a:pP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pSp>
        <p:nvGrpSpPr>
          <p:cNvPr id="11" name="Group 10"/>
          <p:cNvGrpSpPr/>
          <p:nvPr/>
        </p:nvGrpSpPr>
        <p:grpSpPr>
          <a:xfrm>
            <a:off x="228600" y="6309320"/>
            <a:ext cx="8763000" cy="396280"/>
            <a:chOff x="228600" y="6309320"/>
            <a:chExt cx="8763000" cy="396280"/>
          </a:xfrm>
        </p:grpSpPr>
        <p:grpSp>
          <p:nvGrpSpPr>
            <p:cNvPr id="10" name="Group 9"/>
            <p:cNvGrpSpPr/>
            <p:nvPr/>
          </p:nvGrpSpPr>
          <p:grpSpPr>
            <a:xfrm>
              <a:off x="228600" y="6309320"/>
              <a:ext cx="8763000" cy="396280"/>
              <a:chOff x="228600" y="6309320"/>
              <a:chExt cx="8763000" cy="396280"/>
            </a:xfrm>
          </p:grpSpPr>
          <p:sp>
            <p:nvSpPr>
              <p:cNvPr id="7" name="مستطيل مستدير الزوايا 6"/>
              <p:cNvSpPr/>
              <p:nvPr/>
            </p:nvSpPr>
            <p:spPr>
              <a:xfrm>
                <a:off x="228600" y="6309320"/>
                <a:ext cx="8763000" cy="396280"/>
              </a:xfrm>
              <a:prstGeom prst="roundRect">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effectLst>
                      <a:outerShdw blurRad="38100" dist="38100" dir="2700000" algn="tl">
                        <a:srgbClr val="000000">
                          <a:alpha val="43137"/>
                        </a:srgbClr>
                      </a:outerShdw>
                    </a:effectLst>
                  </a:rPr>
                  <a:t>أ. سجى القصير</a:t>
                </a:r>
              </a:p>
            </p:txBody>
          </p:sp>
          <p:sp>
            <p:nvSpPr>
              <p:cNvPr id="8" name="مربع نص 7"/>
              <p:cNvSpPr txBox="1"/>
              <p:nvPr/>
            </p:nvSpPr>
            <p:spPr>
              <a:xfrm>
                <a:off x="304800" y="6400800"/>
                <a:ext cx="1066800" cy="276999"/>
              </a:xfrm>
              <a:prstGeom prst="rect">
                <a:avLst/>
              </a:prstGeom>
              <a:noFill/>
            </p:spPr>
            <p:txBody>
              <a:bodyPr wrap="square" rtlCol="1">
                <a:spAutoFit/>
              </a:bodyPr>
              <a:lstStyle/>
              <a:p>
                <a:pPr algn="l" rtl="0"/>
                <a:r>
                  <a:rPr lang="en-US"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101 phys</a:t>
                </a:r>
                <a:endParaRPr lang="ar-SA"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6" name="مربع نص 5"/>
            <p:cNvSpPr txBox="1"/>
            <p:nvPr/>
          </p:nvSpPr>
          <p:spPr>
            <a:xfrm>
              <a:off x="6588224" y="6400800"/>
              <a:ext cx="2250976" cy="276999"/>
            </a:xfrm>
            <a:prstGeom prst="rect">
              <a:avLst/>
            </a:prstGeom>
            <a:noFill/>
          </p:spPr>
          <p:txBody>
            <a:bodyPr wrap="square" rtlCol="1">
              <a:spAutoFit/>
            </a:bodyPr>
            <a:lstStyle/>
            <a:p>
              <a:r>
                <a:rPr lang="ar-SA"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جامعة الامام محمد بن سعود الإسلامية</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67544" y="1556792"/>
            <a:ext cx="8297375" cy="5188146"/>
          </a:xfrm>
          <a:prstGeom prst="rect">
            <a:avLst/>
          </a:prstGeom>
        </p:spPr>
      </p:pic>
      <p:sp>
        <p:nvSpPr>
          <p:cNvPr id="6"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7"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1: The Hydrogen Atom</a:t>
            </a:r>
          </a:p>
        </p:txBody>
      </p:sp>
      <p:sp>
        <p:nvSpPr>
          <p:cNvPr id="34" name="TextBox 33"/>
          <p:cNvSpPr txBox="1"/>
          <p:nvPr/>
        </p:nvSpPr>
        <p:spPr>
          <a:xfrm>
            <a:off x="467544" y="1700808"/>
            <a:ext cx="7920880" cy="2123658"/>
          </a:xfrm>
          <a:prstGeom prst="rect">
            <a:avLst/>
          </a:prstGeom>
          <a:noFill/>
        </p:spPr>
        <p:txBody>
          <a:bodyPr wrap="square" rtlCol="1">
            <a:spAutoFit/>
          </a:bodyPr>
          <a:lstStyle/>
          <a:p>
            <a:pPr lvl="0" algn="l" rtl="0">
              <a:spcBef>
                <a:spcPct val="20000"/>
              </a:spcBef>
              <a:buClr>
                <a:srgbClr val="AA2B1E"/>
              </a:buClr>
              <a:buSzPct val="85000"/>
            </a:pPr>
            <a:r>
              <a:rPr lang="en-US" altLang="en-US" sz="1600" dirty="0">
                <a:solidFill>
                  <a:srgbClr val="000000"/>
                </a:solidFill>
                <a:latin typeface="Verdana" pitchFamily="34" charset="0"/>
                <a:cs typeface="Times New Roman" pitchFamily="18" charset="0"/>
              </a:rPr>
              <a:t> </a:t>
            </a:r>
            <a:r>
              <a:rPr lang="en-US" altLang="en-US" sz="2400" dirty="0">
                <a:solidFill>
                  <a:srgbClr val="000000"/>
                </a:solidFill>
                <a:latin typeface="Verdana" pitchFamily="34" charset="0"/>
                <a:cs typeface="Times New Roman" pitchFamily="18" charset="0"/>
              </a:rPr>
              <a:t>The electron and proton of a hydrogen atom are separated (on the average) by a distance of approximately 5.3 x10</a:t>
            </a:r>
            <a:r>
              <a:rPr lang="en-US" altLang="en-US" sz="2400" baseline="30000" dirty="0">
                <a:solidFill>
                  <a:srgbClr val="000000"/>
                </a:solidFill>
                <a:latin typeface="Verdana" pitchFamily="34" charset="0"/>
                <a:cs typeface="Times New Roman" pitchFamily="18" charset="0"/>
              </a:rPr>
              <a:t>-11</a:t>
            </a:r>
            <a:r>
              <a:rPr lang="en-US" altLang="en-US" sz="2400" dirty="0">
                <a:solidFill>
                  <a:srgbClr val="000000"/>
                </a:solidFill>
                <a:latin typeface="Verdana" pitchFamily="34" charset="0"/>
                <a:cs typeface="Times New Roman" pitchFamily="18" charset="0"/>
              </a:rPr>
              <a:t> m. Find the magnitudes of the electric force between the two particles.</a:t>
            </a:r>
            <a:endParaRPr lang="en-GB" dirty="0"/>
          </a:p>
          <a:p>
            <a:endParaRPr lang="en-US" dirty="0"/>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2</a:t>
            </a:r>
          </a:p>
        </p:txBody>
      </p:sp>
      <p:sp>
        <p:nvSpPr>
          <p:cNvPr id="34" name="TextBox 33"/>
          <p:cNvSpPr txBox="1"/>
          <p:nvPr/>
        </p:nvSpPr>
        <p:spPr>
          <a:xfrm>
            <a:off x="467544" y="1700808"/>
            <a:ext cx="7920880" cy="646331"/>
          </a:xfrm>
          <a:prstGeom prst="rect">
            <a:avLst/>
          </a:prstGeom>
          <a:noFill/>
        </p:spPr>
        <p:txBody>
          <a:bodyPr wrap="square" rtlCol="1">
            <a:spAutoFit/>
          </a:bodyPr>
          <a:lstStyle/>
          <a:p>
            <a:endParaRPr lang="en-US" dirty="0"/>
          </a:p>
          <a:p>
            <a:endParaRPr lang="ar-SA" dirty="0"/>
          </a:p>
        </p:txBody>
      </p:sp>
      <p:pic>
        <p:nvPicPr>
          <p:cNvPr id="176130" name="Picture 2"/>
          <p:cNvPicPr>
            <a:picLocks noChangeAspect="1" noChangeArrowheads="1"/>
          </p:cNvPicPr>
          <p:nvPr/>
        </p:nvPicPr>
        <p:blipFill>
          <a:blip r:embed="rId2" cstate="print"/>
          <a:srcRect l="27391" t="13407" r="6750" b="30485"/>
          <a:stretch>
            <a:fillRect/>
          </a:stretch>
        </p:blipFill>
        <p:spPr bwMode="auto">
          <a:xfrm>
            <a:off x="0" y="1340768"/>
            <a:ext cx="9170282" cy="4392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3</a:t>
            </a:r>
          </a:p>
        </p:txBody>
      </p:sp>
      <p:sp>
        <p:nvSpPr>
          <p:cNvPr id="34" name="TextBox 33"/>
          <p:cNvSpPr txBox="1"/>
          <p:nvPr/>
        </p:nvSpPr>
        <p:spPr>
          <a:xfrm>
            <a:off x="467544" y="1700808"/>
            <a:ext cx="7920880" cy="1200329"/>
          </a:xfrm>
          <a:prstGeom prst="rect">
            <a:avLst/>
          </a:prstGeom>
          <a:noFill/>
        </p:spPr>
        <p:txBody>
          <a:bodyPr wrap="square" rtlCol="1">
            <a:spAutoFit/>
          </a:bodyPr>
          <a:lstStyle/>
          <a:p>
            <a:pPr lvl="0" algn="l" rtl="0" fontAlgn="base">
              <a:spcBef>
                <a:spcPct val="0"/>
              </a:spcBef>
              <a:spcAft>
                <a:spcPct val="0"/>
              </a:spcAft>
            </a:pPr>
            <a:r>
              <a:rPr lang="en-US" dirty="0">
                <a:solidFill>
                  <a:srgbClr val="000000"/>
                </a:solidFill>
                <a:latin typeface="Verdana" pitchFamily="34" charset="0"/>
                <a:cs typeface="Arial" pitchFamily="34" charset="0"/>
              </a:rPr>
              <a:t>Consider three point charges at the corners of a triangle, as shown below. Find the resultant force on q</a:t>
            </a:r>
            <a:r>
              <a:rPr lang="en-US" baseline="-25000" dirty="0">
                <a:solidFill>
                  <a:srgbClr val="000000"/>
                </a:solidFill>
                <a:latin typeface="Verdana" pitchFamily="34" charset="0"/>
                <a:cs typeface="Arial" pitchFamily="34" charset="0"/>
              </a:rPr>
              <a:t>3</a:t>
            </a:r>
            <a:r>
              <a:rPr lang="en-US" dirty="0">
                <a:solidFill>
                  <a:srgbClr val="000000"/>
                </a:solidFill>
                <a:latin typeface="Verdana" pitchFamily="34" charset="0"/>
                <a:cs typeface="Arial" pitchFamily="34" charset="0"/>
              </a:rPr>
              <a:t>.</a:t>
            </a:r>
            <a:endParaRPr lang="en-GB" dirty="0">
              <a:solidFill>
                <a:srgbClr val="000000"/>
              </a:solidFill>
              <a:latin typeface="Verdana" pitchFamily="34" charset="0"/>
              <a:cs typeface="Arial" pitchFamily="34" charset="0"/>
            </a:endParaRPr>
          </a:p>
          <a:p>
            <a:endParaRPr lang="en-US" dirty="0"/>
          </a:p>
          <a:p>
            <a:endParaRPr lang="ar-SA" dirty="0"/>
          </a:p>
        </p:txBody>
      </p:sp>
      <p:grpSp>
        <p:nvGrpSpPr>
          <p:cNvPr id="5" name="Group 24"/>
          <p:cNvGrpSpPr>
            <a:grpSpLocks/>
          </p:cNvGrpSpPr>
          <p:nvPr/>
        </p:nvGrpSpPr>
        <p:grpSpPr bwMode="auto">
          <a:xfrm>
            <a:off x="1331640" y="2564904"/>
            <a:ext cx="6388100" cy="2628900"/>
            <a:chOff x="992" y="2256"/>
            <a:chExt cx="4024" cy="1656"/>
          </a:xfrm>
        </p:grpSpPr>
        <p:sp>
          <p:nvSpPr>
            <p:cNvPr id="6" name="Rectangle 25"/>
            <p:cNvSpPr>
              <a:spLocks noChangeArrowheads="1"/>
            </p:cNvSpPr>
            <p:nvPr/>
          </p:nvSpPr>
          <p:spPr bwMode="auto">
            <a:xfrm>
              <a:off x="992" y="2256"/>
              <a:ext cx="4024" cy="1656"/>
            </a:xfrm>
            <a:prstGeom prst="rect">
              <a:avLst/>
            </a:prstGeom>
            <a:solidFill>
              <a:schemeClr val="accent1"/>
            </a:solidFill>
            <a:ln w="9525">
              <a:solidFill>
                <a:schemeClr val="tx1"/>
              </a:solidFill>
              <a:miter lim="800000"/>
              <a:headEnd/>
              <a:tailEnd/>
            </a:ln>
          </p:spPr>
          <p:txBody>
            <a:bodyPr wrap="none" anchor="ctr"/>
            <a:lstStyle/>
            <a:p>
              <a:pPr algn="ctr"/>
              <a:endParaRPr lang="en-US" altLang="en-US">
                <a:latin typeface="Arial" pitchFamily="34" charset="0"/>
              </a:endParaRPr>
            </a:p>
          </p:txBody>
        </p:sp>
        <p:sp>
          <p:nvSpPr>
            <p:cNvPr id="7" name="Line 26"/>
            <p:cNvSpPr>
              <a:spLocks noChangeShapeType="1"/>
            </p:cNvSpPr>
            <p:nvPr/>
          </p:nvSpPr>
          <p:spPr bwMode="auto">
            <a:xfrm flipV="1">
              <a:off x="1824" y="2444"/>
              <a:ext cx="0" cy="1280"/>
            </a:xfrm>
            <a:prstGeom prst="line">
              <a:avLst/>
            </a:prstGeom>
            <a:noFill/>
            <a:ln w="9525">
              <a:solidFill>
                <a:schemeClr val="tx1"/>
              </a:solidFill>
              <a:round/>
              <a:headEnd/>
              <a:tailEnd/>
            </a:ln>
          </p:spPr>
          <p:txBody>
            <a:bodyPr/>
            <a:lstStyle/>
            <a:p>
              <a:endParaRPr lang="ar-SA"/>
            </a:p>
          </p:txBody>
        </p:sp>
        <p:sp>
          <p:nvSpPr>
            <p:cNvPr id="9" name="Oval 27"/>
            <p:cNvSpPr>
              <a:spLocks noChangeArrowheads="1"/>
            </p:cNvSpPr>
            <p:nvPr/>
          </p:nvSpPr>
          <p:spPr bwMode="auto">
            <a:xfrm>
              <a:off x="1720" y="3645"/>
              <a:ext cx="192" cy="136"/>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1" name="Line 28"/>
            <p:cNvSpPr>
              <a:spLocks noChangeShapeType="1"/>
            </p:cNvSpPr>
            <p:nvPr/>
          </p:nvSpPr>
          <p:spPr bwMode="auto">
            <a:xfrm>
              <a:off x="1824" y="3724"/>
              <a:ext cx="2304" cy="0"/>
            </a:xfrm>
            <a:prstGeom prst="line">
              <a:avLst/>
            </a:prstGeom>
            <a:noFill/>
            <a:ln w="9525">
              <a:solidFill>
                <a:schemeClr val="tx1"/>
              </a:solidFill>
              <a:round/>
              <a:headEnd/>
              <a:tailEnd/>
            </a:ln>
          </p:spPr>
          <p:txBody>
            <a:bodyPr/>
            <a:lstStyle/>
            <a:p>
              <a:endParaRPr lang="ar-SA"/>
            </a:p>
          </p:txBody>
        </p:sp>
        <p:sp>
          <p:nvSpPr>
            <p:cNvPr id="12" name="Text Box 29"/>
            <p:cNvSpPr txBox="1">
              <a:spLocks noChangeArrowheads="1"/>
            </p:cNvSpPr>
            <p:nvPr/>
          </p:nvSpPr>
          <p:spPr bwMode="auto">
            <a:xfrm>
              <a:off x="4176" y="3622"/>
              <a:ext cx="188" cy="231"/>
            </a:xfrm>
            <a:prstGeom prst="rect">
              <a:avLst/>
            </a:prstGeom>
            <a:noFill/>
            <a:ln w="9525">
              <a:noFill/>
              <a:miter lim="800000"/>
              <a:headEnd/>
              <a:tailEnd/>
            </a:ln>
          </p:spPr>
          <p:txBody>
            <a:bodyPr wrap="none">
              <a:spAutoFit/>
            </a:bodyPr>
            <a:lstStyle/>
            <a:p>
              <a:r>
                <a:rPr lang="en-US" altLang="en-US">
                  <a:latin typeface="Arial" pitchFamily="34" charset="0"/>
                </a:rPr>
                <a:t>x</a:t>
              </a:r>
            </a:p>
          </p:txBody>
        </p:sp>
        <p:sp>
          <p:nvSpPr>
            <p:cNvPr id="13" name="Text Box 30"/>
            <p:cNvSpPr txBox="1">
              <a:spLocks noChangeArrowheads="1"/>
            </p:cNvSpPr>
            <p:nvPr/>
          </p:nvSpPr>
          <p:spPr bwMode="auto">
            <a:xfrm>
              <a:off x="1632" y="2324"/>
              <a:ext cx="188" cy="231"/>
            </a:xfrm>
            <a:prstGeom prst="rect">
              <a:avLst/>
            </a:prstGeom>
            <a:noFill/>
            <a:ln w="9525">
              <a:noFill/>
              <a:miter lim="800000"/>
              <a:headEnd/>
              <a:tailEnd/>
            </a:ln>
          </p:spPr>
          <p:txBody>
            <a:bodyPr wrap="none">
              <a:spAutoFit/>
            </a:bodyPr>
            <a:lstStyle/>
            <a:p>
              <a:r>
                <a:rPr lang="en-US" altLang="en-US">
                  <a:latin typeface="Arial" pitchFamily="34" charset="0"/>
                </a:rPr>
                <a:t>y</a:t>
              </a:r>
            </a:p>
          </p:txBody>
        </p:sp>
        <p:sp>
          <p:nvSpPr>
            <p:cNvPr id="14" name="Oval 31"/>
            <p:cNvSpPr>
              <a:spLocks noChangeArrowheads="1"/>
            </p:cNvSpPr>
            <p:nvPr/>
          </p:nvSpPr>
          <p:spPr bwMode="auto">
            <a:xfrm>
              <a:off x="1728"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5" name="Oval 32"/>
            <p:cNvSpPr>
              <a:spLocks noChangeArrowheads="1"/>
            </p:cNvSpPr>
            <p:nvPr/>
          </p:nvSpPr>
          <p:spPr bwMode="auto">
            <a:xfrm>
              <a:off x="3536"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6" name="Line 33"/>
            <p:cNvSpPr>
              <a:spLocks noChangeShapeType="1"/>
            </p:cNvSpPr>
            <p:nvPr/>
          </p:nvSpPr>
          <p:spPr bwMode="auto">
            <a:xfrm>
              <a:off x="1816" y="2836"/>
              <a:ext cx="2760" cy="0"/>
            </a:xfrm>
            <a:prstGeom prst="line">
              <a:avLst/>
            </a:prstGeom>
            <a:noFill/>
            <a:ln w="9525">
              <a:solidFill>
                <a:schemeClr val="tx1"/>
              </a:solidFill>
              <a:prstDash val="sysDot"/>
              <a:round/>
              <a:headEnd/>
              <a:tailEnd/>
            </a:ln>
          </p:spPr>
          <p:txBody>
            <a:bodyPr/>
            <a:lstStyle/>
            <a:p>
              <a:endParaRPr lang="ar-SA"/>
            </a:p>
          </p:txBody>
        </p:sp>
        <p:sp>
          <p:nvSpPr>
            <p:cNvPr id="17" name="Line 34"/>
            <p:cNvSpPr>
              <a:spLocks noChangeShapeType="1"/>
            </p:cNvSpPr>
            <p:nvPr/>
          </p:nvSpPr>
          <p:spPr bwMode="auto">
            <a:xfrm flipV="1">
              <a:off x="1816" y="2495"/>
              <a:ext cx="2528" cy="1229"/>
            </a:xfrm>
            <a:prstGeom prst="line">
              <a:avLst/>
            </a:prstGeom>
            <a:noFill/>
            <a:ln w="9525">
              <a:solidFill>
                <a:schemeClr val="tx1"/>
              </a:solidFill>
              <a:prstDash val="sysDot"/>
              <a:round/>
              <a:headEnd/>
              <a:tailEnd/>
            </a:ln>
          </p:spPr>
          <p:txBody>
            <a:bodyPr/>
            <a:lstStyle/>
            <a:p>
              <a:endParaRPr lang="ar-SA"/>
            </a:p>
          </p:txBody>
        </p:sp>
        <p:sp>
          <p:nvSpPr>
            <p:cNvPr id="18" name="Text Box 35"/>
            <p:cNvSpPr txBox="1">
              <a:spLocks noChangeArrowheads="1"/>
            </p:cNvSpPr>
            <p:nvPr/>
          </p:nvSpPr>
          <p:spPr bwMode="auto">
            <a:xfrm>
              <a:off x="1440" y="274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2</a:t>
              </a:r>
            </a:p>
          </p:txBody>
        </p:sp>
        <p:sp>
          <p:nvSpPr>
            <p:cNvPr id="19" name="Text Box 36"/>
            <p:cNvSpPr txBox="1">
              <a:spLocks noChangeArrowheads="1"/>
            </p:cNvSpPr>
            <p:nvPr/>
          </p:nvSpPr>
          <p:spPr bwMode="auto">
            <a:xfrm>
              <a:off x="1456" y="361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1</a:t>
              </a:r>
            </a:p>
          </p:txBody>
        </p:sp>
        <p:sp>
          <p:nvSpPr>
            <p:cNvPr id="20" name="Text Box 37"/>
            <p:cNvSpPr txBox="1">
              <a:spLocks noChangeArrowheads="1"/>
            </p:cNvSpPr>
            <p:nvPr/>
          </p:nvSpPr>
          <p:spPr bwMode="auto">
            <a:xfrm>
              <a:off x="1288" y="3024"/>
              <a:ext cx="556" cy="231"/>
            </a:xfrm>
            <a:prstGeom prst="rect">
              <a:avLst/>
            </a:prstGeom>
            <a:noFill/>
            <a:ln w="9525">
              <a:noFill/>
              <a:miter lim="800000"/>
              <a:headEnd/>
              <a:tailEnd/>
            </a:ln>
          </p:spPr>
          <p:txBody>
            <a:bodyPr wrap="none">
              <a:spAutoFit/>
            </a:bodyPr>
            <a:lstStyle/>
            <a:p>
              <a:r>
                <a:rPr lang="en-US" altLang="en-US">
                  <a:latin typeface="Arial" pitchFamily="34" charset="0"/>
                </a:rPr>
                <a:t>3.00 m</a:t>
              </a:r>
            </a:p>
          </p:txBody>
        </p:sp>
        <p:sp>
          <p:nvSpPr>
            <p:cNvPr id="21" name="Text Box 38"/>
            <p:cNvSpPr txBox="1">
              <a:spLocks noChangeArrowheads="1"/>
            </p:cNvSpPr>
            <p:nvPr/>
          </p:nvSpPr>
          <p:spPr bwMode="auto">
            <a:xfrm>
              <a:off x="2016" y="2666"/>
              <a:ext cx="556" cy="231"/>
            </a:xfrm>
            <a:prstGeom prst="rect">
              <a:avLst/>
            </a:prstGeom>
            <a:noFill/>
            <a:ln w="9525">
              <a:noFill/>
              <a:miter lim="800000"/>
              <a:headEnd/>
              <a:tailEnd/>
            </a:ln>
          </p:spPr>
          <p:txBody>
            <a:bodyPr wrap="none">
              <a:spAutoFit/>
            </a:bodyPr>
            <a:lstStyle/>
            <a:p>
              <a:r>
                <a:rPr lang="en-US" altLang="en-US">
                  <a:latin typeface="Arial" pitchFamily="34" charset="0"/>
                </a:rPr>
                <a:t>4.00 m</a:t>
              </a:r>
            </a:p>
          </p:txBody>
        </p:sp>
        <p:sp>
          <p:nvSpPr>
            <p:cNvPr id="22" name="Text Box 39"/>
            <p:cNvSpPr txBox="1">
              <a:spLocks noChangeArrowheads="1"/>
            </p:cNvSpPr>
            <p:nvPr/>
          </p:nvSpPr>
          <p:spPr bwMode="auto">
            <a:xfrm>
              <a:off x="3600" y="2871"/>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3</a:t>
              </a:r>
            </a:p>
          </p:txBody>
        </p:sp>
        <p:sp>
          <p:nvSpPr>
            <p:cNvPr id="23" name="Text Box 40"/>
            <p:cNvSpPr txBox="1">
              <a:spLocks noChangeArrowheads="1"/>
            </p:cNvSpPr>
            <p:nvPr/>
          </p:nvSpPr>
          <p:spPr bwMode="auto">
            <a:xfrm>
              <a:off x="3128" y="2546"/>
              <a:ext cx="310" cy="231"/>
            </a:xfrm>
            <a:prstGeom prst="rect">
              <a:avLst/>
            </a:prstGeom>
            <a:noFill/>
            <a:ln w="9525">
              <a:noFill/>
              <a:miter lim="800000"/>
              <a:headEnd/>
              <a:tailEnd/>
            </a:ln>
          </p:spPr>
          <p:txBody>
            <a:bodyPr wrap="none">
              <a:spAutoFit/>
            </a:bodyPr>
            <a:lstStyle/>
            <a:p>
              <a:r>
                <a:rPr lang="en-US" altLang="en-US">
                  <a:latin typeface="Arial" pitchFamily="34" charset="0"/>
                </a:rPr>
                <a:t>F</a:t>
              </a:r>
              <a:r>
                <a:rPr lang="en-US" altLang="en-US" baseline="-25000">
                  <a:latin typeface="Arial" pitchFamily="34" charset="0"/>
                </a:rPr>
                <a:t>32</a:t>
              </a:r>
            </a:p>
          </p:txBody>
        </p:sp>
        <p:sp>
          <p:nvSpPr>
            <p:cNvPr id="24" name="Text Box 41"/>
            <p:cNvSpPr txBox="1">
              <a:spLocks noChangeArrowheads="1"/>
            </p:cNvSpPr>
            <p:nvPr/>
          </p:nvSpPr>
          <p:spPr bwMode="auto">
            <a:xfrm>
              <a:off x="3752" y="2335"/>
              <a:ext cx="310" cy="231"/>
            </a:xfrm>
            <a:prstGeom prst="rect">
              <a:avLst/>
            </a:prstGeom>
            <a:noFill/>
            <a:ln w="9525">
              <a:noFill/>
              <a:miter lim="800000"/>
              <a:headEnd/>
              <a:tailEnd/>
            </a:ln>
          </p:spPr>
          <p:txBody>
            <a:bodyPr>
              <a:spAutoFit/>
            </a:bodyPr>
            <a:lstStyle/>
            <a:p>
              <a:r>
                <a:rPr lang="en-US" altLang="en-US">
                  <a:latin typeface="Arial" pitchFamily="34" charset="0"/>
                </a:rPr>
                <a:t>F</a:t>
              </a:r>
              <a:r>
                <a:rPr lang="en-US" altLang="en-US" baseline="-25000">
                  <a:latin typeface="Arial" pitchFamily="34" charset="0"/>
                </a:rPr>
                <a:t>31</a:t>
              </a:r>
            </a:p>
          </p:txBody>
        </p:sp>
        <p:sp>
          <p:nvSpPr>
            <p:cNvPr id="25" name="Text Box 42"/>
            <p:cNvSpPr txBox="1">
              <a:spLocks noChangeArrowheads="1"/>
            </p:cNvSpPr>
            <p:nvPr/>
          </p:nvSpPr>
          <p:spPr bwMode="auto">
            <a:xfrm>
              <a:off x="4032" y="2666"/>
              <a:ext cx="449" cy="231"/>
            </a:xfrm>
            <a:prstGeom prst="rect">
              <a:avLst/>
            </a:prstGeom>
            <a:noFill/>
            <a:ln w="9525">
              <a:noFill/>
              <a:miter lim="800000"/>
              <a:headEnd/>
              <a:tailEnd/>
            </a:ln>
          </p:spPr>
          <p:txBody>
            <a:bodyPr wrap="none">
              <a:spAutoFit/>
            </a:bodyPr>
            <a:lstStyle/>
            <a:p>
              <a:r>
                <a:rPr lang="en-US" altLang="en-US">
                  <a:latin typeface="Arial" pitchFamily="34" charset="0"/>
                </a:rPr>
                <a:t>37.0</a:t>
              </a:r>
              <a:r>
                <a:rPr lang="en-US" altLang="en-US" baseline="30000">
                  <a:latin typeface="Arial" pitchFamily="34" charset="0"/>
                </a:rPr>
                <a:t>o</a:t>
              </a:r>
            </a:p>
          </p:txBody>
        </p:sp>
        <p:sp>
          <p:nvSpPr>
            <p:cNvPr id="26" name="Arc 43"/>
            <p:cNvSpPr>
              <a:spLocks/>
            </p:cNvSpPr>
            <p:nvPr/>
          </p:nvSpPr>
          <p:spPr bwMode="auto">
            <a:xfrm>
              <a:off x="3984" y="2666"/>
              <a:ext cx="88"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p:spPr>
          <p:txBody>
            <a:bodyPr wrap="none" anchor="ctr"/>
            <a:lstStyle/>
            <a:p>
              <a:endParaRPr lang="ar-SA"/>
            </a:p>
          </p:txBody>
        </p:sp>
        <p:sp>
          <p:nvSpPr>
            <p:cNvPr id="27" name="Line 44"/>
            <p:cNvSpPr>
              <a:spLocks noChangeShapeType="1"/>
            </p:cNvSpPr>
            <p:nvPr/>
          </p:nvSpPr>
          <p:spPr bwMode="auto">
            <a:xfrm flipH="1">
              <a:off x="3032" y="2840"/>
              <a:ext cx="480" cy="0"/>
            </a:xfrm>
            <a:prstGeom prst="line">
              <a:avLst/>
            </a:prstGeom>
            <a:noFill/>
            <a:ln w="38100">
              <a:solidFill>
                <a:schemeClr val="accent2"/>
              </a:solidFill>
              <a:round/>
              <a:headEnd/>
              <a:tailEnd type="triangle" w="med" len="med"/>
            </a:ln>
          </p:spPr>
          <p:txBody>
            <a:bodyPr/>
            <a:lstStyle/>
            <a:p>
              <a:endParaRPr lang="ar-SA"/>
            </a:p>
          </p:txBody>
        </p:sp>
        <p:sp>
          <p:nvSpPr>
            <p:cNvPr id="28" name="Line 45"/>
            <p:cNvSpPr>
              <a:spLocks noChangeShapeType="1"/>
            </p:cNvSpPr>
            <p:nvPr/>
          </p:nvSpPr>
          <p:spPr bwMode="auto">
            <a:xfrm flipV="1">
              <a:off x="3744" y="2576"/>
              <a:ext cx="440" cy="216"/>
            </a:xfrm>
            <a:prstGeom prst="line">
              <a:avLst/>
            </a:prstGeom>
            <a:noFill/>
            <a:ln w="38100">
              <a:solidFill>
                <a:schemeClr val="accent2"/>
              </a:solidFill>
              <a:round/>
              <a:headEnd/>
              <a:tailEnd type="triangle" w="med" len="med"/>
            </a:ln>
          </p:spPr>
          <p:txBody>
            <a:bodyPr/>
            <a:lstStyle/>
            <a:p>
              <a:endParaRPr lang="ar-SA"/>
            </a:p>
          </p:txBody>
        </p:sp>
      </p:grpSp>
      <p:sp>
        <p:nvSpPr>
          <p:cNvPr id="30" name="Rectangle 29"/>
          <p:cNvSpPr/>
          <p:nvPr/>
        </p:nvSpPr>
        <p:spPr>
          <a:xfrm>
            <a:off x="539552" y="5301208"/>
            <a:ext cx="7848872" cy="1338828"/>
          </a:xfrm>
          <a:prstGeom prst="rect">
            <a:avLst/>
          </a:prstGeom>
        </p:spPr>
        <p:txBody>
          <a:bodyPr wrap="square">
            <a:spAutoFit/>
          </a:bodyPr>
          <a:lstStyle/>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Observations:</a:t>
            </a:r>
          </a:p>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The superposition principle tells us that the net force on q</a:t>
            </a:r>
            <a:r>
              <a:rPr lang="en-US" baseline="-25000" dirty="0">
                <a:solidFill>
                  <a:srgbClr val="000000"/>
                </a:solidFill>
                <a:latin typeface="Verdana" pitchFamily="34" charset="0"/>
                <a:cs typeface="Arial" pitchFamily="34" charset="0"/>
              </a:rPr>
              <a:t>3</a:t>
            </a:r>
            <a:r>
              <a:rPr lang="en-US" dirty="0">
                <a:solidFill>
                  <a:srgbClr val="000000"/>
                </a:solidFill>
                <a:latin typeface="Verdana" pitchFamily="34" charset="0"/>
                <a:cs typeface="Arial" pitchFamily="34" charset="0"/>
              </a:rPr>
              <a:t> is the vector sum of the forces F</a:t>
            </a:r>
            <a:r>
              <a:rPr lang="en-US" baseline="-25000" dirty="0">
                <a:solidFill>
                  <a:srgbClr val="000000"/>
                </a:solidFill>
                <a:latin typeface="Verdana" pitchFamily="34" charset="0"/>
                <a:cs typeface="Arial" pitchFamily="34" charset="0"/>
              </a:rPr>
              <a:t>32</a:t>
            </a:r>
            <a:r>
              <a:rPr lang="en-US" dirty="0">
                <a:solidFill>
                  <a:srgbClr val="000000"/>
                </a:solidFill>
                <a:latin typeface="Verdana" pitchFamily="34" charset="0"/>
                <a:cs typeface="Arial" pitchFamily="34" charset="0"/>
              </a:rPr>
              <a:t> and F</a:t>
            </a:r>
            <a:r>
              <a:rPr lang="en-US" baseline="-25000" dirty="0">
                <a:solidFill>
                  <a:srgbClr val="000000"/>
                </a:solidFill>
                <a:latin typeface="Verdana" pitchFamily="34" charset="0"/>
                <a:cs typeface="Arial" pitchFamily="34" charset="0"/>
              </a:rPr>
              <a:t>31</a:t>
            </a:r>
            <a:r>
              <a:rPr lang="en-US" dirty="0">
                <a:solidFill>
                  <a:srgbClr val="000000"/>
                </a:solidFill>
                <a:latin typeface="Verdana" pitchFamily="34" charset="0"/>
                <a:cs typeface="Arial" pitchFamily="34" charset="0"/>
              </a:rPr>
              <a:t>.</a:t>
            </a:r>
          </a:p>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The magnitude of the forces F</a:t>
            </a:r>
            <a:r>
              <a:rPr lang="en-US" baseline="-25000" dirty="0">
                <a:solidFill>
                  <a:srgbClr val="000000"/>
                </a:solidFill>
                <a:latin typeface="Verdana" pitchFamily="34" charset="0"/>
                <a:cs typeface="Arial" pitchFamily="34" charset="0"/>
              </a:rPr>
              <a:t>32</a:t>
            </a:r>
            <a:r>
              <a:rPr lang="en-US" dirty="0">
                <a:solidFill>
                  <a:srgbClr val="000000"/>
                </a:solidFill>
                <a:latin typeface="Verdana" pitchFamily="34" charset="0"/>
                <a:cs typeface="Arial" pitchFamily="34" charset="0"/>
              </a:rPr>
              <a:t> and F</a:t>
            </a:r>
            <a:r>
              <a:rPr lang="en-US" baseline="-25000" dirty="0">
                <a:solidFill>
                  <a:srgbClr val="000000"/>
                </a:solidFill>
                <a:latin typeface="Verdana" pitchFamily="34" charset="0"/>
                <a:cs typeface="Arial" pitchFamily="34" charset="0"/>
              </a:rPr>
              <a:t>31</a:t>
            </a:r>
            <a:r>
              <a:rPr lang="en-US" dirty="0">
                <a:solidFill>
                  <a:srgbClr val="000000"/>
                </a:solidFill>
                <a:latin typeface="Verdana" pitchFamily="34" charset="0"/>
                <a:cs typeface="Arial" pitchFamily="34" charset="0"/>
              </a:rPr>
              <a:t> can calculated using Coulomb’s law.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755576" y="764704"/>
            <a:ext cx="8048625" cy="2308324"/>
          </a:xfrm>
          <a:prstGeom prst="rect">
            <a:avLst/>
          </a:prstGeom>
          <a:noFill/>
          <a:ln w="9525">
            <a:noFill/>
            <a:miter lim="800000"/>
            <a:headEnd/>
            <a:tailEnd/>
          </a:ln>
        </p:spPr>
        <p:txBody>
          <a:bodyPr>
            <a:spAutoFit/>
          </a:bodyPr>
          <a:lstStyle/>
          <a:p>
            <a:endParaRPr lang="en-US" altLang="en-US" sz="2400" dirty="0"/>
          </a:p>
          <a:p>
            <a:endParaRPr lang="en-US" altLang="en-US" sz="2400" dirty="0"/>
          </a:p>
          <a:p>
            <a:pPr algn="l" rtl="0"/>
            <a:r>
              <a:rPr lang="en-US" altLang="en-US" sz="2400" dirty="0"/>
              <a:t>Three point charges lie along the </a:t>
            </a:r>
            <a:r>
              <a:rPr lang="en-US" altLang="en-US" sz="2400" i="1" dirty="0"/>
              <a:t>x axis as shown in Figure below</a:t>
            </a:r>
            <a:r>
              <a:rPr lang="en-US" altLang="en-US" sz="2400" dirty="0"/>
              <a:t>. The positive charge </a:t>
            </a:r>
            <a:r>
              <a:rPr lang="en-US" altLang="en-US" sz="2400" i="1" dirty="0"/>
              <a:t>q1 = 15.0 µC is at  x =2.00 m, the </a:t>
            </a:r>
            <a:r>
              <a:rPr lang="en-US" altLang="en-US" sz="2400" dirty="0"/>
              <a:t>positive charge </a:t>
            </a:r>
            <a:r>
              <a:rPr lang="en-US" altLang="en-US" sz="2400" i="1" dirty="0"/>
              <a:t>q</a:t>
            </a:r>
            <a:r>
              <a:rPr lang="en-US" altLang="en-US" sz="2400" i="1" baseline="-25000" dirty="0"/>
              <a:t>2</a:t>
            </a:r>
            <a:r>
              <a:rPr lang="en-US" altLang="en-US" sz="2400" i="1" dirty="0"/>
              <a:t>  = 6.00 µC is at the origin, and the resultant </a:t>
            </a:r>
            <a:r>
              <a:rPr lang="en-US" altLang="en-US" sz="2400" dirty="0"/>
              <a:t>force acting on </a:t>
            </a:r>
            <a:r>
              <a:rPr lang="en-US" altLang="en-US" sz="2400" i="1" dirty="0"/>
              <a:t>q</a:t>
            </a:r>
            <a:r>
              <a:rPr lang="en-US" altLang="en-US" sz="2400" i="1" baseline="-25000" dirty="0"/>
              <a:t>3</a:t>
            </a:r>
            <a:r>
              <a:rPr lang="en-US" altLang="en-US" sz="2400" i="1" dirty="0"/>
              <a:t> is zero. What is the x coordinate of q</a:t>
            </a:r>
            <a:r>
              <a:rPr lang="en-US" altLang="en-US" sz="2400" i="1" baseline="-25000" dirty="0"/>
              <a:t>3</a:t>
            </a:r>
            <a:r>
              <a:rPr lang="en-US" altLang="en-US" sz="2400" i="1" dirty="0"/>
              <a:t>?</a:t>
            </a:r>
            <a:endParaRPr lang="en-US" altLang="en-US" sz="2400" dirty="0"/>
          </a:p>
        </p:txBody>
      </p:sp>
      <p:pic>
        <p:nvPicPr>
          <p:cNvPr id="23558" name="Picture 3"/>
          <p:cNvPicPr>
            <a:picLocks noChangeAspect="1" noChangeArrowheads="1"/>
          </p:cNvPicPr>
          <p:nvPr/>
        </p:nvPicPr>
        <p:blipFill>
          <a:blip r:embed="rId2" cstate="print"/>
          <a:srcRect/>
          <a:stretch>
            <a:fillRect/>
          </a:stretch>
        </p:blipFill>
        <p:spPr bwMode="auto">
          <a:xfrm>
            <a:off x="2555776" y="3501008"/>
            <a:ext cx="4019550" cy="2324100"/>
          </a:xfrm>
          <a:prstGeom prst="rect">
            <a:avLst/>
          </a:prstGeom>
          <a:noFill/>
          <a:ln w="9525">
            <a:noFill/>
            <a:miter lim="800000"/>
            <a:headEnd/>
            <a:tailEnd/>
          </a:ln>
        </p:spPr>
      </p:pic>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827584" y="1262336"/>
            <a:ext cx="7696200" cy="6247864"/>
          </a:xfrm>
          <a:prstGeom prst="rect">
            <a:avLst/>
          </a:prstGeom>
          <a:noFill/>
          <a:ln w="9525">
            <a:noFill/>
            <a:miter lim="800000"/>
            <a:headEnd/>
            <a:tailEnd/>
          </a:ln>
        </p:spPr>
        <p:txBody>
          <a:bodyPr wrap="square" anchor="ctr">
            <a:spAutoFit/>
          </a:bodyPr>
          <a:lstStyle/>
          <a:p>
            <a:pPr marL="114300" indent="0" algn="l">
              <a:buNone/>
            </a:pPr>
            <a:r>
              <a:rPr lang="en-US" sz="2000" dirty="0"/>
              <a:t>The </a:t>
            </a:r>
            <a:r>
              <a:rPr lang="en-US" sz="2000" b="1" dirty="0"/>
              <a:t>electric field vector E </a:t>
            </a:r>
            <a:r>
              <a:rPr lang="en-US" sz="2000" dirty="0"/>
              <a:t>at a point in space is defined as the electric force </a:t>
            </a:r>
            <a:r>
              <a:rPr lang="en-US" sz="2000" b="1" dirty="0"/>
              <a:t>F</a:t>
            </a:r>
            <a:r>
              <a:rPr lang="en-US" sz="2000" i="1" dirty="0"/>
              <a:t>e </a:t>
            </a:r>
            <a:r>
              <a:rPr lang="en-US" sz="2000" dirty="0"/>
              <a:t>acting on a test charge </a:t>
            </a:r>
            <a:r>
              <a:rPr lang="en-US" sz="2000" i="1" dirty="0"/>
              <a:t>q</a:t>
            </a:r>
            <a:r>
              <a:rPr lang="en-US" sz="2000" dirty="0"/>
              <a:t>0 placed at that point divided by the test charge:</a:t>
            </a:r>
          </a:p>
          <a:p>
            <a:pPr marL="114300" indent="0" algn="l">
              <a:buNone/>
            </a:pPr>
            <a:endParaRPr lang="en-US" sz="2000" dirty="0"/>
          </a:p>
          <a:p>
            <a:pPr marL="114300" indent="0" algn="l">
              <a:buNone/>
            </a:pPr>
            <a:endParaRPr lang="en-US" sz="2000" dirty="0"/>
          </a:p>
          <a:p>
            <a:pPr marL="114300" indent="0" algn="l">
              <a:buNone/>
            </a:pPr>
            <a:endParaRPr lang="en-US" sz="2000" dirty="0"/>
          </a:p>
          <a:p>
            <a:pPr marL="114300" indent="0" algn="l">
              <a:buNone/>
            </a:pPr>
            <a:r>
              <a:rPr lang="en-US" sz="2000" dirty="0"/>
              <a:t>The vector </a:t>
            </a:r>
            <a:r>
              <a:rPr lang="en-US" sz="2000" b="1" dirty="0"/>
              <a:t>E </a:t>
            </a:r>
            <a:r>
              <a:rPr lang="en-US" sz="2000" dirty="0"/>
              <a:t>has the SI units of </a:t>
            </a:r>
            <a:r>
              <a:rPr lang="en-US" sz="2000" dirty="0" err="1"/>
              <a:t>newtons</a:t>
            </a:r>
            <a:r>
              <a:rPr lang="en-US" sz="2000" dirty="0"/>
              <a:t>  per coulomb (N/C).</a:t>
            </a:r>
          </a:p>
          <a:p>
            <a:pPr marL="114300" indent="0" algn="l">
              <a:buNone/>
            </a:pPr>
            <a:endParaRPr lang="en-US" sz="2000" dirty="0"/>
          </a:p>
          <a:p>
            <a:pPr indent="457200" algn="l" eaLnBrk="0" hangingPunct="0"/>
            <a:r>
              <a:rPr lang="en-US" altLang="en-US" sz="2000" b="1" dirty="0"/>
              <a:t>The force on a charged particle placed in an electric field:</a:t>
            </a:r>
          </a:p>
          <a:p>
            <a:pPr indent="457200" algn="l" eaLnBrk="0" hangingPunct="0"/>
            <a:endParaRPr lang="en-US" altLang="en-US" sz="2000" b="1" dirty="0"/>
          </a:p>
          <a:p>
            <a:pPr indent="457200" algn="l" eaLnBrk="0" hangingPunct="0"/>
            <a:endParaRPr lang="en-US" altLang="en-US" sz="2000" b="1" dirty="0"/>
          </a:p>
          <a:p>
            <a:pPr indent="457200" algn="l" eaLnBrk="0" hangingPunct="0"/>
            <a:endParaRPr lang="en-US" altLang="en-US" sz="2000" b="1" dirty="0"/>
          </a:p>
          <a:p>
            <a:pPr indent="457200" algn="l" eaLnBrk="0" hangingPunct="0">
              <a:lnSpc>
                <a:spcPct val="150000"/>
              </a:lnSpc>
            </a:pPr>
            <a:r>
              <a:rPr lang="en-US" altLang="en-US" sz="2000" b="1" dirty="0">
                <a:solidFill>
                  <a:srgbClr val="C00000"/>
                </a:solidFill>
              </a:rPr>
              <a:t>If the charge q is positive, the force is in the same direction as the field. </a:t>
            </a:r>
          </a:p>
          <a:p>
            <a:pPr indent="457200" algn="l" eaLnBrk="0" hangingPunct="0">
              <a:lnSpc>
                <a:spcPct val="150000"/>
              </a:lnSpc>
            </a:pPr>
            <a:r>
              <a:rPr lang="en-US" altLang="en-US" sz="2000" b="1" dirty="0">
                <a:solidFill>
                  <a:srgbClr val="C00000"/>
                </a:solidFill>
              </a:rPr>
              <a:t>If q is negative, the force and the field are in opposite directions.</a:t>
            </a:r>
          </a:p>
          <a:p>
            <a:pPr marL="114300" indent="0" algn="l">
              <a:buNone/>
            </a:pPr>
            <a:endParaRPr lang="ar-SA" sz="2200" dirty="0"/>
          </a:p>
          <a:p>
            <a:pPr indent="457200" algn="justLow" eaLnBrk="0" hangingPunct="0">
              <a:lnSpc>
                <a:spcPct val="150000"/>
              </a:lnSpc>
            </a:pPr>
            <a:endParaRPr lang="en-US" altLang="en-US" sz="1600" dirty="0">
              <a:cs typeface="Times New Roman" pitchFamily="18" charset="0"/>
            </a:endParaRPr>
          </a:p>
          <a:p>
            <a:pPr indent="457200" algn="justLow" eaLnBrk="0" hangingPunct="0">
              <a:lnSpc>
                <a:spcPct val="150000"/>
              </a:lnSpc>
            </a:pPr>
            <a:endParaRPr lang="en-US" altLang="en-US" sz="1600" dirty="0"/>
          </a:p>
        </p:txBody>
      </p:sp>
      <p:sp>
        <p:nvSpPr>
          <p:cNvPr id="1843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18437" name="Picture 7"/>
          <p:cNvPicPr>
            <a:picLocks noChangeAspect="1" noChangeArrowheads="1"/>
          </p:cNvPicPr>
          <p:nvPr/>
        </p:nvPicPr>
        <p:blipFill>
          <a:blip r:embed="rId2" cstate="print">
            <a:lum bright="-18000"/>
          </a:blip>
          <a:srcRect/>
          <a:stretch>
            <a:fillRect/>
          </a:stretch>
        </p:blipFill>
        <p:spPr bwMode="auto">
          <a:xfrm>
            <a:off x="3131840" y="2193048"/>
            <a:ext cx="1247775" cy="514350"/>
          </a:xfrm>
          <a:prstGeom prst="rect">
            <a:avLst/>
          </a:prstGeom>
          <a:noFill/>
          <a:ln w="9525">
            <a:noFill/>
            <a:miter lim="800000"/>
            <a:headEnd/>
            <a:tailEnd/>
          </a:ln>
        </p:spPr>
      </p:pic>
      <p:pic>
        <p:nvPicPr>
          <p:cNvPr id="18441" name="Picture 9"/>
          <p:cNvPicPr>
            <a:picLocks noChangeAspect="1" noChangeArrowheads="1"/>
          </p:cNvPicPr>
          <p:nvPr/>
        </p:nvPicPr>
        <p:blipFill>
          <a:blip r:embed="rId3" cstate="print"/>
          <a:srcRect/>
          <a:stretch>
            <a:fillRect/>
          </a:stretch>
        </p:blipFill>
        <p:spPr bwMode="auto">
          <a:xfrm>
            <a:off x="5745658" y="2065519"/>
            <a:ext cx="1876425" cy="962025"/>
          </a:xfrm>
          <a:prstGeom prst="rect">
            <a:avLst/>
          </a:prstGeom>
          <a:noFill/>
          <a:ln w="9525">
            <a:noFill/>
            <a:miter lim="800000"/>
            <a:headEnd/>
            <a:tailEnd/>
          </a:ln>
        </p:spPr>
      </p:pic>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1" name="Picture 4"/>
          <p:cNvPicPr>
            <a:picLocks noChangeAspect="1" noChangeArrowheads="1"/>
          </p:cNvPicPr>
          <p:nvPr/>
        </p:nvPicPr>
        <p:blipFill>
          <a:blip r:embed="rId4" cstate="print"/>
          <a:srcRect/>
          <a:stretch>
            <a:fillRect/>
          </a:stretch>
        </p:blipFill>
        <p:spPr bwMode="auto">
          <a:xfrm>
            <a:off x="3160415" y="4221088"/>
            <a:ext cx="2438400" cy="76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cstate="print"/>
          <a:srcRect/>
          <a:stretch>
            <a:fillRect/>
          </a:stretch>
        </p:blipFill>
        <p:spPr bwMode="auto">
          <a:xfrm>
            <a:off x="6684044" y="4905159"/>
            <a:ext cx="2459956" cy="1618162"/>
          </a:xfrm>
          <a:prstGeom prst="rect">
            <a:avLst/>
          </a:prstGeom>
          <a:noFill/>
          <a:ln w="9525">
            <a:noFill/>
            <a:miter lim="800000"/>
            <a:headEnd/>
            <a:tailEnd/>
          </a:ln>
        </p:spPr>
      </p:pic>
      <p:sp>
        <p:nvSpPr>
          <p:cNvPr id="20482" name="Rectangle 3"/>
          <p:cNvSpPr>
            <a:spLocks noChangeArrowheads="1"/>
          </p:cNvSpPr>
          <p:nvPr/>
        </p:nvSpPr>
        <p:spPr bwMode="auto">
          <a:xfrm>
            <a:off x="107504" y="1347917"/>
            <a:ext cx="9156700" cy="464871"/>
          </a:xfrm>
          <a:prstGeom prst="rect">
            <a:avLst/>
          </a:prstGeom>
          <a:noFill/>
          <a:ln w="9525">
            <a:noFill/>
            <a:miter lim="800000"/>
            <a:headEnd/>
            <a:tailEnd/>
          </a:ln>
        </p:spPr>
        <p:txBody>
          <a:bodyPr anchor="ctr">
            <a:spAutoFit/>
          </a:bodyPr>
          <a:lstStyle/>
          <a:p>
            <a:pPr indent="457200" algn="justLow" rtl="0" eaLnBrk="0" hangingPunct="0">
              <a:lnSpc>
                <a:spcPct val="150000"/>
              </a:lnSpc>
            </a:pPr>
            <a:r>
              <a:rPr lang="en-US" altLang="en-US" dirty="0">
                <a:cs typeface="Times New Roman" pitchFamily="18" charset="0"/>
              </a:rPr>
              <a:t>According to Coulomb’s law, </a:t>
            </a:r>
            <a:r>
              <a:rPr lang="en-US" altLang="en-US" dirty="0">
                <a:solidFill>
                  <a:srgbClr val="FF3300"/>
                </a:solidFill>
                <a:cs typeface="Times New Roman" pitchFamily="18" charset="0"/>
              </a:rPr>
              <a:t>the force exerted by q on the test charge is</a:t>
            </a:r>
            <a:endParaRPr lang="en-US" altLang="en-US" dirty="0">
              <a:solidFill>
                <a:srgbClr val="FF3300"/>
              </a:solidFill>
            </a:endParaRPr>
          </a:p>
        </p:txBody>
      </p:sp>
      <p:sp>
        <p:nvSpPr>
          <p:cNvPr id="2048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4" name="Picture 4"/>
          <p:cNvPicPr>
            <a:picLocks noChangeAspect="1" noChangeArrowheads="1"/>
          </p:cNvPicPr>
          <p:nvPr/>
        </p:nvPicPr>
        <p:blipFill>
          <a:blip r:embed="rId3" cstate="print">
            <a:lum bright="-28000"/>
          </a:blip>
          <a:srcRect/>
          <a:stretch>
            <a:fillRect/>
          </a:stretch>
        </p:blipFill>
        <p:spPr bwMode="auto">
          <a:xfrm>
            <a:off x="1843391" y="1840107"/>
            <a:ext cx="1641351" cy="761756"/>
          </a:xfrm>
          <a:prstGeom prst="rect">
            <a:avLst/>
          </a:prstGeom>
          <a:noFill/>
          <a:ln w="9525">
            <a:noFill/>
            <a:miter lim="800000"/>
            <a:headEnd/>
            <a:tailEnd/>
          </a:ln>
        </p:spPr>
      </p:pic>
      <p:sp>
        <p:nvSpPr>
          <p:cNvPr id="20485" name="Rectangle 6"/>
          <p:cNvSpPr>
            <a:spLocks noChangeArrowheads="1"/>
          </p:cNvSpPr>
          <p:nvPr/>
        </p:nvSpPr>
        <p:spPr bwMode="auto">
          <a:xfrm>
            <a:off x="-433972" y="2468653"/>
            <a:ext cx="5522913" cy="523875"/>
          </a:xfrm>
          <a:prstGeom prst="rect">
            <a:avLst/>
          </a:prstGeom>
          <a:noFill/>
          <a:ln w="9525">
            <a:noFill/>
            <a:miter lim="800000"/>
            <a:headEnd/>
            <a:tailEnd/>
          </a:ln>
        </p:spPr>
        <p:txBody>
          <a:bodyPr anchor="ctr">
            <a:spAutoFit/>
          </a:bodyPr>
          <a:lstStyle/>
          <a:p>
            <a:pPr indent="457200" eaLnBrk="0" hangingPunct="0"/>
            <a:endParaRPr lang="en-US" altLang="en-US" sz="1400" dirty="0">
              <a:cs typeface="Times New Roman" pitchFamily="18" charset="0"/>
            </a:endParaRPr>
          </a:p>
          <a:p>
            <a:pPr indent="457200" eaLnBrk="0" hangingPunct="0"/>
            <a:r>
              <a:rPr lang="en-US" altLang="en-US" sz="1400" dirty="0">
                <a:cs typeface="Times New Roman" pitchFamily="18" charset="0"/>
              </a:rPr>
              <a:t>Where rˆ is a unit vector directed from q toward q</a:t>
            </a:r>
            <a:r>
              <a:rPr lang="en-US" altLang="en-US" sz="1400" baseline="-30000" dirty="0">
                <a:cs typeface="Times New Roman" pitchFamily="18" charset="0"/>
              </a:rPr>
              <a:t>0</a:t>
            </a:r>
            <a:r>
              <a:rPr lang="en-US" altLang="en-US" sz="1400" dirty="0">
                <a:cs typeface="Times New Roman" pitchFamily="18" charset="0"/>
              </a:rPr>
              <a:t> .</a:t>
            </a:r>
            <a:endParaRPr lang="en-US" altLang="en-US" dirty="0"/>
          </a:p>
        </p:txBody>
      </p:sp>
      <p:sp>
        <p:nvSpPr>
          <p:cNvPr id="204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7" name="Picture 7"/>
          <p:cNvPicPr>
            <a:picLocks noChangeAspect="1" noChangeArrowheads="1"/>
          </p:cNvPicPr>
          <p:nvPr/>
        </p:nvPicPr>
        <p:blipFill>
          <a:blip r:embed="rId4" cstate="print"/>
          <a:srcRect/>
          <a:stretch>
            <a:fillRect/>
          </a:stretch>
        </p:blipFill>
        <p:spPr bwMode="auto">
          <a:xfrm>
            <a:off x="6498303" y="1760587"/>
            <a:ext cx="2428875" cy="1781175"/>
          </a:xfrm>
          <a:prstGeom prst="rect">
            <a:avLst/>
          </a:prstGeom>
          <a:noFill/>
          <a:ln w="9525">
            <a:noFill/>
            <a:miter lim="800000"/>
            <a:headEnd/>
            <a:tailEnd/>
          </a:ln>
        </p:spPr>
      </p:pic>
      <p:sp>
        <p:nvSpPr>
          <p:cNvPr id="20488" name="Rectangle 7"/>
          <p:cNvSpPr>
            <a:spLocks noChangeArrowheads="1"/>
          </p:cNvSpPr>
          <p:nvPr/>
        </p:nvSpPr>
        <p:spPr bwMode="auto">
          <a:xfrm>
            <a:off x="4883594" y="2651175"/>
            <a:ext cx="1812925"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source charge</a:t>
            </a:r>
            <a:endParaRPr lang="en-US" altLang="en-US" dirty="0">
              <a:solidFill>
                <a:srgbClr val="002060"/>
              </a:solidFill>
            </a:endParaRPr>
          </a:p>
        </p:txBody>
      </p:sp>
      <p:sp>
        <p:nvSpPr>
          <p:cNvPr id="20489" name="Rectangle 8"/>
          <p:cNvSpPr>
            <a:spLocks noChangeArrowheads="1"/>
          </p:cNvSpPr>
          <p:nvPr/>
        </p:nvSpPr>
        <p:spPr bwMode="auto">
          <a:xfrm>
            <a:off x="6498303" y="1808824"/>
            <a:ext cx="1490663"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test charge</a:t>
            </a:r>
            <a:endParaRPr lang="en-US" altLang="en-US" dirty="0">
              <a:solidFill>
                <a:srgbClr val="002060"/>
              </a:solidFill>
            </a:endParaRPr>
          </a:p>
        </p:txBody>
      </p:sp>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
        <p:nvSpPr>
          <p:cNvPr id="2" name="مستطيل 1"/>
          <p:cNvSpPr/>
          <p:nvPr/>
        </p:nvSpPr>
        <p:spPr>
          <a:xfrm>
            <a:off x="91805" y="3284056"/>
            <a:ext cx="8944691" cy="3831818"/>
          </a:xfrm>
          <a:prstGeom prst="rect">
            <a:avLst/>
          </a:prstGeom>
        </p:spPr>
        <p:txBody>
          <a:bodyPr wrap="square">
            <a:spAutoFit/>
          </a:bodyPr>
          <a:lstStyle/>
          <a:p>
            <a:pPr indent="457200" algn="l" rtl="0" eaLnBrk="0" hangingPunct="0">
              <a:lnSpc>
                <a:spcPct val="150000"/>
              </a:lnSpc>
            </a:pPr>
            <a:r>
              <a:rPr lang="en-US" altLang="en-US" dirty="0">
                <a:cs typeface="Times New Roman" pitchFamily="18" charset="0"/>
              </a:rPr>
              <a:t>This force in Figure (a) is directed away from the source charge q. </a:t>
            </a:r>
          </a:p>
          <a:p>
            <a:pPr indent="457200" algn="l" rtl="0" eaLnBrk="0" hangingPunct="0">
              <a:lnSpc>
                <a:spcPct val="150000"/>
              </a:lnSpc>
            </a:pPr>
            <a:r>
              <a:rPr lang="en-US" altLang="en-US" dirty="0">
                <a:cs typeface="Times New Roman" pitchFamily="18" charset="0"/>
              </a:rPr>
              <a:t>we find that at P, </a:t>
            </a:r>
            <a:r>
              <a:rPr lang="en-US" altLang="en-US" dirty="0">
                <a:solidFill>
                  <a:srgbClr val="FF3300"/>
                </a:solidFill>
                <a:cs typeface="Times New Roman" pitchFamily="18" charset="0"/>
              </a:rPr>
              <a:t>the electric  field created by q is</a:t>
            </a:r>
          </a:p>
          <a:p>
            <a:pPr indent="457200" algn="l" rtl="0" eaLnBrk="0" hangingPunct="0">
              <a:lnSpc>
                <a:spcPct val="150000"/>
              </a:lnSpc>
            </a:pPr>
            <a:endParaRPr lang="en-US" altLang="en-US" dirty="0">
              <a:solidFill>
                <a:srgbClr val="FF3300"/>
              </a:solidFill>
              <a:cs typeface="Times New Roman" pitchFamily="18" charset="0"/>
            </a:endParaRPr>
          </a:p>
          <a:p>
            <a:pPr indent="457200" algn="justLow" rtl="0" eaLnBrk="0" hangingPunct="0">
              <a:lnSpc>
                <a:spcPct val="150000"/>
              </a:lnSpc>
            </a:pPr>
            <a:endParaRPr lang="en-US" altLang="en-US" dirty="0">
              <a:cs typeface="Times New Roman" pitchFamily="18" charset="0"/>
            </a:endParaRPr>
          </a:p>
          <a:p>
            <a:pPr indent="457200" algn="justLow" rtl="0" eaLnBrk="0" hangingPunct="0">
              <a:lnSpc>
                <a:spcPct val="150000"/>
              </a:lnSpc>
            </a:pPr>
            <a:r>
              <a:rPr lang="en-US" altLang="en-US" dirty="0">
                <a:cs typeface="Times New Roman" pitchFamily="18" charset="0"/>
              </a:rPr>
              <a:t>If the source charge q is positive the test charge removed—the source charge sets    </a:t>
            </a:r>
          </a:p>
          <a:p>
            <a:pPr indent="457200" algn="justLow" rtl="0" eaLnBrk="0" hangingPunct="0">
              <a:lnSpc>
                <a:spcPct val="150000"/>
              </a:lnSpc>
            </a:pPr>
            <a:r>
              <a:rPr lang="en-US" altLang="en-US" dirty="0">
                <a:cs typeface="Times New Roman" pitchFamily="18" charset="0"/>
              </a:rPr>
              <a:t>up  an electric field at point P, directed away from q.</a:t>
            </a:r>
            <a:endParaRPr lang="en-US" altLang="en-US" dirty="0"/>
          </a:p>
          <a:p>
            <a:pPr indent="457200" algn="justLow" rtl="0" eaLnBrk="0" hangingPunct="0">
              <a:lnSpc>
                <a:spcPct val="150000"/>
              </a:lnSpc>
            </a:pPr>
            <a:r>
              <a:rPr lang="en-US" altLang="en-US" dirty="0">
                <a:cs typeface="Times New Roman" pitchFamily="18" charset="0"/>
              </a:rPr>
              <a:t>If q is negative the force on the test charge is toward the </a:t>
            </a:r>
          </a:p>
          <a:p>
            <a:pPr indent="457200" algn="justLow" rtl="0" eaLnBrk="0" hangingPunct="0">
              <a:lnSpc>
                <a:spcPct val="150000"/>
              </a:lnSpc>
            </a:pPr>
            <a:r>
              <a:rPr lang="en-US" altLang="en-US" dirty="0">
                <a:cs typeface="Times New Roman" pitchFamily="18" charset="0"/>
              </a:rPr>
              <a:t>source charge, so the electric field at P is directed toward</a:t>
            </a:r>
          </a:p>
          <a:p>
            <a:pPr indent="457200" algn="l" rtl="0" eaLnBrk="0" hangingPunct="0">
              <a:lnSpc>
                <a:spcPct val="150000"/>
              </a:lnSpc>
            </a:pPr>
            <a:endParaRPr lang="en-US" altLang="en-US" b="1" dirty="0">
              <a:solidFill>
                <a:srgbClr val="FF3300"/>
              </a:solidFill>
            </a:endParaRPr>
          </a:p>
        </p:txBody>
      </p:sp>
      <p:pic>
        <p:nvPicPr>
          <p:cNvPr id="15" name="Picture 1"/>
          <p:cNvPicPr>
            <a:picLocks noChangeAspect="1" noChangeArrowheads="1"/>
          </p:cNvPicPr>
          <p:nvPr/>
        </p:nvPicPr>
        <p:blipFill>
          <a:blip r:embed="rId5" cstate="print">
            <a:lum bright="-10000"/>
          </a:blip>
          <a:srcRect/>
          <a:stretch>
            <a:fillRect/>
          </a:stretch>
        </p:blipFill>
        <p:spPr bwMode="auto">
          <a:xfrm>
            <a:off x="3809554" y="4161986"/>
            <a:ext cx="1752600" cy="771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2" y="1556792"/>
            <a:ext cx="8992843" cy="47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67544" y="1899911"/>
            <a:ext cx="8280920" cy="1938992"/>
          </a:xfrm>
          <a:prstGeom prst="rect">
            <a:avLst/>
          </a:prstGeom>
          <a:noFill/>
          <a:ln w="9525">
            <a:noFill/>
            <a:miter lim="800000"/>
            <a:headEnd/>
            <a:tailEnd/>
          </a:ln>
        </p:spPr>
        <p:txBody>
          <a:bodyPr wrap="square" anchor="ctr">
            <a:spAutoFit/>
          </a:bodyPr>
          <a:lstStyle/>
          <a:p>
            <a:pPr indent="457200" algn="justLow" rtl="0" eaLnBrk="0" hangingPunct="0">
              <a:lnSpc>
                <a:spcPct val="150000"/>
              </a:lnSpc>
            </a:pPr>
            <a:r>
              <a:rPr lang="en-US" altLang="en-US" sz="2000" i="1" dirty="0">
                <a:cs typeface="Times New Roman" pitchFamily="18" charset="0"/>
              </a:rPr>
              <a:t>At any point P, the total electric field due to a group of  source charges      </a:t>
            </a:r>
          </a:p>
          <a:p>
            <a:pPr indent="457200" algn="justLow" rtl="0" eaLnBrk="0" hangingPunct="0">
              <a:lnSpc>
                <a:spcPct val="150000"/>
              </a:lnSpc>
            </a:pPr>
            <a:r>
              <a:rPr lang="en-US" altLang="en-US" sz="2000" i="1" dirty="0">
                <a:cs typeface="Times New Roman" pitchFamily="18" charset="0"/>
              </a:rPr>
              <a:t>equals the vector sum of the electric fields of all the charges.</a:t>
            </a:r>
            <a:endParaRPr lang="en-US" altLang="en-US" sz="2000" dirty="0"/>
          </a:p>
          <a:p>
            <a:pPr indent="457200" algn="justLow" rtl="0" eaLnBrk="0" hangingPunct="0">
              <a:lnSpc>
                <a:spcPct val="150000"/>
              </a:lnSpc>
            </a:pPr>
            <a:r>
              <a:rPr lang="en-US" altLang="en-US" sz="2000" dirty="0">
                <a:cs typeface="Times New Roman" pitchFamily="18" charset="0"/>
              </a:rPr>
              <a:t>Thus, the electric field at point P due to a group of source charges can be </a:t>
            </a:r>
          </a:p>
          <a:p>
            <a:pPr indent="457200" algn="justLow" rtl="0" eaLnBrk="0" hangingPunct="0">
              <a:lnSpc>
                <a:spcPct val="150000"/>
              </a:lnSpc>
            </a:pPr>
            <a:r>
              <a:rPr lang="en-US" altLang="en-US" sz="2000" dirty="0">
                <a:cs typeface="Times New Roman" pitchFamily="18" charset="0"/>
              </a:rPr>
              <a:t>expressed as the vector sum</a:t>
            </a:r>
            <a:endParaRPr lang="en-US" altLang="en-US" sz="2000" dirty="0"/>
          </a:p>
        </p:txBody>
      </p:sp>
      <p:sp>
        <p:nvSpPr>
          <p:cNvPr id="2253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2532" name="Picture 2" descr="http://www.hazemsakeek.com/Physics_Lectures/Electrostatic/gp2images/gp2_le29.gif"/>
          <p:cNvPicPr>
            <a:picLocks noChangeAspect="1" noChangeArrowheads="1"/>
          </p:cNvPicPr>
          <p:nvPr/>
        </p:nvPicPr>
        <p:blipFill>
          <a:blip r:embed="rId2" r:link="rId3" cstate="print"/>
          <a:srcRect/>
          <a:stretch>
            <a:fillRect/>
          </a:stretch>
        </p:blipFill>
        <p:spPr bwMode="auto">
          <a:xfrm>
            <a:off x="6732240" y="4221088"/>
            <a:ext cx="1771650" cy="2286000"/>
          </a:xfrm>
          <a:prstGeom prst="rect">
            <a:avLst/>
          </a:prstGeom>
          <a:noFill/>
          <a:ln w="9525">
            <a:noFill/>
            <a:miter lim="800000"/>
            <a:headEnd/>
            <a:tailEnd/>
          </a:ln>
        </p:spPr>
      </p:pic>
      <p:sp>
        <p:nvSpPr>
          <p:cNvPr id="22533" name="Rectangle 4"/>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pPr eaLnBrk="0" hangingPunct="0"/>
            <a:endParaRPr lang="ar-EG" altLang="en-US"/>
          </a:p>
        </p:txBody>
      </p:sp>
      <p:sp>
        <p:nvSpPr>
          <p:cNvPr id="22534" name="Rectangle 6"/>
          <p:cNvSpPr>
            <a:spLocks noChangeArrowheads="1"/>
          </p:cNvSpPr>
          <p:nvPr/>
        </p:nvSpPr>
        <p:spPr bwMode="auto">
          <a:xfrm>
            <a:off x="1835696" y="4462666"/>
            <a:ext cx="3505200" cy="677108"/>
          </a:xfrm>
          <a:prstGeom prst="rect">
            <a:avLst/>
          </a:prstGeom>
          <a:noFill/>
          <a:ln w="9525">
            <a:noFill/>
            <a:miter lim="800000"/>
            <a:headEnd/>
            <a:tailEnd/>
          </a:ln>
        </p:spPr>
        <p:txBody>
          <a:bodyPr anchor="ctr">
            <a:spAutoFit/>
          </a:bodyPr>
          <a:lstStyle/>
          <a:p>
            <a:pPr indent="457200" eaLnBrk="0" hangingPunct="0"/>
            <a:r>
              <a:rPr lang="en-US" altLang="en-US" sz="2000" dirty="0" err="1">
                <a:cs typeface="Times New Roman" pitchFamily="18" charset="0"/>
              </a:rPr>
              <a:t>E</a:t>
            </a:r>
            <a:r>
              <a:rPr lang="en-US" altLang="en-US" sz="2000" baseline="-30000" dirty="0" err="1">
                <a:cs typeface="Times New Roman" pitchFamily="18" charset="0"/>
              </a:rPr>
              <a:t>p</a:t>
            </a:r>
            <a:r>
              <a:rPr lang="en-US" altLang="en-US" sz="2000" dirty="0">
                <a:cs typeface="Times New Roman" pitchFamily="18" charset="0"/>
              </a:rPr>
              <a:t> = E</a:t>
            </a:r>
            <a:r>
              <a:rPr lang="en-US" altLang="en-US" sz="2000" baseline="-30000" dirty="0">
                <a:cs typeface="Times New Roman" pitchFamily="18" charset="0"/>
              </a:rPr>
              <a:t>1</a:t>
            </a:r>
            <a:r>
              <a:rPr lang="en-US" altLang="en-US" sz="2000" dirty="0">
                <a:cs typeface="Times New Roman" pitchFamily="18" charset="0"/>
              </a:rPr>
              <a:t> + E</a:t>
            </a:r>
            <a:r>
              <a:rPr lang="en-US" altLang="en-US" sz="2000" baseline="-30000" dirty="0">
                <a:cs typeface="Times New Roman" pitchFamily="18" charset="0"/>
              </a:rPr>
              <a:t>2</a:t>
            </a:r>
            <a:r>
              <a:rPr lang="en-US" altLang="en-US" sz="2000" dirty="0">
                <a:cs typeface="Times New Roman" pitchFamily="18" charset="0"/>
              </a:rPr>
              <a:t> + E</a:t>
            </a:r>
            <a:r>
              <a:rPr lang="en-US" altLang="en-US" sz="2000" baseline="-30000" dirty="0">
                <a:cs typeface="Times New Roman" pitchFamily="18" charset="0"/>
              </a:rPr>
              <a:t>3</a:t>
            </a:r>
            <a:r>
              <a:rPr lang="en-US" altLang="en-US" sz="2000" dirty="0">
                <a:cs typeface="Times New Roman" pitchFamily="18" charset="0"/>
              </a:rPr>
              <a:t> +E</a:t>
            </a:r>
            <a:r>
              <a:rPr lang="en-US" altLang="en-US" sz="2000" baseline="-30000" dirty="0">
                <a:cs typeface="Times New Roman" pitchFamily="18" charset="0"/>
              </a:rPr>
              <a:t>4</a:t>
            </a:r>
            <a:endParaRPr lang="en-US" altLang="en-US" sz="2000" dirty="0"/>
          </a:p>
          <a:p>
            <a:pPr indent="457200" eaLnBrk="0" hangingPunct="0"/>
            <a:endParaRPr lang="en-US" altLang="en-US" dirty="0"/>
          </a:p>
        </p:txBody>
      </p:sp>
      <p:pic>
        <p:nvPicPr>
          <p:cNvPr id="22535" name="Picture 5"/>
          <p:cNvPicPr>
            <a:picLocks noChangeAspect="1" noChangeArrowheads="1"/>
          </p:cNvPicPr>
          <p:nvPr/>
        </p:nvPicPr>
        <p:blipFill>
          <a:blip r:embed="rId4" cstate="print">
            <a:lum bright="-12000"/>
          </a:blip>
          <a:srcRect/>
          <a:stretch>
            <a:fillRect/>
          </a:stretch>
        </p:blipFill>
        <p:spPr bwMode="auto">
          <a:xfrm>
            <a:off x="2699792" y="5013176"/>
            <a:ext cx="2581275" cy="981075"/>
          </a:xfrm>
          <a:prstGeom prst="rect">
            <a:avLst/>
          </a:prstGeom>
          <a:noFill/>
          <a:ln w="9525">
            <a:noFill/>
            <a:miter lim="800000"/>
            <a:headEnd/>
            <a:tailEnd/>
          </a:ln>
        </p:spPr>
      </p:pic>
      <p:sp>
        <p:nvSpPr>
          <p:cNvPr id="10"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331640" y="1700808"/>
            <a:ext cx="6543675" cy="369332"/>
          </a:xfrm>
          <a:prstGeom prst="rect">
            <a:avLst/>
          </a:prstGeom>
          <a:noFill/>
          <a:ln w="9525">
            <a:noFill/>
            <a:miter lim="800000"/>
            <a:headEnd/>
            <a:tailEnd/>
          </a:ln>
        </p:spPr>
        <p:txBody>
          <a:bodyPr>
            <a:spAutoFit/>
          </a:bodyPr>
          <a:lstStyle/>
          <a:p>
            <a:pPr algn="ctr"/>
            <a:r>
              <a:rPr lang="en-US" altLang="en-US" b="1" dirty="0"/>
              <a:t>Electric Field Due to Two Charges</a:t>
            </a:r>
            <a:endParaRPr lang="ar-EG" altLang="en-US" dirty="0"/>
          </a:p>
        </p:txBody>
      </p:sp>
      <p:sp>
        <p:nvSpPr>
          <p:cNvPr id="25603" name="Rectangle 2"/>
          <p:cNvSpPr>
            <a:spLocks noChangeArrowheads="1"/>
          </p:cNvSpPr>
          <p:nvPr/>
        </p:nvSpPr>
        <p:spPr bwMode="auto">
          <a:xfrm>
            <a:off x="547687" y="2108389"/>
            <a:ext cx="8048625" cy="1569660"/>
          </a:xfrm>
          <a:prstGeom prst="rect">
            <a:avLst/>
          </a:prstGeom>
          <a:noFill/>
          <a:ln w="9525">
            <a:noFill/>
            <a:miter lim="800000"/>
            <a:headEnd/>
            <a:tailEnd/>
          </a:ln>
        </p:spPr>
        <p:txBody>
          <a:bodyPr>
            <a:spAutoFit/>
          </a:bodyPr>
          <a:lstStyle/>
          <a:p>
            <a:pPr algn="just" rtl="0"/>
            <a:r>
              <a:rPr lang="en-US" altLang="en-US" sz="2400" dirty="0"/>
              <a:t>A charge </a:t>
            </a:r>
            <a:r>
              <a:rPr lang="en-US" altLang="en-US" sz="2400" i="1" dirty="0"/>
              <a:t>q</a:t>
            </a:r>
            <a:r>
              <a:rPr lang="en-US" altLang="en-US" sz="2400" i="1" baseline="-25000" dirty="0"/>
              <a:t>1</a:t>
            </a:r>
            <a:r>
              <a:rPr lang="en-US" altLang="en-US" sz="2400" i="1" dirty="0"/>
              <a:t> = 7.0 µC is located at the origin, and a second </a:t>
            </a:r>
            <a:r>
              <a:rPr lang="en-US" altLang="en-US" sz="2400" dirty="0"/>
              <a:t>charge </a:t>
            </a:r>
            <a:r>
              <a:rPr lang="en-US" altLang="en-US" sz="2400" i="1" dirty="0"/>
              <a:t>q</a:t>
            </a:r>
            <a:r>
              <a:rPr lang="en-US" altLang="en-US" sz="2400" i="1" baseline="-25000" dirty="0"/>
              <a:t>2</a:t>
            </a:r>
            <a:r>
              <a:rPr lang="en-US" altLang="en-US" sz="2400" i="1" dirty="0"/>
              <a:t> = -5.0 µC is located on the x axis, 0.30 m from </a:t>
            </a:r>
            <a:r>
              <a:rPr lang="en-US" altLang="en-US" sz="2400" dirty="0"/>
              <a:t>the origin. Find the electric field at the point </a:t>
            </a:r>
            <a:r>
              <a:rPr lang="en-US" altLang="en-US" sz="2400" i="1" dirty="0"/>
              <a:t>P, </a:t>
            </a:r>
            <a:r>
              <a:rPr lang="en-US" altLang="en-US" sz="2400" dirty="0"/>
              <a:t>which has coordinates (0, 0.40) m.</a:t>
            </a:r>
            <a:endParaRPr lang="ar-EG" altLang="en-US" sz="2400" dirty="0"/>
          </a:p>
        </p:txBody>
      </p:sp>
      <p:sp>
        <p:nvSpPr>
          <p:cNvPr id="25604" name="Rectangle 3"/>
          <p:cNvSpPr>
            <a:spLocks noChangeArrowheads="1"/>
          </p:cNvSpPr>
          <p:nvPr/>
        </p:nvSpPr>
        <p:spPr bwMode="auto">
          <a:xfrm>
            <a:off x="523875" y="2708275"/>
            <a:ext cx="7762875" cy="369888"/>
          </a:xfrm>
          <a:prstGeom prst="rect">
            <a:avLst/>
          </a:prstGeom>
          <a:noFill/>
          <a:ln w="9525">
            <a:noFill/>
            <a:miter lim="800000"/>
            <a:headEnd/>
            <a:tailEnd/>
          </a:ln>
        </p:spPr>
        <p:txBody>
          <a:bodyPr>
            <a:spAutoFit/>
          </a:bodyPr>
          <a:lstStyle/>
          <a:p>
            <a:r>
              <a:rPr lang="en-US" altLang="en-US" b="1"/>
              <a:t> </a:t>
            </a:r>
          </a:p>
        </p:txBody>
      </p:sp>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5</a:t>
            </a:r>
          </a:p>
        </p:txBody>
      </p:sp>
      <p:pic>
        <p:nvPicPr>
          <p:cNvPr id="9" name="Picture 2"/>
          <p:cNvPicPr>
            <a:picLocks noChangeAspect="1" noChangeArrowheads="1"/>
          </p:cNvPicPr>
          <p:nvPr/>
        </p:nvPicPr>
        <p:blipFill>
          <a:blip r:embed="rId2" cstate="print"/>
          <a:srcRect/>
          <a:stretch>
            <a:fillRect/>
          </a:stretch>
        </p:blipFill>
        <p:spPr bwMode="auto">
          <a:xfrm>
            <a:off x="5429250" y="4077072"/>
            <a:ext cx="3714750" cy="2543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971600" y="457200"/>
            <a:ext cx="7416824" cy="707886"/>
          </a:xfrm>
          <a:prstGeom prst="rect">
            <a:avLst/>
          </a:prstGeom>
          <a:noFill/>
        </p:spPr>
        <p:txBody>
          <a:bodyPr wrap="square" rtlCol="1">
            <a:spAutoFit/>
          </a:bodyPr>
          <a:lstStyle/>
          <a:p>
            <a:pPr marL="514350" indent="-514350"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23.1 Properties of Electric Charges</a:t>
            </a:r>
          </a:p>
        </p:txBody>
      </p:sp>
      <p:sp>
        <p:nvSpPr>
          <p:cNvPr id="21" name="Text Placeholder 3"/>
          <p:cNvSpPr txBox="1">
            <a:spLocks/>
          </p:cNvSpPr>
          <p:nvPr/>
        </p:nvSpPr>
        <p:spPr>
          <a:xfrm>
            <a:off x="827584" y="1412776"/>
            <a:ext cx="7416823" cy="2592288"/>
          </a:xfrm>
          <a:prstGeom prst="rect">
            <a:avLst/>
          </a:prstGeom>
        </p:spPr>
        <p:txBody>
          <a:bodyPr vert="horz" lIns="91440" tIns="45720" rIns="91440" bIns="45720" rtlCol="0" anchor="b">
            <a:normAutofit/>
          </a:bodyPr>
          <a:lstStyle/>
          <a:p>
            <a:pPr algn="l" rtl="0"/>
            <a:r>
              <a:rPr lang="en-GB" sz="2000" b="1" u="sng" dirty="0"/>
              <a:t>Experiments</a:t>
            </a:r>
            <a:endParaRPr lang="en-GB" sz="2000" dirty="0"/>
          </a:p>
          <a:p>
            <a:pPr algn="l" rtl="0"/>
            <a:r>
              <a:rPr lang="en-GB" sz="2000" dirty="0"/>
              <a:t>1-After running a </a:t>
            </a:r>
            <a:r>
              <a:rPr lang="en-GB" sz="2000" dirty="0">
                <a:solidFill>
                  <a:srgbClr val="FF0000"/>
                </a:solidFill>
              </a:rPr>
              <a:t>comb</a:t>
            </a:r>
            <a:r>
              <a:rPr lang="en-GB" sz="2000" dirty="0"/>
              <a:t> through your </a:t>
            </a:r>
            <a:r>
              <a:rPr lang="en-GB" sz="2000" dirty="0">
                <a:solidFill>
                  <a:srgbClr val="FF0000"/>
                </a:solidFill>
              </a:rPr>
              <a:t>hair</a:t>
            </a:r>
            <a:r>
              <a:rPr lang="en-GB" sz="2000" dirty="0"/>
              <a:t> on a dry day you will find that the comb </a:t>
            </a:r>
            <a:r>
              <a:rPr lang="en-GB" sz="2000" dirty="0">
                <a:solidFill>
                  <a:srgbClr val="FF0000"/>
                </a:solidFill>
              </a:rPr>
              <a:t>attracts</a:t>
            </a:r>
            <a:r>
              <a:rPr lang="en-GB" sz="2000" dirty="0"/>
              <a:t> bits of </a:t>
            </a:r>
            <a:r>
              <a:rPr lang="en-GB" sz="2000" dirty="0">
                <a:solidFill>
                  <a:srgbClr val="FF0000"/>
                </a:solidFill>
              </a:rPr>
              <a:t>paper</a:t>
            </a:r>
            <a:r>
              <a:rPr lang="en-GB" sz="2000" dirty="0"/>
              <a:t>.  </a:t>
            </a:r>
          </a:p>
          <a:p>
            <a:pPr algn="l" rtl="0"/>
            <a:r>
              <a:rPr lang="en-GB" sz="2000" dirty="0"/>
              <a:t>2-Certain materials are </a:t>
            </a:r>
            <a:r>
              <a:rPr lang="en-GB" sz="2000" dirty="0">
                <a:solidFill>
                  <a:srgbClr val="FF0000"/>
                </a:solidFill>
              </a:rPr>
              <a:t>rubbed</a:t>
            </a:r>
            <a:r>
              <a:rPr lang="en-GB" sz="2000" dirty="0"/>
              <a:t> together, such as </a:t>
            </a:r>
            <a:r>
              <a:rPr lang="en-GB" sz="2000" dirty="0">
                <a:solidFill>
                  <a:srgbClr val="FF0000"/>
                </a:solidFill>
              </a:rPr>
              <a:t>glass</a:t>
            </a:r>
            <a:r>
              <a:rPr lang="en-GB" sz="2000" dirty="0"/>
              <a:t> rubbed with </a:t>
            </a:r>
            <a:r>
              <a:rPr lang="en-GB" sz="2000" dirty="0">
                <a:solidFill>
                  <a:srgbClr val="FF0000"/>
                </a:solidFill>
              </a:rPr>
              <a:t>silk</a:t>
            </a:r>
            <a:r>
              <a:rPr lang="en-GB" sz="2000" dirty="0"/>
              <a:t> or </a:t>
            </a:r>
            <a:r>
              <a:rPr lang="en-GB" sz="2000" dirty="0">
                <a:solidFill>
                  <a:srgbClr val="FF0000"/>
                </a:solidFill>
              </a:rPr>
              <a:t>rubber</a:t>
            </a:r>
            <a:r>
              <a:rPr lang="en-GB" sz="2000" dirty="0"/>
              <a:t> with </a:t>
            </a:r>
            <a:r>
              <a:rPr lang="en-GB" sz="2000" dirty="0">
                <a:solidFill>
                  <a:srgbClr val="FF0000"/>
                </a:solidFill>
              </a:rPr>
              <a:t>fur</a:t>
            </a:r>
            <a:r>
              <a:rPr lang="en-GB" sz="2000" dirty="0"/>
              <a:t>, same effect will appear.</a:t>
            </a:r>
          </a:p>
          <a:p>
            <a:pPr algn="l" rtl="0"/>
            <a:r>
              <a:rPr lang="en-GB" sz="2000" dirty="0"/>
              <a:t>3-Another simple experiment is to </a:t>
            </a:r>
            <a:r>
              <a:rPr lang="en-GB" sz="2000" dirty="0">
                <a:solidFill>
                  <a:srgbClr val="FF0000"/>
                </a:solidFill>
              </a:rPr>
              <a:t>rub</a:t>
            </a:r>
            <a:r>
              <a:rPr lang="en-GB" sz="2000" dirty="0"/>
              <a:t> an inflated </a:t>
            </a:r>
            <a:r>
              <a:rPr lang="en-GB" sz="2000" dirty="0">
                <a:solidFill>
                  <a:srgbClr val="FF0000"/>
                </a:solidFill>
              </a:rPr>
              <a:t>balloon</a:t>
            </a:r>
            <a:r>
              <a:rPr lang="en-GB" sz="2000" dirty="0"/>
              <a:t> with </a:t>
            </a:r>
            <a:r>
              <a:rPr lang="en-GB" sz="2000" dirty="0">
                <a:solidFill>
                  <a:srgbClr val="FF0000"/>
                </a:solidFill>
              </a:rPr>
              <a:t>wool</a:t>
            </a:r>
            <a:r>
              <a:rPr lang="en-GB" sz="2000" dirty="0"/>
              <a:t>. The balloon then adheres to a wall, often for hours.  </a:t>
            </a:r>
          </a:p>
          <a:p>
            <a:pPr marL="0" marR="0" lvl="0" indent="0" algn="ctr"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n-GB" sz="2000" b="1" i="0" u="none" strike="noStrike" kern="1200" cap="none" spc="0" normalizeH="0" baseline="0" noProof="0" dirty="0">
              <a:ln>
                <a:noFill/>
              </a:ln>
              <a:effectLst/>
              <a:uLnTx/>
              <a:uFillTx/>
              <a:latin typeface="Franklin Gothic Book"/>
              <a:ea typeface="+mn-ea"/>
              <a:cs typeface="+mj-cs"/>
            </a:endParaRPr>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32010"/>
          <a:stretch>
            <a:fillRect/>
          </a:stretch>
        </p:blipFill>
        <p:spPr bwMode="auto">
          <a:xfrm>
            <a:off x="5724128" y="3789040"/>
            <a:ext cx="3042923" cy="265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68"/>
          <a:stretch/>
        </p:blipFill>
        <p:spPr bwMode="auto">
          <a:xfrm>
            <a:off x="1259632" y="3789040"/>
            <a:ext cx="3390900" cy="282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1340768"/>
            <a:ext cx="9144000" cy="4985980"/>
          </a:xfrm>
          <a:prstGeom prst="rect">
            <a:avLst/>
          </a:prstGeom>
          <a:noFill/>
          <a:ln w="9525">
            <a:noFill/>
            <a:miter lim="800000"/>
            <a:headEnd/>
            <a:tailEnd/>
          </a:ln>
        </p:spPr>
        <p:txBody>
          <a:bodyPr anchor="ctr">
            <a:spAutoFit/>
          </a:bodyPr>
          <a:lstStyle/>
          <a:p>
            <a:pPr algn="justLow" rtl="0" eaLnBrk="0" hangingPunct="0">
              <a:lnSpc>
                <a:spcPct val="150000"/>
              </a:lnSpc>
            </a:pPr>
            <a:r>
              <a:rPr lang="en-US" altLang="en-US" sz="2000" b="1" dirty="0">
                <a:cs typeface="Times New Roman" pitchFamily="18" charset="0"/>
              </a:rPr>
              <a:t>    The relation between the electric field lines and the electric field vector is this:</a:t>
            </a:r>
            <a:endParaRPr lang="en-US" altLang="en-US" sz="2000" b="1" dirty="0"/>
          </a:p>
          <a:p>
            <a:pPr algn="justLow" rtl="0" eaLnBrk="0" hangingPunct="0">
              <a:lnSpc>
                <a:spcPct val="150000"/>
              </a:lnSpc>
            </a:pPr>
            <a:r>
              <a:rPr lang="en-US" altLang="en-US" sz="2000" b="1" dirty="0">
                <a:cs typeface="Times New Roman" pitchFamily="18" charset="0"/>
              </a:rPr>
              <a:t>     (1)  The tangent to a line of force at any point gives the direction of </a:t>
            </a:r>
            <a:r>
              <a:rPr lang="en-US" altLang="en-US" sz="2000" b="1" i="1" dirty="0">
                <a:cs typeface="Times New Roman" pitchFamily="18" charset="0"/>
              </a:rPr>
              <a:t>E </a:t>
            </a:r>
            <a:r>
              <a:rPr lang="en-US" altLang="en-US" sz="2000" b="1" dirty="0">
                <a:cs typeface="Times New Roman" pitchFamily="18" charset="0"/>
              </a:rPr>
              <a:t>at that point.</a:t>
            </a:r>
            <a:endParaRPr lang="en-US" altLang="en-US" sz="2000" b="1" dirty="0"/>
          </a:p>
          <a:p>
            <a:pPr algn="justLow" rtl="0" eaLnBrk="0" hangingPunct="0">
              <a:lnSpc>
                <a:spcPct val="150000"/>
              </a:lnSpc>
            </a:pPr>
            <a:r>
              <a:rPr lang="en-US" altLang="en-US" sz="2000" b="1" dirty="0">
                <a:cs typeface="Times New Roman" pitchFamily="18" charset="0"/>
              </a:rPr>
              <a:t>     (2) The lines of force are drawn so that the number of lines per unit cross-sectional   </a:t>
            </a:r>
          </a:p>
          <a:p>
            <a:pPr algn="justLow" rtl="0" eaLnBrk="0" hangingPunct="0">
              <a:lnSpc>
                <a:spcPct val="150000"/>
              </a:lnSpc>
            </a:pPr>
            <a:r>
              <a:rPr lang="en-US" altLang="en-US" sz="2000" b="1" dirty="0">
                <a:cs typeface="Times New Roman" pitchFamily="18" charset="0"/>
              </a:rPr>
              <a:t>           area is proportional to the magnitude of </a:t>
            </a:r>
            <a:r>
              <a:rPr lang="en-US" altLang="en-US" sz="2000" b="1" i="1" dirty="0">
                <a:cs typeface="Times New Roman" pitchFamily="18" charset="0"/>
              </a:rPr>
              <a:t>E</a:t>
            </a:r>
            <a:r>
              <a:rPr lang="en-US" altLang="en-US" sz="2000" b="1" dirty="0">
                <a:cs typeface="Times New Roman" pitchFamily="18" charset="0"/>
              </a:rPr>
              <a:t>.</a:t>
            </a:r>
          </a:p>
          <a:p>
            <a:pPr algn="justLow" rtl="0" eaLnBrk="0" hangingPunct="0">
              <a:lnSpc>
                <a:spcPct val="150000"/>
              </a:lnSpc>
            </a:pPr>
            <a:endParaRPr lang="en-US" altLang="en-US" sz="2000" b="1" dirty="0">
              <a:solidFill>
                <a:srgbClr val="0070C0"/>
              </a:solidFill>
              <a:cs typeface="Times New Roman" pitchFamily="18" charset="0"/>
            </a:endParaRPr>
          </a:p>
          <a:p>
            <a:pPr algn="l" rtl="0">
              <a:lnSpc>
                <a:spcPct val="150000"/>
              </a:lnSpc>
            </a:pPr>
            <a:r>
              <a:rPr lang="en-US" altLang="en-US" sz="2000" b="1" i="1" dirty="0"/>
              <a:t>    Notice that </a:t>
            </a:r>
            <a:r>
              <a:rPr lang="en-US" altLang="en-US" sz="2000" b="1" i="1" dirty="0">
                <a:solidFill>
                  <a:srgbClr val="C00000"/>
                </a:solidFill>
              </a:rPr>
              <a:t>the rule of drawing the line of force</a:t>
            </a:r>
            <a:r>
              <a:rPr lang="en-US" altLang="en-US" sz="2000" b="1" i="1" dirty="0"/>
              <a:t>:-</a:t>
            </a:r>
            <a:endParaRPr lang="en-US" altLang="en-US" sz="2000" b="1" dirty="0"/>
          </a:p>
          <a:p>
            <a:pPr algn="l" rtl="0">
              <a:lnSpc>
                <a:spcPct val="150000"/>
              </a:lnSpc>
            </a:pPr>
            <a:r>
              <a:rPr lang="en-US" altLang="en-US" sz="2000" b="1" dirty="0"/>
              <a:t>     (1)The lines must begin on positive charges and terminates on negative charges.</a:t>
            </a:r>
          </a:p>
          <a:p>
            <a:pPr algn="l" rtl="0">
              <a:lnSpc>
                <a:spcPct val="150000"/>
              </a:lnSpc>
            </a:pPr>
            <a:r>
              <a:rPr lang="en-US" altLang="en-US" sz="2000" b="1" dirty="0"/>
              <a:t>     (2)The number of lines drawn is proportional to the magnitude of the charge.</a:t>
            </a:r>
          </a:p>
          <a:p>
            <a:pPr algn="l" rtl="0">
              <a:lnSpc>
                <a:spcPct val="150000"/>
              </a:lnSpc>
            </a:pPr>
            <a:r>
              <a:rPr lang="en-US" altLang="en-US" sz="2000" b="1" dirty="0"/>
              <a:t>     (3) No two electric field lines can cross each  other.</a:t>
            </a:r>
          </a:p>
          <a:p>
            <a:pPr algn="justLow" eaLnBrk="0" hangingPunct="0"/>
            <a:endParaRPr lang="en-US" altLang="en-US" dirty="0"/>
          </a:p>
        </p:txBody>
      </p:sp>
      <p:sp>
        <p:nvSpPr>
          <p:cNvPr id="8"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525713" y="1065213"/>
            <a:ext cx="4092575" cy="307975"/>
          </a:xfrm>
          <a:prstGeom prst="rect">
            <a:avLst/>
          </a:prstGeom>
          <a:noFill/>
          <a:ln w="9525">
            <a:noFill/>
            <a:miter lim="800000"/>
            <a:headEnd/>
            <a:tailEnd/>
          </a:ln>
        </p:spPr>
        <p:txBody>
          <a:bodyPr wrap="none" anchor="ctr">
            <a:spAutoFit/>
          </a:bodyPr>
          <a:lstStyle/>
          <a:p>
            <a:pPr algn="ctr" eaLnBrk="0" hangingPunct="0"/>
            <a:r>
              <a:rPr lang="en-US" altLang="en-US" sz="1400" b="1">
                <a:solidFill>
                  <a:srgbClr val="C00000"/>
                </a:solidFill>
                <a:cs typeface="Times New Roman" pitchFamily="18" charset="0"/>
              </a:rPr>
              <a:t>Some examples of electric line of force</a:t>
            </a:r>
            <a:endParaRPr lang="en-US" altLang="en-US">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23087509"/>
              </p:ext>
            </p:extLst>
          </p:nvPr>
        </p:nvGraphicFramePr>
        <p:xfrm>
          <a:off x="2510809" y="5873147"/>
          <a:ext cx="4349750" cy="630936"/>
        </p:xfrm>
        <a:graphic>
          <a:graphicData uri="http://schemas.openxmlformats.org/drawingml/2006/table">
            <a:tbl>
              <a:tblPr/>
              <a:tblGrid>
                <a:gridCol w="2174557">
                  <a:extLst>
                    <a:ext uri="{9D8B030D-6E8A-4147-A177-3AD203B41FA5}">
                      <a16:colId xmlns:a16="http://schemas.microsoft.com/office/drawing/2014/main" val="20000"/>
                    </a:ext>
                  </a:extLst>
                </a:gridCol>
                <a:gridCol w="2175193">
                  <a:extLst>
                    <a:ext uri="{9D8B030D-6E8A-4147-A177-3AD203B41FA5}">
                      <a16:colId xmlns:a16="http://schemas.microsoft.com/office/drawing/2014/main" val="20001"/>
                    </a:ext>
                  </a:extLst>
                </a:gridCol>
              </a:tblGrid>
              <a:tr h="47594">
                <a:tc>
                  <a:txBody>
                    <a:bodyPr/>
                    <a:lstStyle/>
                    <a:p>
                      <a:pPr algn="ctr" rtl="0">
                        <a:lnSpc>
                          <a:spcPct val="115000"/>
                        </a:lnSpc>
                        <a:spcAft>
                          <a:spcPts val="1000"/>
                        </a:spcAft>
                      </a:pPr>
                      <a:endParaRPr lang="en-US" sz="1200" dirty="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15000"/>
                        </a:lnSpc>
                        <a:spcAft>
                          <a:spcPts val="1000"/>
                        </a:spcAft>
                      </a:pPr>
                      <a:endParaRPr lang="en-US" sz="120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20158">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to +</a:t>
                      </a:r>
                      <a:r>
                        <a:rPr lang="en-US" sz="1200" b="1" i="1" dirty="0" err="1">
                          <a:solidFill>
                            <a:srgbClr val="FF0000"/>
                          </a:solidFill>
                          <a:latin typeface="Times New Roman"/>
                          <a:ea typeface="Times New Roman"/>
                          <a:cs typeface="Arial"/>
                        </a:rPr>
                        <a:t>ve</a:t>
                      </a:r>
                      <a:r>
                        <a:rPr lang="en-US" sz="1200" b="1" i="1" dirty="0">
                          <a:solidFill>
                            <a:srgbClr val="FF0000"/>
                          </a:solidFill>
                          <a:latin typeface="Times New Roman"/>
                          <a:ea typeface="Times New Roman"/>
                          <a:cs typeface="Arial"/>
                        </a:rPr>
                        <a:t> line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two surface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pic>
        <p:nvPicPr>
          <p:cNvPr id="29721" name="Picture 5" descr="http://www.hazemsakeek.com/Physics_Lectures/Electrostatic/gp2images/gp2_le22.jpg"/>
          <p:cNvPicPr>
            <a:picLocks noChangeAspect="1" noChangeArrowheads="1"/>
          </p:cNvPicPr>
          <p:nvPr/>
        </p:nvPicPr>
        <p:blipFill>
          <a:blip r:embed="rId2" r:link="rId3" cstate="print"/>
          <a:srcRect/>
          <a:stretch>
            <a:fillRect/>
          </a:stretch>
        </p:blipFill>
        <p:spPr bwMode="auto">
          <a:xfrm>
            <a:off x="2343149" y="4198008"/>
            <a:ext cx="2124075" cy="1562100"/>
          </a:xfrm>
          <a:prstGeom prst="rect">
            <a:avLst/>
          </a:prstGeom>
          <a:noFill/>
          <a:ln w="9525">
            <a:noFill/>
            <a:miter lim="800000"/>
            <a:headEnd/>
            <a:tailEnd/>
          </a:ln>
        </p:spPr>
      </p:pic>
      <p:pic>
        <p:nvPicPr>
          <p:cNvPr id="29722" name="Picture 4" descr="http://www.hazemsakeek.com/Physics_Lectures/Electrostatic/gp2images/gp2_le28.gif"/>
          <p:cNvPicPr>
            <a:picLocks noChangeAspect="1" noChangeArrowheads="1"/>
          </p:cNvPicPr>
          <p:nvPr/>
        </p:nvPicPr>
        <p:blipFill>
          <a:blip r:embed="rId4" r:link="rId5" cstate="print"/>
          <a:srcRect/>
          <a:stretch>
            <a:fillRect/>
          </a:stretch>
        </p:blipFill>
        <p:spPr bwMode="auto">
          <a:xfrm>
            <a:off x="4610100" y="4198008"/>
            <a:ext cx="2266950" cy="1543050"/>
          </a:xfrm>
          <a:prstGeom prst="rect">
            <a:avLst/>
          </a:prstGeom>
          <a:noFill/>
          <a:ln w="9525">
            <a:noFill/>
            <a:miter lim="800000"/>
            <a:headEnd/>
            <a:tailEnd/>
          </a:ln>
        </p:spPr>
      </p:pic>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1028" y="1319413"/>
            <a:ext cx="2989312" cy="27073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cstate="print"/>
          <a:srcRect/>
          <a:stretch>
            <a:fillRect/>
          </a:stretch>
        </p:blipFill>
        <p:spPr bwMode="auto">
          <a:xfrm>
            <a:off x="4695824" y="1251366"/>
            <a:ext cx="2162175" cy="2033587"/>
          </a:xfrm>
          <a:prstGeom prst="rect">
            <a:avLst/>
          </a:prstGeom>
          <a:noFill/>
          <a:ln w="9525">
            <a:noFill/>
            <a:miter lim="800000"/>
            <a:headEnd/>
            <a:tailEnd/>
          </a:ln>
        </p:spPr>
      </p:pic>
      <p:pic>
        <p:nvPicPr>
          <p:cNvPr id="30723" name="Picture 2"/>
          <p:cNvPicPr>
            <a:picLocks noChangeAspect="1" noChangeArrowheads="1"/>
          </p:cNvPicPr>
          <p:nvPr/>
        </p:nvPicPr>
        <p:blipFill>
          <a:blip r:embed="rId3" cstate="print"/>
          <a:srcRect/>
          <a:stretch>
            <a:fillRect/>
          </a:stretch>
        </p:blipFill>
        <p:spPr bwMode="auto">
          <a:xfrm>
            <a:off x="6857999" y="1295400"/>
            <a:ext cx="1981200" cy="2014537"/>
          </a:xfrm>
          <a:prstGeom prst="rect">
            <a:avLst/>
          </a:prstGeom>
          <a:noFill/>
          <a:ln w="9525">
            <a:noFill/>
            <a:miter lim="800000"/>
            <a:headEnd/>
            <a:tailEnd/>
          </a:ln>
        </p:spPr>
      </p:pic>
      <p:sp>
        <p:nvSpPr>
          <p:cNvPr id="30724" name="Rectangle 3"/>
          <p:cNvSpPr>
            <a:spLocks noChangeArrowheads="1"/>
          </p:cNvSpPr>
          <p:nvPr/>
        </p:nvSpPr>
        <p:spPr bwMode="auto">
          <a:xfrm>
            <a:off x="4275149" y="3328987"/>
            <a:ext cx="4705350" cy="954107"/>
          </a:xfrm>
          <a:prstGeom prst="rect">
            <a:avLst/>
          </a:prstGeom>
          <a:noFill/>
          <a:ln w="9525">
            <a:noFill/>
            <a:miter lim="800000"/>
            <a:headEnd/>
            <a:tailEnd/>
          </a:ln>
        </p:spPr>
        <p:txBody>
          <a:bodyPr>
            <a:spAutoFit/>
          </a:bodyPr>
          <a:lstStyle/>
          <a:p>
            <a:pPr lvl="1" algn="just" rtl="0"/>
            <a:r>
              <a:rPr lang="en-US" altLang="en-US" sz="1400" dirty="0"/>
              <a:t> The electric field lines for a point charge. (a) For a positive point charge, the lines are directed radially outward. (b) For a negative point charge, the lines are directed radially inward.</a:t>
            </a:r>
            <a:endParaRPr lang="ar-EG" altLang="en-US" sz="1400" dirty="0"/>
          </a:p>
        </p:txBody>
      </p:sp>
      <p:pic>
        <p:nvPicPr>
          <p:cNvPr id="30725" name="Picture 3"/>
          <p:cNvPicPr>
            <a:picLocks noChangeAspect="1" noChangeArrowheads="1"/>
          </p:cNvPicPr>
          <p:nvPr/>
        </p:nvPicPr>
        <p:blipFill>
          <a:blip r:embed="rId4" cstate="print"/>
          <a:srcRect/>
          <a:stretch>
            <a:fillRect/>
          </a:stretch>
        </p:blipFill>
        <p:spPr bwMode="auto">
          <a:xfrm>
            <a:off x="1043608" y="1396826"/>
            <a:ext cx="2190750" cy="1538287"/>
          </a:xfrm>
          <a:prstGeom prst="rect">
            <a:avLst/>
          </a:prstGeom>
          <a:noFill/>
          <a:ln w="9525">
            <a:noFill/>
            <a:miter lim="800000"/>
            <a:headEnd/>
            <a:tailEnd/>
          </a:ln>
        </p:spPr>
      </p:pic>
      <p:pic>
        <p:nvPicPr>
          <p:cNvPr id="30726" name="Picture 4"/>
          <p:cNvPicPr>
            <a:picLocks noChangeAspect="1" noChangeArrowheads="1"/>
          </p:cNvPicPr>
          <p:nvPr/>
        </p:nvPicPr>
        <p:blipFill>
          <a:blip r:embed="rId5" cstate="print"/>
          <a:srcRect/>
          <a:stretch>
            <a:fillRect/>
          </a:stretch>
        </p:blipFill>
        <p:spPr bwMode="auto">
          <a:xfrm>
            <a:off x="5786437" y="4549998"/>
            <a:ext cx="2143125" cy="1643062"/>
          </a:xfrm>
          <a:prstGeom prst="rect">
            <a:avLst/>
          </a:prstGeom>
          <a:noFill/>
          <a:ln w="9525">
            <a:noFill/>
            <a:miter lim="800000"/>
            <a:headEnd/>
            <a:tailEnd/>
          </a:ln>
        </p:spPr>
      </p:pic>
      <p:sp>
        <p:nvSpPr>
          <p:cNvPr id="30727" name="Rectangle 6"/>
          <p:cNvSpPr>
            <a:spLocks noChangeArrowheads="1"/>
          </p:cNvSpPr>
          <p:nvPr/>
        </p:nvSpPr>
        <p:spPr bwMode="auto">
          <a:xfrm>
            <a:off x="157895" y="2997818"/>
            <a:ext cx="4572000" cy="954107"/>
          </a:xfrm>
          <a:prstGeom prst="rect">
            <a:avLst/>
          </a:prstGeom>
          <a:noFill/>
          <a:ln w="9525">
            <a:noFill/>
            <a:miter lim="800000"/>
            <a:headEnd/>
            <a:tailEnd/>
          </a:ln>
        </p:spPr>
        <p:txBody>
          <a:bodyPr>
            <a:spAutoFit/>
          </a:bodyPr>
          <a:lstStyle/>
          <a:p>
            <a:pPr algn="just" rtl="0"/>
            <a:r>
              <a:rPr lang="en-US" altLang="en-US" sz="1400" dirty="0"/>
              <a:t>The electric field lines for two point charges of equal magnitude and opposite sign (an electric dipole). The number of lines leaving the positive charge equals the number terminating at the negative charge</a:t>
            </a:r>
            <a:r>
              <a:rPr lang="en-US" altLang="en-US" sz="1400" dirty="0">
                <a:solidFill>
                  <a:srgbClr val="0070C0"/>
                </a:solidFill>
              </a:rPr>
              <a:t>.</a:t>
            </a:r>
            <a:endParaRPr lang="ar-EG" altLang="en-US" sz="1400" dirty="0">
              <a:solidFill>
                <a:srgbClr val="0070C0"/>
              </a:solidFill>
            </a:endParaRPr>
          </a:p>
        </p:txBody>
      </p:sp>
      <p:sp>
        <p:nvSpPr>
          <p:cNvPr id="30728" name="Rectangle 7"/>
          <p:cNvSpPr>
            <a:spLocks noChangeArrowheads="1"/>
          </p:cNvSpPr>
          <p:nvPr/>
        </p:nvSpPr>
        <p:spPr bwMode="auto">
          <a:xfrm>
            <a:off x="5395042" y="6134329"/>
            <a:ext cx="3486150" cy="584775"/>
          </a:xfrm>
          <a:prstGeom prst="rect">
            <a:avLst/>
          </a:prstGeom>
          <a:noFill/>
          <a:ln w="9525">
            <a:noFill/>
            <a:miter lim="800000"/>
            <a:headEnd/>
            <a:tailEnd/>
          </a:ln>
        </p:spPr>
        <p:txBody>
          <a:bodyPr>
            <a:spAutoFit/>
          </a:bodyPr>
          <a:lstStyle/>
          <a:p>
            <a:pPr algn="l" rtl="0"/>
            <a:r>
              <a:rPr lang="en-US" altLang="en-US" sz="1400" dirty="0"/>
              <a:t>The electric field lines for two positive point charges</a:t>
            </a:r>
            <a:r>
              <a:rPr lang="en-US" altLang="en-US" dirty="0">
                <a:solidFill>
                  <a:srgbClr val="00B0F0"/>
                </a:solidFill>
              </a:rPr>
              <a:t>.</a:t>
            </a:r>
            <a:endParaRPr lang="ar-EG" altLang="en-US" dirty="0">
              <a:solidFill>
                <a:srgbClr val="00B0F0"/>
              </a:solidFill>
            </a:endParaRPr>
          </a:p>
        </p:txBody>
      </p:sp>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053" t="22126" r="11533" b="4118"/>
          <a:stretch/>
        </p:blipFill>
        <p:spPr bwMode="auto">
          <a:xfrm>
            <a:off x="1331640" y="3980629"/>
            <a:ext cx="2024706" cy="2076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مستطيل 1"/>
          <p:cNvSpPr/>
          <p:nvPr/>
        </p:nvSpPr>
        <p:spPr>
          <a:xfrm>
            <a:off x="157895" y="5949662"/>
            <a:ext cx="4741241" cy="954107"/>
          </a:xfrm>
          <a:prstGeom prst="rect">
            <a:avLst/>
          </a:prstGeom>
        </p:spPr>
        <p:txBody>
          <a:bodyPr wrap="square">
            <a:spAutoFit/>
          </a:bodyPr>
          <a:lstStyle/>
          <a:p>
            <a:pPr marL="114300" indent="0" algn="just" rtl="0">
              <a:buNone/>
            </a:pPr>
            <a:r>
              <a:rPr lang="en-US" sz="1400" dirty="0"/>
              <a:t>The number of lines leaving +2</a:t>
            </a:r>
            <a:r>
              <a:rPr lang="en-US" sz="1400" i="1" dirty="0"/>
              <a:t>q </a:t>
            </a:r>
            <a:r>
              <a:rPr lang="en-US" sz="1400" dirty="0"/>
              <a:t>is twice the number terminating at -</a:t>
            </a:r>
            <a:r>
              <a:rPr lang="en-US" sz="1400" i="1" dirty="0"/>
              <a:t>q. </a:t>
            </a:r>
            <a:r>
              <a:rPr lang="en-US" sz="1400" dirty="0"/>
              <a:t>Hence, only half the lines that leave the positive charge reach the negative charge. The remaining half terminate on a negative charge we assume to be at infinity.</a:t>
            </a:r>
            <a:endParaRPr lang="ar-SA"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3662541"/>
          </a:xfrm>
          <a:prstGeom prst="rect">
            <a:avLst/>
          </a:prstGeom>
          <a:noFill/>
        </p:spPr>
        <p:txBody>
          <a:bodyPr wrap="square" rtlCol="1">
            <a:spAutoFit/>
          </a:bodyPr>
          <a:lstStyle/>
          <a:p>
            <a:pPr algn="l" rtl="0"/>
            <a:r>
              <a:rPr lang="en-GB" sz="2000" b="1" dirty="0"/>
              <a:t>There are two kinds of electric charges: positive and negative.</a:t>
            </a:r>
          </a:p>
          <a:p>
            <a:pPr algn="l" rtl="0"/>
            <a:r>
              <a:rPr lang="en-GB" sz="2000" b="1" dirty="0"/>
              <a:t>1. </a:t>
            </a:r>
            <a:r>
              <a:rPr lang="en-GB" sz="2000" b="1" dirty="0">
                <a:solidFill>
                  <a:srgbClr val="FF0000"/>
                </a:solidFill>
              </a:rPr>
              <a:t>Negative</a:t>
            </a:r>
            <a:r>
              <a:rPr lang="en-GB" sz="2000" b="1" dirty="0"/>
              <a:t> charges are the type possessed by </a:t>
            </a:r>
            <a:r>
              <a:rPr lang="en-GB" sz="2000" b="1" dirty="0">
                <a:solidFill>
                  <a:srgbClr val="FF0000"/>
                </a:solidFill>
              </a:rPr>
              <a:t>electrons</a:t>
            </a:r>
            <a:r>
              <a:rPr lang="en-GB" sz="2000" b="1" dirty="0"/>
              <a:t>.</a:t>
            </a:r>
          </a:p>
          <a:p>
            <a:pPr algn="l" rtl="0"/>
            <a:r>
              <a:rPr lang="en-GB" sz="2000" b="1" dirty="0"/>
              <a:t>2. </a:t>
            </a:r>
            <a:r>
              <a:rPr lang="en-GB" sz="2000" b="1" dirty="0">
                <a:solidFill>
                  <a:srgbClr val="FF0000"/>
                </a:solidFill>
              </a:rPr>
              <a:t>Positive</a:t>
            </a:r>
            <a:r>
              <a:rPr lang="en-GB" sz="2000" b="1" dirty="0"/>
              <a:t> charges are the type possessed by </a:t>
            </a:r>
            <a:r>
              <a:rPr lang="en-GB" sz="2000" b="1" dirty="0">
                <a:solidFill>
                  <a:srgbClr val="FF0000"/>
                </a:solidFill>
              </a:rPr>
              <a:t>protons.</a:t>
            </a:r>
          </a:p>
          <a:p>
            <a:pPr algn="l" rtl="0"/>
            <a:endParaRPr lang="en-GB" sz="2000" b="1" dirty="0"/>
          </a:p>
          <a:p>
            <a:pPr algn="l" rtl="0"/>
            <a:r>
              <a:rPr lang="en-GB" sz="2000" b="1" dirty="0"/>
              <a:t>* Charges of the </a:t>
            </a:r>
            <a:r>
              <a:rPr lang="en-GB" sz="2000" b="1" dirty="0">
                <a:solidFill>
                  <a:srgbClr val="FF0000"/>
                </a:solidFill>
              </a:rPr>
              <a:t>same</a:t>
            </a:r>
            <a:r>
              <a:rPr lang="en-GB" sz="2000" b="1" dirty="0"/>
              <a:t> sign</a:t>
            </a:r>
          </a:p>
          <a:p>
            <a:pPr algn="l" rtl="0"/>
            <a:r>
              <a:rPr lang="en-GB" sz="2000" b="1" dirty="0">
                <a:solidFill>
                  <a:srgbClr val="FF0000"/>
                </a:solidFill>
              </a:rPr>
              <a:t>repel</a:t>
            </a:r>
            <a:r>
              <a:rPr lang="en-GB" sz="2000" b="1" dirty="0"/>
              <a:t> one another</a:t>
            </a:r>
          </a:p>
          <a:p>
            <a:pPr algn="l" rtl="0"/>
            <a:endParaRPr lang="en-GB" sz="2000" b="1" dirty="0"/>
          </a:p>
          <a:p>
            <a:pPr algn="l" rtl="0"/>
            <a:r>
              <a:rPr lang="en-GB" sz="2000" b="1" dirty="0"/>
              <a:t>*Charges with </a:t>
            </a:r>
            <a:r>
              <a:rPr lang="en-GB" sz="2000" b="1" dirty="0">
                <a:solidFill>
                  <a:srgbClr val="FF0000"/>
                </a:solidFill>
              </a:rPr>
              <a:t>opposite</a:t>
            </a:r>
          </a:p>
          <a:p>
            <a:pPr algn="l" rtl="0"/>
            <a:r>
              <a:rPr lang="en-GB" sz="2000" b="1" dirty="0"/>
              <a:t>signs </a:t>
            </a:r>
            <a:r>
              <a:rPr lang="en-GB" sz="2000" b="1" dirty="0">
                <a:solidFill>
                  <a:srgbClr val="FF0000"/>
                </a:solidFill>
              </a:rPr>
              <a:t>attract</a:t>
            </a:r>
            <a:r>
              <a:rPr lang="en-GB" sz="2000" b="1" dirty="0"/>
              <a:t> one another</a:t>
            </a:r>
          </a:p>
          <a:p>
            <a:pPr lvl="1" algn="l" rtl="0"/>
            <a:endParaRPr lang="en-GB" dirty="0"/>
          </a:p>
          <a:p>
            <a:endParaRPr lang="en-US" dirty="0"/>
          </a:p>
          <a:p>
            <a:endParaRPr lang="ar-SA" dirty="0"/>
          </a:p>
        </p:txBody>
      </p:sp>
      <p:pic>
        <p:nvPicPr>
          <p:cNvPr id="1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19600" y="3038476"/>
            <a:ext cx="3962400" cy="320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4001095"/>
          </a:xfrm>
          <a:prstGeom prst="rect">
            <a:avLst/>
          </a:prstGeom>
          <a:noFill/>
        </p:spPr>
        <p:txBody>
          <a:bodyPr wrap="square" rtlCol="1">
            <a:spAutoFit/>
          </a:bodyPr>
          <a:lstStyle/>
          <a:p>
            <a:pPr indent="457200" algn="justLow" rtl="0" eaLnBrk="0" hangingPunct="0">
              <a:lnSpc>
                <a:spcPct val="150000"/>
              </a:lnSpc>
              <a:defRPr/>
            </a:pPr>
            <a:r>
              <a:rPr lang="en-US" sz="2000" b="1" dirty="0">
                <a:cs typeface="Times New Roman" pitchFamily="18" charset="0"/>
              </a:rPr>
              <a:t>* The electric charge q is said to be quantized, and exists as discrete </a:t>
            </a:r>
          </a:p>
          <a:p>
            <a:pPr indent="457200" algn="justLow" rtl="0" eaLnBrk="0" hangingPunct="0">
              <a:lnSpc>
                <a:spcPct val="150000"/>
              </a:lnSpc>
              <a:defRPr/>
            </a:pPr>
            <a:r>
              <a:rPr lang="en-US" sz="2000" b="1" dirty="0">
                <a:cs typeface="Times New Roman" pitchFamily="18" charset="0"/>
              </a:rPr>
              <a:t>“packets,” and q = Ne, where N is some integer. </a:t>
            </a:r>
          </a:p>
          <a:p>
            <a:pPr indent="457200" algn="justLow" rtl="0" eaLnBrk="0" hangingPunct="0">
              <a:lnSpc>
                <a:spcPct val="150000"/>
              </a:lnSpc>
              <a:defRPr/>
            </a:pPr>
            <a:r>
              <a:rPr lang="en-US" sz="2000" b="1" dirty="0">
                <a:cs typeface="Times New Roman" pitchFamily="18" charset="0"/>
              </a:rPr>
              <a:t>* The </a:t>
            </a:r>
            <a:r>
              <a:rPr lang="en-US" sz="2000" b="1" dirty="0">
                <a:solidFill>
                  <a:srgbClr val="FF0000"/>
                </a:solidFill>
                <a:cs typeface="Times New Roman" pitchFamily="18" charset="0"/>
              </a:rPr>
              <a:t>electron</a:t>
            </a:r>
            <a:r>
              <a:rPr lang="en-US" sz="2000" b="1" dirty="0">
                <a:cs typeface="Times New Roman" pitchFamily="18" charset="0"/>
              </a:rPr>
              <a:t> has a charge </a:t>
            </a:r>
            <a:r>
              <a:rPr lang="en-US" sz="2000" b="1" dirty="0">
                <a:solidFill>
                  <a:srgbClr val="FF0000"/>
                </a:solidFill>
                <a:cs typeface="Times New Roman" pitchFamily="18" charset="0"/>
              </a:rPr>
              <a:t>– e</a:t>
            </a:r>
            <a:r>
              <a:rPr lang="en-US" sz="2000" b="1" dirty="0">
                <a:cs typeface="Times New Roman" pitchFamily="18" charset="0"/>
              </a:rPr>
              <a:t> and </a:t>
            </a:r>
          </a:p>
          <a:p>
            <a:pPr indent="457200" algn="justLow" rtl="0" eaLnBrk="0" hangingPunct="0">
              <a:lnSpc>
                <a:spcPct val="150000"/>
              </a:lnSpc>
              <a:defRPr/>
            </a:pPr>
            <a:r>
              <a:rPr lang="en-US" sz="2000" b="1" dirty="0">
                <a:cs typeface="Times New Roman" pitchFamily="18" charset="0"/>
              </a:rPr>
              <a:t>* The </a:t>
            </a:r>
            <a:r>
              <a:rPr lang="en-US" sz="2000" b="1" dirty="0">
                <a:solidFill>
                  <a:srgbClr val="FF0000"/>
                </a:solidFill>
                <a:cs typeface="Times New Roman" pitchFamily="18" charset="0"/>
              </a:rPr>
              <a:t>proton</a:t>
            </a:r>
            <a:r>
              <a:rPr lang="en-US" sz="2000" b="1" dirty="0">
                <a:cs typeface="Times New Roman" pitchFamily="18" charset="0"/>
              </a:rPr>
              <a:t> has a charge of equal magnitude but opposite sign </a:t>
            </a:r>
            <a:r>
              <a:rPr lang="en-US" sz="2000" b="1" dirty="0">
                <a:solidFill>
                  <a:srgbClr val="FF0000"/>
                </a:solidFill>
                <a:cs typeface="Times New Roman" pitchFamily="18" charset="0"/>
              </a:rPr>
              <a:t>+ e</a:t>
            </a:r>
            <a:r>
              <a:rPr lang="en-US" sz="2000" b="1" dirty="0">
                <a:cs typeface="Times New Roman" pitchFamily="18" charset="0"/>
              </a:rPr>
              <a:t>. </a:t>
            </a:r>
          </a:p>
          <a:p>
            <a:pPr indent="457200" algn="justLow" rtl="0" eaLnBrk="0" hangingPunct="0">
              <a:lnSpc>
                <a:spcPct val="150000"/>
              </a:lnSpc>
              <a:defRPr/>
            </a:pPr>
            <a:r>
              <a:rPr lang="en-US" sz="2000" b="1" dirty="0">
                <a:cs typeface="Times New Roman" pitchFamily="18" charset="0"/>
              </a:rPr>
              <a:t>* Some particles, such as the </a:t>
            </a:r>
            <a:r>
              <a:rPr lang="en-US" sz="2000" b="1" dirty="0">
                <a:solidFill>
                  <a:srgbClr val="FF0000"/>
                </a:solidFill>
                <a:cs typeface="Times New Roman" pitchFamily="18" charset="0"/>
              </a:rPr>
              <a:t>neutron</a:t>
            </a:r>
            <a:r>
              <a:rPr lang="en-US" sz="2000" b="1" dirty="0">
                <a:cs typeface="Times New Roman" pitchFamily="18" charset="0"/>
              </a:rPr>
              <a:t>, have </a:t>
            </a:r>
            <a:r>
              <a:rPr lang="en-US" sz="2000" b="1" dirty="0">
                <a:solidFill>
                  <a:srgbClr val="FF0000"/>
                </a:solidFill>
                <a:cs typeface="Times New Roman" pitchFamily="18" charset="0"/>
              </a:rPr>
              <a:t>no charge.</a:t>
            </a:r>
          </a:p>
          <a:p>
            <a:pPr indent="457200" algn="justLow" rtl="0" eaLnBrk="0" hangingPunct="0">
              <a:lnSpc>
                <a:spcPct val="150000"/>
              </a:lnSpc>
              <a:defRPr/>
            </a:pPr>
            <a:endParaRPr lang="en-US" sz="2000" b="1" dirty="0">
              <a:cs typeface="Times New Roman" pitchFamily="18" charset="0"/>
            </a:endParaRPr>
          </a:p>
          <a:p>
            <a:pPr algn="l" rtl="0">
              <a:defRPr/>
            </a:pPr>
            <a:r>
              <a:rPr lang="en-US" sz="2000" b="1" dirty="0"/>
              <a:t>     * Electric charge is always conserved in an isolated system.      </a:t>
            </a:r>
          </a:p>
          <a:p>
            <a:pPr lvl="1" algn="l" rtl="0"/>
            <a:endParaRPr lang="en-GB" dirty="0"/>
          </a:p>
          <a:p>
            <a:endParaRPr lang="en-US" dirty="0"/>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Conductors</a:t>
            </a:r>
          </a:p>
        </p:txBody>
      </p:sp>
      <p:graphicFrame>
        <p:nvGraphicFramePr>
          <p:cNvPr id="2" name="جدول 1"/>
          <p:cNvGraphicFramePr>
            <a:graphicFrameLocks noGrp="1"/>
          </p:cNvGraphicFramePr>
          <p:nvPr>
            <p:extLst>
              <p:ext uri="{D42A27DB-BD31-4B8C-83A1-F6EECF244321}">
                <p14:modId xmlns:p14="http://schemas.microsoft.com/office/powerpoint/2010/main" val="2134551120"/>
              </p:ext>
            </p:extLst>
          </p:nvPr>
        </p:nvGraphicFramePr>
        <p:xfrm>
          <a:off x="467544" y="1397000"/>
          <a:ext cx="8280920" cy="5418328"/>
        </p:xfrm>
        <a:graphic>
          <a:graphicData uri="http://schemas.openxmlformats.org/drawingml/2006/table">
            <a:tbl>
              <a:tblPr firstRow="1" bandRow="1">
                <a:tableStyleId>{BDBED569-4797-4DF1-A0F4-6AAB3CD982D8}</a:tableStyleId>
              </a:tblPr>
              <a:tblGrid>
                <a:gridCol w="3024336">
                  <a:extLst>
                    <a:ext uri="{9D8B030D-6E8A-4147-A177-3AD203B41FA5}">
                      <a16:colId xmlns:a16="http://schemas.microsoft.com/office/drawing/2014/main" val="1229477537"/>
                    </a:ext>
                  </a:extLst>
                </a:gridCol>
                <a:gridCol w="2592288">
                  <a:extLst>
                    <a:ext uri="{9D8B030D-6E8A-4147-A177-3AD203B41FA5}">
                      <a16:colId xmlns:a16="http://schemas.microsoft.com/office/drawing/2014/main" val="1205743000"/>
                    </a:ext>
                  </a:extLst>
                </a:gridCol>
                <a:gridCol w="2664296">
                  <a:extLst>
                    <a:ext uri="{9D8B030D-6E8A-4147-A177-3AD203B41FA5}">
                      <a16:colId xmlns:a16="http://schemas.microsoft.com/office/drawing/2014/main" val="4065522909"/>
                    </a:ext>
                  </a:extLst>
                </a:gridCol>
              </a:tblGrid>
              <a:tr h="370840">
                <a:tc>
                  <a:txBody>
                    <a:bodyPr/>
                    <a:lstStyle/>
                    <a:p>
                      <a:pPr algn="ctr"/>
                      <a:r>
                        <a:rPr lang="en-US" dirty="0"/>
                        <a:t>Conductors</a:t>
                      </a:r>
                    </a:p>
                  </a:txBody>
                  <a:tcPr/>
                </a:tc>
                <a:tc>
                  <a:txBody>
                    <a:bodyPr/>
                    <a:lstStyle/>
                    <a:p>
                      <a:pPr algn="ctr"/>
                      <a:r>
                        <a:rPr lang="en-US" dirty="0"/>
                        <a:t>Insulators</a:t>
                      </a:r>
                    </a:p>
                  </a:txBody>
                  <a:tcPr/>
                </a:tc>
                <a:tc>
                  <a:txBody>
                    <a:bodyPr/>
                    <a:lstStyle/>
                    <a:p>
                      <a:pPr algn="ctr"/>
                      <a:r>
                        <a:rPr lang="en-US" dirty="0"/>
                        <a:t>Semiconductors</a:t>
                      </a:r>
                    </a:p>
                  </a:txBody>
                  <a:tcPr/>
                </a:tc>
                <a:extLst>
                  <a:ext uri="{0D108BD9-81ED-4DB2-BD59-A6C34878D82A}">
                    <a16:rowId xmlns:a16="http://schemas.microsoft.com/office/drawing/2014/main" val="944541410"/>
                  </a:ext>
                </a:extLst>
              </a:tr>
              <a:tr h="370840">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Electrical </a:t>
                      </a:r>
                      <a:r>
                        <a:rPr lang="en-GB" sz="1800" b="0" dirty="0">
                          <a:solidFill>
                            <a:srgbClr val="FF0000"/>
                          </a:solidFill>
                          <a:latin typeface="Times New Roman" panose="02020603050405020304" pitchFamily="18" charset="0"/>
                          <a:cs typeface="Times New Roman" panose="02020603050405020304" pitchFamily="18" charset="0"/>
                        </a:rPr>
                        <a:t>conductors</a:t>
                      </a:r>
                      <a:r>
                        <a:rPr lang="en-GB" sz="1800" b="0" dirty="0">
                          <a:solidFill>
                            <a:prstClr val="black"/>
                          </a:solidFill>
                          <a:latin typeface="Times New Roman" panose="02020603050405020304" pitchFamily="18" charset="0"/>
                          <a:cs typeface="Times New Roman" panose="02020603050405020304" pitchFamily="18" charset="0"/>
                        </a:rPr>
                        <a:t> are materials in which some of the electrons</a:t>
                      </a:r>
                      <a:r>
                        <a:rPr lang="en-GB" sz="1800" b="0" dirty="0">
                          <a:solidFill>
                            <a:srgbClr val="FF0000"/>
                          </a:solidFill>
                          <a:latin typeface="Times New Roman" panose="02020603050405020304" pitchFamily="18" charset="0"/>
                          <a:cs typeface="Times New Roman" panose="02020603050405020304" pitchFamily="18" charset="0"/>
                        </a:rPr>
                        <a:t> </a:t>
                      </a:r>
                      <a:r>
                        <a:rPr lang="en-GB" sz="1800" b="0" dirty="0">
                          <a:solidFill>
                            <a:prstClr val="black"/>
                          </a:solidFill>
                          <a:latin typeface="Times New Roman" panose="02020603050405020304" pitchFamily="18" charset="0"/>
                          <a:cs typeface="Times New Roman" panose="02020603050405020304" pitchFamily="18" charset="0"/>
                        </a:rPr>
                        <a:t>are </a:t>
                      </a:r>
                      <a:r>
                        <a:rPr lang="en-GB" sz="1800" b="0" dirty="0">
                          <a:solidFill>
                            <a:srgbClr val="FF0000"/>
                          </a:solidFill>
                          <a:latin typeface="Times New Roman" panose="02020603050405020304" pitchFamily="18" charset="0"/>
                          <a:cs typeface="Times New Roman" panose="02020603050405020304" pitchFamily="18" charset="0"/>
                        </a:rPr>
                        <a:t>free</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electrons</a:t>
                      </a:r>
                    </a:p>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Free electrons are </a:t>
                      </a:r>
                      <a:r>
                        <a:rPr lang="en-GB" sz="1800" b="0" dirty="0">
                          <a:solidFill>
                            <a:srgbClr val="FF0000"/>
                          </a:solidFill>
                          <a:latin typeface="Times New Roman" panose="02020603050405020304" pitchFamily="18" charset="0"/>
                          <a:cs typeface="Times New Roman" panose="02020603050405020304" pitchFamily="18" charset="0"/>
                        </a:rPr>
                        <a:t>not</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bound</a:t>
                      </a:r>
                      <a:r>
                        <a:rPr lang="en-GB" sz="1800" b="0" dirty="0">
                          <a:solidFill>
                            <a:prstClr val="black"/>
                          </a:solidFill>
                          <a:latin typeface="Times New Roman" panose="02020603050405020304" pitchFamily="18" charset="0"/>
                          <a:cs typeface="Times New Roman" panose="02020603050405020304" pitchFamily="18" charset="0"/>
                        </a:rPr>
                        <a:t> to the atoms</a:t>
                      </a:r>
                    </a:p>
                    <a:p>
                      <a:pPr marL="285750" marR="0" lvl="0" indent="-28575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Char char="Ø"/>
                        <a:tabLst/>
                        <a:defRPr/>
                      </a:pPr>
                      <a:r>
                        <a:rPr lang="en-GB" sz="1800" b="0" dirty="0">
                          <a:solidFill>
                            <a:prstClr val="black"/>
                          </a:solidFill>
                          <a:latin typeface="Times New Roman" panose="02020603050405020304" pitchFamily="18" charset="0"/>
                          <a:cs typeface="Times New Roman" panose="02020603050405020304" pitchFamily="18" charset="0"/>
                        </a:rPr>
                        <a:t>These electrons can move relatively freely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Electrical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are materials in which all of the electrons are </a:t>
                      </a:r>
                      <a:r>
                        <a:rPr lang="en-GB" sz="1800" b="0" dirty="0">
                          <a:solidFill>
                            <a:srgbClr val="FF0000"/>
                          </a:solidFill>
                          <a:latin typeface="Times New Roman" panose="02020603050405020304" pitchFamily="18" charset="0"/>
                          <a:cs typeface="Times New Roman" panose="02020603050405020304" pitchFamily="18" charset="0"/>
                        </a:rPr>
                        <a:t>bound</a:t>
                      </a:r>
                      <a:r>
                        <a:rPr lang="en-GB" sz="1800" b="0" dirty="0">
                          <a:solidFill>
                            <a:prstClr val="black"/>
                          </a:solidFill>
                          <a:latin typeface="Times New Roman" panose="02020603050405020304" pitchFamily="18" charset="0"/>
                          <a:cs typeface="Times New Roman" panose="02020603050405020304" pitchFamily="18" charset="0"/>
                        </a:rPr>
                        <a:t> to atoms.</a:t>
                      </a:r>
                    </a:p>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These </a:t>
                      </a:r>
                      <a:r>
                        <a:rPr lang="en-GB" sz="1800" b="0" dirty="0">
                          <a:solidFill>
                            <a:srgbClr val="FF0000"/>
                          </a:solidFill>
                          <a:latin typeface="Times New Roman" panose="02020603050405020304" pitchFamily="18" charset="0"/>
                          <a:cs typeface="Times New Roman" panose="02020603050405020304" pitchFamily="18" charset="0"/>
                        </a:rPr>
                        <a:t>electrons</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can not move </a:t>
                      </a:r>
                      <a:r>
                        <a:rPr lang="en-GB" sz="1800" b="0" dirty="0">
                          <a:solidFill>
                            <a:prstClr val="black"/>
                          </a:solidFill>
                          <a:latin typeface="Times New Roman" panose="02020603050405020304" pitchFamily="18" charset="0"/>
                          <a:cs typeface="Times New Roman" panose="02020603050405020304" pitchFamily="18" charset="0"/>
                        </a:rPr>
                        <a:t>relatively </a:t>
                      </a:r>
                      <a:r>
                        <a:rPr lang="en-GB" sz="1800" b="0" dirty="0">
                          <a:solidFill>
                            <a:srgbClr val="FF0000"/>
                          </a:solidFill>
                          <a:latin typeface="Times New Roman" panose="02020603050405020304" pitchFamily="18" charset="0"/>
                          <a:cs typeface="Times New Roman" panose="02020603050405020304" pitchFamily="18" charset="0"/>
                        </a:rPr>
                        <a:t>freely</a:t>
                      </a:r>
                      <a:r>
                        <a:rPr lang="en-GB" sz="1800" b="0" dirty="0">
                          <a:solidFill>
                            <a:prstClr val="black"/>
                          </a:solidFill>
                          <a:latin typeface="Times New Roman" panose="02020603050405020304" pitchFamily="18" charset="0"/>
                          <a:cs typeface="Times New Roman" panose="02020603050405020304" pitchFamily="18" charset="0"/>
                        </a:rPr>
                        <a:t>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The electrical properties of semiconductors are somewhere </a:t>
                      </a:r>
                      <a:r>
                        <a:rPr lang="en-GB" sz="1800" b="0" dirty="0">
                          <a:solidFill>
                            <a:srgbClr val="FF0000"/>
                          </a:solidFill>
                          <a:latin typeface="Times New Roman" panose="02020603050405020304" pitchFamily="18" charset="0"/>
                          <a:cs typeface="Times New Roman" panose="02020603050405020304" pitchFamily="18" charset="0"/>
                        </a:rPr>
                        <a:t>between</a:t>
                      </a:r>
                      <a:r>
                        <a:rPr lang="en-GB" sz="1800" b="0" dirty="0">
                          <a:solidFill>
                            <a:prstClr val="black"/>
                          </a:solidFill>
                          <a:latin typeface="Times New Roman" panose="02020603050405020304" pitchFamily="18" charset="0"/>
                          <a:cs typeface="Times New Roman" panose="02020603050405020304" pitchFamily="18" charset="0"/>
                        </a:rPr>
                        <a:t> those of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conductors </a:t>
                      </a:r>
                    </a:p>
                    <a:p>
                      <a:pPr lvl="0" algn="l" rtl="0">
                        <a:spcBef>
                          <a:spcPct val="20000"/>
                        </a:spcBef>
                        <a:buClr>
                          <a:srgbClr val="AA2B1E"/>
                        </a:buClr>
                        <a:buSzPct val="85000"/>
                      </a:pPr>
                      <a:endParaRPr lang="en-GB" sz="1800" b="0" dirty="0">
                        <a:solidFill>
                          <a:prstClr val="black"/>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7113303"/>
                  </a:ext>
                </a:extLst>
              </a:tr>
              <a:tr h="370840">
                <a:tc>
                  <a:txBody>
                    <a:bodyPr/>
                    <a:lstStyle/>
                    <a:p>
                      <a:pPr marL="0" lvl="0" indent="0" algn="l" rtl="0">
                        <a:spcBef>
                          <a:spcPct val="20000"/>
                        </a:spcBef>
                        <a:buClr>
                          <a:srgbClr val="AA2B1E"/>
                        </a:buClr>
                        <a:buSzPct val="85000"/>
                        <a:buFont typeface="Brush Script MT" pitchFamily="66" charset="0"/>
                        <a:buNone/>
                      </a:pPr>
                      <a:r>
                        <a:rPr lang="en-GB" sz="1800" b="0" dirty="0">
                          <a:solidFill>
                            <a:prstClr val="black"/>
                          </a:solidFill>
                          <a:latin typeface="Times New Roman" panose="02020603050405020304" pitchFamily="18" charset="0"/>
                          <a:cs typeface="Times New Roman" panose="02020603050405020304" pitchFamily="18" charset="0"/>
                        </a:rPr>
                        <a:t>When a good conductor is charged in a small region, the charge distributes itself over the entire surface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When a good insulator is charged in a small region, the charge is unable to move to other regions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FF0000"/>
                          </a:solidFill>
                          <a:latin typeface="Times New Roman" panose="02020603050405020304" pitchFamily="18" charset="0"/>
                          <a:cs typeface="Times New Roman" panose="02020603050405020304" pitchFamily="18" charset="0"/>
                        </a:rPr>
                        <a:t>between</a:t>
                      </a:r>
                      <a:r>
                        <a:rPr lang="en-GB" sz="1800" b="0" dirty="0">
                          <a:solidFill>
                            <a:prstClr val="black"/>
                          </a:solidFill>
                          <a:latin typeface="Times New Roman" panose="02020603050405020304" pitchFamily="18" charset="0"/>
                          <a:cs typeface="Times New Roman" panose="02020603050405020304" pitchFamily="18" charset="0"/>
                        </a:rPr>
                        <a:t> those of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conductors </a:t>
                      </a:r>
                    </a:p>
                    <a:p>
                      <a:pPr algn="l" rtl="0"/>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0308311"/>
                  </a:ext>
                </a:extLst>
              </a:tr>
              <a:tr h="370840">
                <a:tc>
                  <a:txBody>
                    <a:bodyPr/>
                    <a:lstStyle/>
                    <a:p>
                      <a:pPr marL="0" marR="0" lvl="0" indent="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good conductors include </a:t>
                      </a:r>
                      <a:r>
                        <a:rPr lang="en-GB" sz="1800" b="0" dirty="0">
                          <a:solidFill>
                            <a:srgbClr val="FF0000"/>
                          </a:solidFill>
                          <a:latin typeface="Times New Roman" panose="02020603050405020304" pitchFamily="18" charset="0"/>
                          <a:cs typeface="Times New Roman" panose="02020603050405020304" pitchFamily="18" charset="0"/>
                        </a:rPr>
                        <a:t>copper</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err="1">
                          <a:solidFill>
                            <a:srgbClr val="FF0000"/>
                          </a:solidFill>
                          <a:latin typeface="Times New Roman" panose="02020603050405020304" pitchFamily="18" charset="0"/>
                          <a:cs typeface="Times New Roman" panose="02020603050405020304" pitchFamily="18" charset="0"/>
                        </a:rPr>
                        <a:t>aluminum</a:t>
                      </a:r>
                      <a:r>
                        <a:rPr lang="en-GB" sz="1800" b="0" dirty="0">
                          <a:solidFill>
                            <a:srgbClr val="FF0000"/>
                          </a:solidFill>
                          <a:latin typeface="Times New Roman" panose="02020603050405020304" pitchFamily="18" charset="0"/>
                          <a:cs typeface="Times New Roman" panose="02020603050405020304" pitchFamily="18" charset="0"/>
                        </a:rPr>
                        <a:t> </a:t>
                      </a:r>
                      <a:r>
                        <a:rPr lang="en-GB" sz="1800" b="0" dirty="0">
                          <a:solidFill>
                            <a:prstClr val="black"/>
                          </a:solidFill>
                          <a:latin typeface="Times New Roman" panose="02020603050405020304" pitchFamily="18" charset="0"/>
                          <a:cs typeface="Times New Roman" panose="02020603050405020304" pitchFamily="18" charset="0"/>
                        </a:rPr>
                        <a:t>and </a:t>
                      </a:r>
                      <a:r>
                        <a:rPr lang="en-GB" sz="1800" b="0" dirty="0">
                          <a:solidFill>
                            <a:srgbClr val="FF0000"/>
                          </a:solidFill>
                          <a:latin typeface="Times New Roman" panose="02020603050405020304" pitchFamily="18" charset="0"/>
                          <a:cs typeface="Times New Roman" panose="02020603050405020304" pitchFamily="18" charset="0"/>
                        </a:rPr>
                        <a:t>silver</a:t>
                      </a:r>
                      <a:r>
                        <a:rPr lang="en-GB" sz="1800" b="0" dirty="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good insulators include </a:t>
                      </a:r>
                      <a:r>
                        <a:rPr lang="en-GB" sz="1800" b="0" dirty="0">
                          <a:solidFill>
                            <a:srgbClr val="FF0000"/>
                          </a:solidFill>
                          <a:latin typeface="Times New Roman" panose="02020603050405020304" pitchFamily="18" charset="0"/>
                          <a:cs typeface="Times New Roman" panose="02020603050405020304" pitchFamily="18" charset="0"/>
                        </a:rPr>
                        <a:t>glass</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rubber</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wood</a:t>
                      </a:r>
                      <a:r>
                        <a:rPr lang="en-GB" sz="1800" b="0" dirty="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semiconductor materials </a:t>
                      </a:r>
                      <a:r>
                        <a:rPr lang="en-GB" sz="1800" b="0" dirty="0">
                          <a:solidFill>
                            <a:srgbClr val="FF0000"/>
                          </a:solidFill>
                          <a:latin typeface="Times New Roman" panose="02020603050405020304" pitchFamily="18" charset="0"/>
                          <a:cs typeface="Times New Roman" panose="02020603050405020304" pitchFamily="18" charset="0"/>
                        </a:rPr>
                        <a:t>silicon</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germanium</a:t>
                      </a:r>
                      <a:r>
                        <a:rPr lang="en-GB" sz="1800" b="0" dirty="0">
                          <a:solidFill>
                            <a:prstClr val="black"/>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248317627"/>
                  </a:ext>
                </a:extLst>
              </a:tr>
            </a:tbl>
          </a:graphicData>
        </a:graphic>
      </p:graphicFrame>
    </p:spTree>
    <p:extLst>
      <p:ext uri="{BB962C8B-B14F-4D97-AF65-F5344CB8AC3E}">
        <p14:creationId xmlns:p14="http://schemas.microsoft.com/office/powerpoint/2010/main" val="287502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23.2 Charging Objects By Induction</a:t>
            </a:r>
          </a:p>
        </p:txBody>
      </p:sp>
      <p:sp>
        <p:nvSpPr>
          <p:cNvPr id="34" name="TextBox 33"/>
          <p:cNvSpPr txBox="1"/>
          <p:nvPr/>
        </p:nvSpPr>
        <p:spPr>
          <a:xfrm>
            <a:off x="467544" y="1700808"/>
            <a:ext cx="5112568" cy="5724644"/>
          </a:xfrm>
          <a:prstGeom prst="rect">
            <a:avLst/>
          </a:prstGeom>
          <a:noFill/>
        </p:spPr>
        <p:txBody>
          <a:bodyPr wrap="square" rtlCol="1">
            <a:spAutoFit/>
          </a:bodyPr>
          <a:lstStyle/>
          <a:p>
            <a:pPr marL="274320" lvl="0" indent="-274320" algn="l" rtl="0">
              <a:spcBef>
                <a:spcPct val="20000"/>
              </a:spcBef>
              <a:buClr>
                <a:srgbClr val="AA2B1E"/>
              </a:buClr>
              <a:buSzPct val="85000"/>
              <a:buFont typeface="Brush Script MT" pitchFamily="66" charset="0"/>
              <a:buChar char="O"/>
            </a:pPr>
            <a:r>
              <a:rPr lang="en-GB" sz="2400" dirty="0">
                <a:solidFill>
                  <a:srgbClr val="FF0000"/>
                </a:solidFill>
                <a:latin typeface="Franklin Gothic Book"/>
              </a:rPr>
              <a:t>Charging by induction requires no contact with the object inducing the charge.</a:t>
            </a:r>
          </a:p>
          <a:p>
            <a:pPr lvl="0" algn="l" rtl="0">
              <a:spcBef>
                <a:spcPct val="20000"/>
              </a:spcBef>
              <a:buClr>
                <a:srgbClr val="AA2B1E"/>
              </a:buClr>
              <a:buSzPct val="85000"/>
            </a:pPr>
            <a:endParaRPr lang="en-GB" sz="2400" dirty="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Assume we start with a neutral metallic sphere (The sphere has the same number of positive and negative charges)</a:t>
            </a:r>
          </a:p>
          <a:p>
            <a:pPr marL="274320" lvl="0" indent="-274320" algn="l" rtl="0">
              <a:spcBef>
                <a:spcPct val="20000"/>
              </a:spcBef>
              <a:buClr>
                <a:srgbClr val="AA2B1E"/>
              </a:buClr>
              <a:buSzPct val="85000"/>
              <a:buFont typeface="Brush Script MT" pitchFamily="66" charset="0"/>
              <a:buChar char="O"/>
            </a:pPr>
            <a:endParaRPr lang="en-GB" sz="2400" dirty="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a:solidFill>
                  <a:srgbClr val="FF0000"/>
                </a:solidFill>
                <a:latin typeface="Franklin Gothic Book"/>
              </a:rPr>
              <a:t>READ</a:t>
            </a:r>
            <a:r>
              <a:rPr lang="en-GB" sz="2400" dirty="0">
                <a:solidFill>
                  <a:prstClr val="black"/>
                </a:solidFill>
                <a:latin typeface="Franklin Gothic Book"/>
              </a:rPr>
              <a:t> (page 709) the procedure of the experiment</a:t>
            </a:r>
          </a:p>
          <a:p>
            <a:pPr marL="274320" lvl="0" indent="-274320" algn="l" rtl="0">
              <a:spcBef>
                <a:spcPct val="20000"/>
              </a:spcBef>
              <a:buClr>
                <a:srgbClr val="AA2B1E"/>
              </a:buClr>
              <a:buSzPct val="85000"/>
            </a:pPr>
            <a:endParaRPr lang="en-GB" sz="2400" dirty="0">
              <a:solidFill>
                <a:prstClr val="black"/>
              </a:solidFill>
              <a:latin typeface="Franklin Gothic Book"/>
            </a:endParaRPr>
          </a:p>
          <a:p>
            <a:pPr lvl="1" algn="l" rtl="0"/>
            <a:endParaRPr lang="en-GB" dirty="0"/>
          </a:p>
          <a:p>
            <a:endParaRPr lang="en-US" dirty="0"/>
          </a:p>
          <a:p>
            <a:endParaRPr lang="ar-S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429654"/>
            <a:ext cx="2044825" cy="542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
        <p:nvSpPr>
          <p:cNvPr id="6" name="Content Placeholder 2"/>
          <p:cNvSpPr txBox="1">
            <a:spLocks noRot="1" noChangeAspect="1" noMove="1" noResize="1" noEditPoints="1" noAdjustHandles="1" noChangeArrowheads="1" noChangeShapeType="1" noTextEdit="1"/>
          </p:cNvSpPr>
          <p:nvPr/>
        </p:nvSpPr>
        <p:spPr>
          <a:xfrm>
            <a:off x="838200" y="2119256"/>
            <a:ext cx="5562600" cy="4052944"/>
          </a:xfrm>
          <a:prstGeom prst="rect">
            <a:avLst/>
          </a:prstGeom>
          <a:blipFill rotWithShape="1">
            <a:blip r:embed="rId2" cstate="print"/>
            <a:stretch>
              <a:fillRect l="-1206" t="-1053"/>
            </a:stretch>
          </a:blipFill>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noFill/>
                <a:effectLst/>
                <a:uLnTx/>
                <a:uFillTx/>
                <a:latin typeface="+mn-lt"/>
                <a:ea typeface="+mn-ea"/>
                <a:cs typeface="+mn-cs"/>
              </a:rPr>
              <a:t>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37771"/>
            <a:ext cx="2311361" cy="453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0744"/>
          <a:stretch/>
        </p:blipFill>
        <p:spPr>
          <a:xfrm>
            <a:off x="2051720" y="3268680"/>
            <a:ext cx="3179440" cy="12297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Coulomb’s experiment Results</a:t>
            </a:r>
          </a:p>
        </p:txBody>
      </p:sp>
      <p:sp>
        <p:nvSpPr>
          <p:cNvPr id="34" name="TextBox 33"/>
          <p:cNvSpPr txBox="1"/>
          <p:nvPr/>
        </p:nvSpPr>
        <p:spPr>
          <a:xfrm>
            <a:off x="467544" y="1700808"/>
            <a:ext cx="7920880" cy="4985980"/>
          </a:xfrm>
          <a:prstGeom prst="rect">
            <a:avLst/>
          </a:prstGeom>
          <a:noFill/>
        </p:spPr>
        <p:txBody>
          <a:bodyPr wrap="square" rtlCol="1">
            <a:spAutoFit/>
          </a:bodyPr>
          <a:lstStyle/>
          <a:p>
            <a:pPr lvl="0" algn="l" rtl="0">
              <a:spcBef>
                <a:spcPct val="20000"/>
              </a:spcBef>
              <a:buClr>
                <a:srgbClr val="AA2B1E"/>
              </a:buClr>
              <a:buSzPct val="85000"/>
            </a:pPr>
            <a:r>
              <a:rPr lang="en-GB" sz="2400" b="1" dirty="0">
                <a:solidFill>
                  <a:srgbClr val="FF0000"/>
                </a:solidFill>
                <a:latin typeface="Franklin Gothic Book"/>
              </a:rPr>
              <a:t>The electric force between two stationary charged particles</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inversely proportional to the square of the separation r between the particles and directed along the line joining them;</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proportional to the product of the charges q</a:t>
            </a:r>
            <a:r>
              <a:rPr lang="en-GB" sz="2400" baseline="-25000" dirty="0">
                <a:solidFill>
                  <a:prstClr val="black"/>
                </a:solidFill>
                <a:latin typeface="Franklin Gothic Book"/>
              </a:rPr>
              <a:t>1</a:t>
            </a:r>
            <a:r>
              <a:rPr lang="en-GB" sz="2400" dirty="0">
                <a:solidFill>
                  <a:prstClr val="black"/>
                </a:solidFill>
                <a:latin typeface="Franklin Gothic Book"/>
              </a:rPr>
              <a:t> and q</a:t>
            </a:r>
            <a:r>
              <a:rPr lang="en-GB" sz="2400" baseline="-25000" dirty="0">
                <a:solidFill>
                  <a:prstClr val="black"/>
                </a:solidFill>
                <a:latin typeface="Franklin Gothic Book"/>
              </a:rPr>
              <a:t>2</a:t>
            </a:r>
            <a:r>
              <a:rPr lang="en-GB" sz="2400" dirty="0">
                <a:solidFill>
                  <a:prstClr val="black"/>
                </a:solidFill>
                <a:latin typeface="Franklin Gothic Book"/>
              </a:rPr>
              <a:t> on the two particles;</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attractive if the charges are of opposite sign and repulsive if the charges have the same sign;</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a conservative force.</a:t>
            </a:r>
          </a:p>
          <a:p>
            <a:pPr marL="274320" lvl="0" indent="-274320" algn="l" rtl="0">
              <a:spcBef>
                <a:spcPct val="20000"/>
              </a:spcBef>
              <a:buClr>
                <a:srgbClr val="AA2B1E"/>
              </a:buClr>
              <a:buSzPct val="85000"/>
            </a:pPr>
            <a:endParaRPr lang="en-GB" sz="2400" dirty="0">
              <a:solidFill>
                <a:prstClr val="black"/>
              </a:solidFill>
              <a:latin typeface="Franklin Gothic Book"/>
            </a:endParaRPr>
          </a:p>
          <a:p>
            <a:pPr lvl="1" algn="l" rtl="0"/>
            <a:endParaRPr lang="en-GB" dirty="0"/>
          </a:p>
          <a:p>
            <a:endParaRPr lang="en-US" dirty="0"/>
          </a:p>
          <a:p>
            <a:endParaRPr lang="ar-SA"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653136"/>
            <a:ext cx="2194560" cy="168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ChangeArrowheads="1"/>
          </p:cNvSpPr>
          <p:nvPr/>
        </p:nvSpPr>
        <p:spPr bwMode="auto">
          <a:xfrm>
            <a:off x="561975" y="1797050"/>
            <a:ext cx="7905750" cy="2308225"/>
          </a:xfrm>
          <a:prstGeom prst="rect">
            <a:avLst/>
          </a:prstGeom>
          <a:noFill/>
          <a:ln w="9525">
            <a:noFill/>
            <a:miter lim="800000"/>
            <a:headEnd/>
            <a:tailEnd/>
          </a:ln>
        </p:spPr>
        <p:txBody>
          <a:bodyPr>
            <a:spAutoFit/>
          </a:bodyPr>
          <a:lstStyle/>
          <a:p>
            <a:pPr algn="l" rtl="0" fontAlgn="base">
              <a:spcBef>
                <a:spcPct val="0"/>
              </a:spcBef>
              <a:spcAft>
                <a:spcPct val="0"/>
              </a:spcAft>
            </a:pPr>
            <a:r>
              <a:rPr lang="en-US" altLang="en-US" dirty="0">
                <a:solidFill>
                  <a:srgbClr val="FF0000"/>
                </a:solidFill>
                <a:latin typeface="Verdana" pitchFamily="34" charset="0"/>
                <a:cs typeface="Arial" pitchFamily="34" charset="0"/>
              </a:rPr>
              <a:t>The magnitude of the electric force </a:t>
            </a:r>
          </a:p>
          <a:p>
            <a:pPr algn="l" rtl="0" fontAlgn="base">
              <a:spcBef>
                <a:spcPct val="0"/>
              </a:spcBef>
              <a:spcAft>
                <a:spcPct val="0"/>
              </a:spcAft>
            </a:pPr>
            <a:endParaRPr lang="en-US" altLang="en-US" dirty="0">
              <a:solidFill>
                <a:srgbClr val="000000"/>
              </a:solidFill>
              <a:latin typeface="Verdana" pitchFamily="34" charset="0"/>
              <a:cs typeface="Arial" pitchFamily="34" charset="0"/>
            </a:endParaRPr>
          </a:p>
          <a:p>
            <a:pPr algn="l" rtl="0" fontAlgn="base">
              <a:spcBef>
                <a:spcPct val="0"/>
              </a:spcBef>
              <a:spcAft>
                <a:spcPct val="0"/>
              </a:spcAft>
            </a:pPr>
            <a:r>
              <a:rPr lang="en-US" altLang="en-US" dirty="0">
                <a:solidFill>
                  <a:srgbClr val="002060"/>
                </a:solidFill>
                <a:latin typeface="Verdana" pitchFamily="34" charset="0"/>
                <a:cs typeface="Arial" pitchFamily="34" charset="0"/>
              </a:rPr>
              <a:t>Where </a:t>
            </a:r>
            <a:r>
              <a:rPr lang="en-US" altLang="en-US" dirty="0" err="1">
                <a:solidFill>
                  <a:srgbClr val="002060"/>
                </a:solidFill>
                <a:latin typeface="Verdana" pitchFamily="34" charset="0"/>
                <a:cs typeface="Arial" pitchFamily="34" charset="0"/>
              </a:rPr>
              <a:t>k</a:t>
            </a:r>
            <a:r>
              <a:rPr lang="en-US" altLang="en-US" baseline="-25000" dirty="0" err="1">
                <a:solidFill>
                  <a:srgbClr val="002060"/>
                </a:solidFill>
                <a:latin typeface="Verdana" pitchFamily="34" charset="0"/>
                <a:cs typeface="Arial" pitchFamily="34" charset="0"/>
              </a:rPr>
              <a:t>e</a:t>
            </a:r>
            <a:r>
              <a:rPr lang="en-US" altLang="en-US" dirty="0">
                <a:solidFill>
                  <a:srgbClr val="002060"/>
                </a:solidFill>
                <a:latin typeface="Verdana" pitchFamily="34" charset="0"/>
                <a:cs typeface="Arial" pitchFamily="34" charset="0"/>
              </a:rPr>
              <a:t> is a constant called the </a:t>
            </a:r>
            <a:r>
              <a:rPr lang="en-US" altLang="en-US" dirty="0">
                <a:solidFill>
                  <a:srgbClr val="FF0000"/>
                </a:solidFill>
                <a:latin typeface="Verdana" pitchFamily="34" charset="0"/>
                <a:cs typeface="Arial" pitchFamily="34" charset="0"/>
              </a:rPr>
              <a:t>Coulomb constant</a:t>
            </a:r>
            <a:r>
              <a:rPr lang="en-US" altLang="en-US" dirty="0">
                <a:solidFill>
                  <a:srgbClr val="000000"/>
                </a:solidFill>
                <a:latin typeface="Verdana" pitchFamily="34" charset="0"/>
                <a:cs typeface="Arial" pitchFamily="34" charset="0"/>
              </a:rPr>
              <a:t>, depends on the choice of units. The SI unit of charge is the coulomb (C). </a:t>
            </a:r>
          </a:p>
          <a:p>
            <a:pPr algn="l" rtl="0" fontAlgn="base">
              <a:spcBef>
                <a:spcPct val="0"/>
              </a:spcBef>
              <a:spcAft>
                <a:spcPct val="0"/>
              </a:spcAft>
            </a:pPr>
            <a:r>
              <a:rPr lang="en-US" altLang="en-US" dirty="0">
                <a:solidFill>
                  <a:srgbClr val="000000"/>
                </a:solidFill>
                <a:latin typeface="Verdana" pitchFamily="34" charset="0"/>
                <a:cs typeface="Arial" pitchFamily="34" charset="0"/>
              </a:rPr>
              <a:t>The Coulomb constant </a:t>
            </a:r>
            <a:r>
              <a:rPr lang="en-US" altLang="en-US" dirty="0" err="1">
                <a:solidFill>
                  <a:srgbClr val="000000"/>
                </a:solidFill>
                <a:latin typeface="Verdana" pitchFamily="34" charset="0"/>
                <a:cs typeface="Arial" pitchFamily="34" charset="0"/>
              </a:rPr>
              <a:t>k</a:t>
            </a:r>
            <a:r>
              <a:rPr lang="en-US" altLang="en-US" baseline="-25000" dirty="0" err="1">
                <a:solidFill>
                  <a:srgbClr val="000000"/>
                </a:solidFill>
                <a:latin typeface="Verdana" pitchFamily="34" charset="0"/>
                <a:cs typeface="Arial" pitchFamily="34" charset="0"/>
              </a:rPr>
              <a:t>e</a:t>
            </a:r>
            <a:r>
              <a:rPr lang="en-US" altLang="en-US" dirty="0">
                <a:solidFill>
                  <a:srgbClr val="000000"/>
                </a:solidFill>
                <a:latin typeface="Verdana" pitchFamily="34" charset="0"/>
                <a:cs typeface="Arial" pitchFamily="34" charset="0"/>
              </a:rPr>
              <a:t> in SI units has the value:</a:t>
            </a:r>
          </a:p>
          <a:p>
            <a:pPr algn="l" rtl="0" fontAlgn="base">
              <a:spcBef>
                <a:spcPct val="0"/>
              </a:spcBef>
              <a:spcAft>
                <a:spcPct val="0"/>
              </a:spcAft>
            </a:pPr>
            <a:endParaRPr lang="en-US" altLang="en-US" dirty="0">
              <a:solidFill>
                <a:srgbClr val="000000"/>
              </a:solidFill>
              <a:latin typeface="Verdana" pitchFamily="34" charset="0"/>
              <a:cs typeface="Arial" pitchFamily="34" charset="0"/>
            </a:endParaRPr>
          </a:p>
          <a:p>
            <a:pPr algn="l" rtl="0" fontAlgn="base">
              <a:spcBef>
                <a:spcPct val="0"/>
              </a:spcBef>
              <a:spcAft>
                <a:spcPct val="0"/>
              </a:spcAft>
            </a:pPr>
            <a:r>
              <a:rPr lang="en-US" altLang="en-US" dirty="0">
                <a:solidFill>
                  <a:srgbClr val="000000"/>
                </a:solidFill>
                <a:latin typeface="Verdana" pitchFamily="34" charset="0"/>
                <a:cs typeface="Arial" pitchFamily="34" charset="0"/>
              </a:rPr>
              <a:t> </a:t>
            </a:r>
          </a:p>
          <a:p>
            <a:pPr algn="l" rtl="0" fontAlgn="base">
              <a:spcBef>
                <a:spcPct val="0"/>
              </a:spcBef>
              <a:spcAft>
                <a:spcPct val="0"/>
              </a:spcAft>
            </a:pPr>
            <a:endParaRPr lang="ar-EG" altLang="en-US" dirty="0">
              <a:solidFill>
                <a:srgbClr val="000000"/>
              </a:solidFill>
              <a:latin typeface="Verdana" pitchFamily="34" charset="0"/>
            </a:endParaRPr>
          </a:p>
        </p:txBody>
      </p:sp>
      <p:sp>
        <p:nvSpPr>
          <p:cNvPr id="1331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17" name="Picture 8"/>
          <p:cNvPicPr>
            <a:picLocks noChangeAspect="1" noChangeArrowheads="1"/>
          </p:cNvPicPr>
          <p:nvPr/>
        </p:nvPicPr>
        <p:blipFill>
          <a:blip r:embed="rId3" cstate="print">
            <a:lum bright="-34000"/>
          </a:blip>
          <a:srcRect/>
          <a:stretch>
            <a:fillRect/>
          </a:stretch>
        </p:blipFill>
        <p:spPr bwMode="auto">
          <a:xfrm>
            <a:off x="5534025" y="1403350"/>
            <a:ext cx="2286000" cy="901700"/>
          </a:xfrm>
          <a:prstGeom prst="rect">
            <a:avLst/>
          </a:prstGeom>
          <a:noFill/>
          <a:ln w="9525">
            <a:noFill/>
            <a:miter lim="800000"/>
            <a:headEnd/>
            <a:tailEnd/>
          </a:ln>
        </p:spPr>
      </p:pic>
      <p:sp>
        <p:nvSpPr>
          <p:cNvPr id="13318"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19" name="Picture 11"/>
          <p:cNvPicPr>
            <a:picLocks noChangeAspect="1" noChangeArrowheads="1"/>
          </p:cNvPicPr>
          <p:nvPr/>
        </p:nvPicPr>
        <p:blipFill>
          <a:blip r:embed="rId4" cstate="print"/>
          <a:srcRect/>
          <a:stretch>
            <a:fillRect/>
          </a:stretch>
        </p:blipFill>
        <p:spPr bwMode="auto">
          <a:xfrm>
            <a:off x="1438275" y="3390900"/>
            <a:ext cx="2505075" cy="534988"/>
          </a:xfrm>
          <a:prstGeom prst="rect">
            <a:avLst/>
          </a:prstGeom>
          <a:noFill/>
          <a:ln w="9525">
            <a:noFill/>
            <a:miter lim="800000"/>
            <a:headEnd/>
            <a:tailEnd/>
          </a:ln>
        </p:spPr>
      </p:pic>
      <p:sp>
        <p:nvSpPr>
          <p:cNvPr id="13320"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1" name="Picture 13"/>
          <p:cNvPicPr>
            <a:picLocks noChangeAspect="1" noChangeArrowheads="1"/>
          </p:cNvPicPr>
          <p:nvPr/>
        </p:nvPicPr>
        <p:blipFill>
          <a:blip r:embed="rId5" cstate="print">
            <a:lum bright="-20000"/>
          </a:blip>
          <a:srcRect/>
          <a:stretch>
            <a:fillRect/>
          </a:stretch>
        </p:blipFill>
        <p:spPr bwMode="auto">
          <a:xfrm>
            <a:off x="5448300" y="3267075"/>
            <a:ext cx="1666875" cy="658813"/>
          </a:xfrm>
          <a:prstGeom prst="rect">
            <a:avLst/>
          </a:prstGeom>
          <a:noFill/>
          <a:ln w="9525">
            <a:noFill/>
            <a:miter lim="800000"/>
            <a:headEnd/>
            <a:tailEnd/>
          </a:ln>
        </p:spPr>
      </p:pic>
      <p:graphicFrame>
        <p:nvGraphicFramePr>
          <p:cNvPr id="13322" name="Object 15"/>
          <p:cNvGraphicFramePr>
            <a:graphicFrameLocks noChangeAspect="1"/>
          </p:cNvGraphicFramePr>
          <p:nvPr/>
        </p:nvGraphicFramePr>
        <p:xfrm>
          <a:off x="2981325" y="3971925"/>
          <a:ext cx="257175" cy="342900"/>
        </p:xfrm>
        <a:graphic>
          <a:graphicData uri="http://schemas.openxmlformats.org/presentationml/2006/ole">
            <mc:AlternateContent xmlns:mc="http://schemas.openxmlformats.org/markup-compatibility/2006">
              <mc:Choice xmlns:v="urn:schemas-microsoft-com:vml" Requires="v">
                <p:oleObj spid="_x0000_s132111" name="Equation" r:id="rId6" imgW="177646" imgH="228402" progId="Equation.3">
                  <p:embed/>
                </p:oleObj>
              </mc:Choice>
              <mc:Fallback>
                <p:oleObj name="Equation" r:id="rId6" imgW="177646" imgH="228402"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25" y="3971925"/>
                        <a:ext cx="2571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Rectangle 17"/>
          <p:cNvSpPr>
            <a:spLocks noChangeArrowheads="1"/>
          </p:cNvSpPr>
          <p:nvPr/>
        </p:nvSpPr>
        <p:spPr bwMode="auto">
          <a:xfrm>
            <a:off x="0" y="3925888"/>
            <a:ext cx="9144000" cy="1908175"/>
          </a:xfrm>
          <a:prstGeom prst="rect">
            <a:avLst/>
          </a:prstGeom>
          <a:noFill/>
          <a:ln w="9525">
            <a:noFill/>
            <a:miter lim="800000"/>
            <a:headEnd/>
            <a:tailEnd/>
          </a:ln>
        </p:spPr>
        <p:txBody>
          <a:bodyPr anchor="ctr">
            <a:spAutoFit/>
          </a:bodyPr>
          <a:lstStyle/>
          <a:p>
            <a:pPr algn="justLow" rtl="0" eaLnBrk="0" fontAlgn="base" hangingPunct="0">
              <a:spcBef>
                <a:spcPct val="0"/>
              </a:spcBef>
              <a:spcAft>
                <a:spcPct val="0"/>
              </a:spcAft>
            </a:pPr>
            <a:r>
              <a:rPr lang="en-US" altLang="en-US" sz="1400" dirty="0">
                <a:solidFill>
                  <a:srgbClr val="000000"/>
                </a:solidFill>
                <a:latin typeface="Verdana" pitchFamily="34" charset="0"/>
                <a:cs typeface="Times New Roman" pitchFamily="18" charset="0"/>
              </a:rPr>
              <a:t>        </a:t>
            </a:r>
            <a:r>
              <a:rPr lang="en-US" altLang="en-US" dirty="0">
                <a:solidFill>
                  <a:srgbClr val="000000"/>
                </a:solidFill>
                <a:latin typeface="Verdana" pitchFamily="34" charset="0"/>
                <a:cs typeface="Arial" pitchFamily="34" charset="0"/>
              </a:rPr>
              <a:t>where the constant    is known as </a:t>
            </a:r>
            <a:r>
              <a:rPr lang="en-US" altLang="en-US" dirty="0">
                <a:solidFill>
                  <a:srgbClr val="FF0000"/>
                </a:solidFill>
                <a:latin typeface="Verdana" pitchFamily="34" charset="0"/>
                <a:cs typeface="Arial" pitchFamily="34" charset="0"/>
              </a:rPr>
              <a:t>the permittivity of free space </a:t>
            </a:r>
            <a:r>
              <a:rPr lang="en-US" altLang="en-US" dirty="0">
                <a:solidFill>
                  <a:srgbClr val="000000"/>
                </a:solidFill>
                <a:latin typeface="Verdana" pitchFamily="34" charset="0"/>
                <a:cs typeface="Arial" pitchFamily="34" charset="0"/>
              </a:rPr>
              <a:t>and   </a:t>
            </a: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has the value</a:t>
            </a:r>
          </a:p>
          <a:p>
            <a:pPr algn="justLow" rtl="0" eaLnBrk="0" fontAlgn="base" hangingPunct="0">
              <a:spcBef>
                <a:spcPct val="0"/>
              </a:spcBef>
              <a:spcAft>
                <a:spcPct val="0"/>
              </a:spcAft>
            </a:pPr>
            <a:endParaRPr lang="en-US" altLang="en-US" sz="1400" dirty="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endParaRPr lang="en-US" altLang="en-US" sz="1400" dirty="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The smallest unit of charge e known in nature is the charge on an  </a:t>
            </a: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a:t>
            </a:r>
            <a:r>
              <a:rPr lang="en-US" altLang="en-US" dirty="0">
                <a:solidFill>
                  <a:srgbClr val="FF0000"/>
                </a:solidFill>
                <a:latin typeface="Verdana" pitchFamily="34" charset="0"/>
                <a:cs typeface="Arial" pitchFamily="34" charset="0"/>
              </a:rPr>
              <a:t>electron (-e) </a:t>
            </a:r>
            <a:r>
              <a:rPr lang="en-US" altLang="en-US" dirty="0">
                <a:solidFill>
                  <a:srgbClr val="000000"/>
                </a:solidFill>
                <a:latin typeface="Verdana" pitchFamily="34" charset="0"/>
                <a:cs typeface="Arial" pitchFamily="34" charset="0"/>
              </a:rPr>
              <a:t>or </a:t>
            </a:r>
            <a:r>
              <a:rPr lang="en-US" altLang="en-US" dirty="0">
                <a:solidFill>
                  <a:srgbClr val="FF0000"/>
                </a:solidFill>
                <a:latin typeface="Verdana" pitchFamily="34" charset="0"/>
                <a:cs typeface="Arial" pitchFamily="34" charset="0"/>
              </a:rPr>
              <a:t>a proton (+e) </a:t>
            </a:r>
            <a:r>
              <a:rPr lang="en-US" altLang="en-US" dirty="0">
                <a:solidFill>
                  <a:srgbClr val="000000"/>
                </a:solidFill>
                <a:latin typeface="Verdana" pitchFamily="34" charset="0"/>
                <a:cs typeface="Arial" pitchFamily="34" charset="0"/>
              </a:rPr>
              <a:t>and has a magnitude</a:t>
            </a:r>
          </a:p>
          <a:p>
            <a:pPr algn="justLow" rtl="0" eaLnBrk="0" fontAlgn="base" hangingPunct="0">
              <a:spcBef>
                <a:spcPct val="0"/>
              </a:spcBef>
              <a:spcAft>
                <a:spcPct val="0"/>
              </a:spcAft>
            </a:pPr>
            <a:endParaRPr lang="en-US" altLang="en-US" dirty="0">
              <a:solidFill>
                <a:srgbClr val="000000"/>
              </a:solidFill>
              <a:latin typeface="Verdana" pitchFamily="34" charset="0"/>
              <a:cs typeface="Arial" pitchFamily="34" charset="0"/>
            </a:endParaRPr>
          </a:p>
        </p:txBody>
      </p:sp>
      <p:sp>
        <p:nvSpPr>
          <p:cNvPr id="13324" name="Rectangle 2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5" name="Picture 20"/>
          <p:cNvPicPr>
            <a:picLocks noChangeAspect="1" noChangeArrowheads="1"/>
          </p:cNvPicPr>
          <p:nvPr/>
        </p:nvPicPr>
        <p:blipFill>
          <a:blip r:embed="rId8" cstate="print">
            <a:lum bright="-16000"/>
          </a:blip>
          <a:srcRect/>
          <a:stretch>
            <a:fillRect/>
          </a:stretch>
        </p:blipFill>
        <p:spPr bwMode="auto">
          <a:xfrm>
            <a:off x="2743200" y="4429125"/>
            <a:ext cx="2581275" cy="450850"/>
          </a:xfrm>
          <a:prstGeom prst="rect">
            <a:avLst/>
          </a:prstGeom>
          <a:noFill/>
          <a:ln w="9525">
            <a:noFill/>
            <a:miter lim="800000"/>
            <a:headEnd/>
            <a:tailEnd/>
          </a:ln>
        </p:spPr>
      </p:pic>
      <p:sp>
        <p:nvSpPr>
          <p:cNvPr id="13326"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7" name="Picture 22"/>
          <p:cNvPicPr>
            <a:picLocks noChangeAspect="1" noChangeArrowheads="1"/>
          </p:cNvPicPr>
          <p:nvPr/>
        </p:nvPicPr>
        <p:blipFill>
          <a:blip r:embed="rId9" cstate="print">
            <a:lum bright="-8000"/>
          </a:blip>
          <a:srcRect/>
          <a:stretch>
            <a:fillRect/>
          </a:stretch>
        </p:blipFill>
        <p:spPr bwMode="auto">
          <a:xfrm>
            <a:off x="2914650" y="5543550"/>
            <a:ext cx="2286000" cy="590550"/>
          </a:xfrm>
          <a:prstGeom prst="rect">
            <a:avLst/>
          </a:prstGeom>
          <a:noFill/>
          <a:ln w="9525">
            <a:noFill/>
            <a:miter lim="800000"/>
            <a:headEnd/>
            <a:tailEnd/>
          </a:ln>
        </p:spPr>
      </p:pic>
      <p:sp>
        <p:nvSpPr>
          <p:cNvPr id="22"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2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F830C6FBFD357F4E9565662CAAC67640" ma:contentTypeVersion="1" ma:contentTypeDescription="إنشاء مستند جديد." ma:contentTypeScope="" ma:versionID="7977d036cdbc9ce9c70b8440c0f297f3">
  <xsd:schema xmlns:xsd="http://www.w3.org/2001/XMLSchema" xmlns:xs="http://www.w3.org/2001/XMLSchema" xmlns:p="http://schemas.microsoft.com/office/2006/metadata/properties" xmlns:ns2="123019b8-84fa-4010-80db-7cc7fdbf91af" targetNamespace="http://schemas.microsoft.com/office/2006/metadata/properties" ma:root="true" ma:fieldsID="06909bbb3023fa16255130a69cdf213e" ns2:_="">
    <xsd:import namespace="123019b8-84fa-4010-80db-7cc7fdbf91a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3019b8-84fa-4010-80db-7cc7fdbf91af" elementFormDefault="qualified">
    <xsd:import namespace="http://schemas.microsoft.com/office/2006/documentManagement/types"/>
    <xsd:import namespace="http://schemas.microsoft.com/office/infopath/2007/PartnerControls"/>
    <xsd:element name="SharedWithUsers" ma:index="8"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16E0DA-C6C7-4D98-A74E-03407FDC3DC1}"/>
</file>

<file path=customXml/itemProps2.xml><?xml version="1.0" encoding="utf-8"?>
<ds:datastoreItem xmlns:ds="http://schemas.openxmlformats.org/officeDocument/2006/customXml" ds:itemID="{B0FA28F5-D460-4495-AF29-8362BCB14DAC}"/>
</file>

<file path=customXml/itemProps3.xml><?xml version="1.0" encoding="utf-8"?>
<ds:datastoreItem xmlns:ds="http://schemas.openxmlformats.org/officeDocument/2006/customXml" ds:itemID="{01A8EE21-B464-4F7C-9B96-84B5093BB704}"/>
</file>

<file path=docProps/app.xml><?xml version="1.0" encoding="utf-8"?>
<Properties xmlns="http://schemas.openxmlformats.org/officeDocument/2006/extended-properties" xmlns:vt="http://schemas.openxmlformats.org/officeDocument/2006/docPropsVTypes">
  <Template/>
  <TotalTime>7793</TotalTime>
  <Words>1316</Words>
  <Application>Microsoft Office PowerPoint</Application>
  <PresentationFormat>عرض على الشاشة (4:3)</PresentationFormat>
  <Paragraphs>160</Paragraphs>
  <Slides>22</Slides>
  <Notes>0</Notes>
  <HiddenSlides>0</HiddenSlides>
  <MMClips>0</MMClips>
  <ScaleCrop>false</ScaleCrop>
  <HeadingPairs>
    <vt:vector size="8" baseType="variant">
      <vt:variant>
        <vt:lpstr>الخطوط المستخدمة</vt:lpstr>
      </vt:variant>
      <vt:variant>
        <vt:i4>8</vt:i4>
      </vt:variant>
      <vt:variant>
        <vt:lpstr>نسق</vt:lpstr>
      </vt:variant>
      <vt:variant>
        <vt:i4>2</vt:i4>
      </vt:variant>
      <vt:variant>
        <vt:lpstr>خوادم OLE مضمنة</vt:lpstr>
      </vt:variant>
      <vt:variant>
        <vt:i4>1</vt:i4>
      </vt:variant>
      <vt:variant>
        <vt:lpstr>عناوين الشرائح</vt:lpstr>
      </vt:variant>
      <vt:variant>
        <vt:i4>22</vt:i4>
      </vt:variant>
    </vt:vector>
  </HeadingPairs>
  <TitlesOfParts>
    <vt:vector size="33" baseType="lpstr">
      <vt:lpstr>Arial</vt:lpstr>
      <vt:lpstr>Arial Black</vt:lpstr>
      <vt:lpstr>Brush Script MT</vt:lpstr>
      <vt:lpstr>Calibri</vt:lpstr>
      <vt:lpstr>Franklin Gothic Book</vt:lpstr>
      <vt:lpstr>Times New Roman</vt:lpstr>
      <vt:lpstr>Verdana</vt:lpstr>
      <vt:lpstr>Wingdings</vt:lpstr>
      <vt:lpstr>سمة Office</vt:lpstr>
      <vt:lpstr>Essential</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Welcome</dc:creator>
  <cp:lastModifiedBy>saja m</cp:lastModifiedBy>
  <cp:revision>81</cp:revision>
  <dcterms:created xsi:type="dcterms:W3CDTF">2013-09-20T10:26:26Z</dcterms:created>
  <dcterms:modified xsi:type="dcterms:W3CDTF">2017-10-20T08:49:33Z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0x010100F830C6FBFD357F4E9565662CAAC67640</vt:lpwstr>
  </property>
</Properties>
</file>