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9"/>
  </p:notesMasterIdLst>
  <p:sldIdLst>
    <p:sldId id="261" r:id="rId2"/>
    <p:sldId id="263" r:id="rId3"/>
    <p:sldId id="270" r:id="rId4"/>
    <p:sldId id="281" r:id="rId5"/>
    <p:sldId id="282" r:id="rId6"/>
    <p:sldId id="283" r:id="rId7"/>
    <p:sldId id="284" r:id="rId8"/>
    <p:sldId id="285" r:id="rId9"/>
    <p:sldId id="259" r:id="rId10"/>
    <p:sldId id="271" r:id="rId11"/>
    <p:sldId id="288" r:id="rId12"/>
    <p:sldId id="272" r:id="rId13"/>
    <p:sldId id="289" r:id="rId14"/>
    <p:sldId id="290" r:id="rId15"/>
    <p:sldId id="291" r:id="rId16"/>
    <p:sldId id="292" r:id="rId17"/>
    <p:sldId id="274" r:id="rId18"/>
    <p:sldId id="275" r:id="rId19"/>
    <p:sldId id="293" r:id="rId20"/>
    <p:sldId id="296" r:id="rId21"/>
    <p:sldId id="295" r:id="rId22"/>
    <p:sldId id="294" r:id="rId23"/>
    <p:sldId id="278" r:id="rId24"/>
    <p:sldId id="280" r:id="rId25"/>
    <p:sldId id="279" r:id="rId26"/>
    <p:sldId id="286" r:id="rId27"/>
    <p:sldId id="287" r:id="rId2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3" d="100"/>
          <a:sy n="63" d="100"/>
        </p:scale>
        <p:origin x="-6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AD5BB59-6240-4EB1-8ACA-FFB5023B9B9F}" type="datetimeFigureOut">
              <a:rPr lang="ar-SA" smtClean="0"/>
              <a:pPr/>
              <a:t>14/04/1434</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30BA29A-8B74-40EC-B634-3152F5947FB1}"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4</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19</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20</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21</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22</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27</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5</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6</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7</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8</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13</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14</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15</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16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14/04/1434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14/04/1434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en.wikipedia.org/wiki/Strategic_plannin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Chapter 4: </a:t>
            </a:r>
            <a:r>
              <a:rPr lang="en-US" dirty="0" smtClean="0"/>
              <a:t>Quality strategies concept</a:t>
            </a:r>
            <a:endParaRPr lang="ar-SA" dirty="0"/>
          </a:p>
        </p:txBody>
      </p:sp>
      <p:sp>
        <p:nvSpPr>
          <p:cNvPr id="3" name="Content Placeholder 2"/>
          <p:cNvSpPr>
            <a:spLocks noGrp="1"/>
          </p:cNvSpPr>
          <p:nvPr>
            <p:ph idx="1"/>
          </p:nvPr>
        </p:nvSpPr>
        <p:spPr/>
        <p:txBody>
          <a:bodyPr>
            <a:normAutofit lnSpcReduction="10000"/>
          </a:bodyPr>
          <a:lstStyle/>
          <a:p>
            <a:pPr algn="l" rtl="0"/>
            <a:r>
              <a:rPr lang="en-US" dirty="0" smtClean="0">
                <a:solidFill>
                  <a:srgbClr val="FF0000"/>
                </a:solidFill>
              </a:rPr>
              <a:t>It is a</a:t>
            </a:r>
            <a:r>
              <a:rPr lang="en-US" dirty="0" smtClean="0"/>
              <a:t> dynamic process that seeks to achieve the organization's mission through the efficient management of available resources.</a:t>
            </a:r>
          </a:p>
          <a:p>
            <a:pPr algn="l" rtl="0"/>
            <a:r>
              <a:rPr lang="en-US" dirty="0" smtClean="0"/>
              <a:t> </a:t>
            </a:r>
            <a:r>
              <a:rPr lang="en-US" dirty="0" smtClean="0">
                <a:solidFill>
                  <a:srgbClr val="FF0000"/>
                </a:solidFill>
              </a:rPr>
              <a:t>This process can be s</a:t>
            </a:r>
            <a:r>
              <a:rPr lang="en-US" dirty="0" smtClean="0"/>
              <a:t>ummarized by setting quality objectives in the long term as well as to identify the means by which objectives are met.</a:t>
            </a:r>
          </a:p>
          <a:p>
            <a:pPr algn="l" rtl="0"/>
            <a:r>
              <a:rPr lang="en-US" dirty="0" smtClean="0"/>
              <a:t> </a:t>
            </a:r>
            <a:r>
              <a:rPr lang="en-US" dirty="0" smtClean="0">
                <a:solidFill>
                  <a:srgbClr val="FF0000"/>
                </a:solidFill>
              </a:rPr>
              <a:t>It is also a process of moving </a:t>
            </a:r>
            <a:r>
              <a:rPr lang="en-US" dirty="0" smtClean="0"/>
              <a:t>from the current situation to the target position.</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357850"/>
          </a:xfrm>
        </p:spPr>
        <p:txBody>
          <a:bodyPr>
            <a:normAutofit fontScale="92500" lnSpcReduction="10000"/>
          </a:bodyPr>
          <a:lstStyle/>
          <a:p>
            <a:pPr algn="l" rtl="0">
              <a:buNone/>
            </a:pPr>
            <a:r>
              <a:rPr lang="en-US" sz="2400" dirty="0" smtClean="0"/>
              <a:t>    </a:t>
            </a:r>
            <a:r>
              <a:rPr lang="en-US" sz="2400" dirty="0" smtClean="0">
                <a:latin typeface="Baskerville Old Face" pitchFamily="18" charset="0"/>
              </a:rPr>
              <a:t>Beliefs that are shared among the stakeholders of an organization. Values drive an organization's culture and priorities and provide a framework in which decisions are made. For example, "Knowledge and skills are the keys to success" or "give a man bread and feed him for a day, but teach him to farm and feed him for life". These example maxims may set the priorities of self-sufficiency over shelter</a:t>
            </a:r>
            <a:r>
              <a:rPr lang="ar-SA" sz="2400" dirty="0" smtClean="0">
                <a:latin typeface="Baskerville Old Face" pitchFamily="18" charset="0"/>
              </a:rPr>
              <a:t>.</a:t>
            </a:r>
            <a:endParaRPr lang="en-US" sz="2400" dirty="0" smtClean="0">
              <a:latin typeface="Baskerville Old Face" pitchFamily="18" charset="0"/>
            </a:endParaRPr>
          </a:p>
          <a:p>
            <a:pPr algn="l" rtl="0">
              <a:buNone/>
            </a:pPr>
            <a:endParaRPr lang="en-US" sz="2400" dirty="0" smtClean="0">
              <a:latin typeface="Baskerville Old Face" pitchFamily="18" charset="0"/>
            </a:endParaRPr>
          </a:p>
          <a:p>
            <a:pPr marL="98425" indent="22225">
              <a:buNone/>
            </a:pPr>
            <a:r>
              <a:rPr lang="ar-SA" sz="2400" dirty="0" smtClean="0"/>
              <a:t>المعتقدات التي يتم مشاركتها بين أصحاب المصلحة للمؤسسة. </a:t>
            </a:r>
            <a:r>
              <a:rPr lang="ar-SA" sz="2400" dirty="0" smtClean="0"/>
              <a:t>القيم التي </a:t>
            </a:r>
            <a:r>
              <a:rPr lang="ar-SA" sz="2400" dirty="0" smtClean="0"/>
              <a:t>تدفع ثقافة المنظمة والأولويات </a:t>
            </a:r>
            <a:r>
              <a:rPr lang="ar-SA" sz="2400" dirty="0" smtClean="0"/>
              <a:t>وتوفر </a:t>
            </a:r>
            <a:r>
              <a:rPr lang="ar-SA" sz="2400" dirty="0" smtClean="0"/>
              <a:t>الإطار الذي يتم </a:t>
            </a:r>
            <a:r>
              <a:rPr lang="ar-SA" sz="2400" dirty="0" smtClean="0"/>
              <a:t>من خلاله اتخاذ </a:t>
            </a:r>
            <a:r>
              <a:rPr lang="ar-SA" sz="2400" dirty="0" smtClean="0"/>
              <a:t>القرارات. </a:t>
            </a:r>
            <a:r>
              <a:rPr lang="ar-SA" sz="2400" dirty="0" smtClean="0">
                <a:solidFill>
                  <a:srgbClr val="FF0000"/>
                </a:solidFill>
              </a:rPr>
              <a:t>على سبيل المثال، "المعرفة والمهارات هي مفاتيح النجاح" أو "</a:t>
            </a:r>
            <a:r>
              <a:rPr lang="ar-SA" sz="2400" dirty="0" smtClean="0">
                <a:solidFill>
                  <a:srgbClr val="FF0000"/>
                </a:solidFill>
              </a:rPr>
              <a:t>إذا أعطيت </a:t>
            </a:r>
            <a:r>
              <a:rPr lang="ar-SA" sz="2400" dirty="0" smtClean="0">
                <a:solidFill>
                  <a:srgbClr val="FF0000"/>
                </a:solidFill>
              </a:rPr>
              <a:t>الخبز </a:t>
            </a:r>
            <a:r>
              <a:rPr lang="ar-SA" sz="2400" dirty="0" smtClean="0">
                <a:solidFill>
                  <a:srgbClr val="FF0000"/>
                </a:solidFill>
              </a:rPr>
              <a:t>لرجل فإنك </a:t>
            </a:r>
            <a:r>
              <a:rPr lang="ar-SA" sz="2400" dirty="0" smtClean="0">
                <a:solidFill>
                  <a:srgbClr val="FF0000"/>
                </a:solidFill>
              </a:rPr>
              <a:t>تطعمه ليوم واحد، ولكن </a:t>
            </a:r>
            <a:r>
              <a:rPr lang="ar-SA" sz="2400" dirty="0" smtClean="0">
                <a:solidFill>
                  <a:srgbClr val="FF0000"/>
                </a:solidFill>
              </a:rPr>
              <a:t>إذا علمته الزراعة فإنك تطعمه مدى </a:t>
            </a:r>
            <a:r>
              <a:rPr lang="ar-SA" sz="2400" dirty="0" smtClean="0">
                <a:solidFill>
                  <a:srgbClr val="FF0000"/>
                </a:solidFill>
              </a:rPr>
              <a:t>الحياة</a:t>
            </a:r>
            <a:r>
              <a:rPr lang="ar-SA" sz="2400" dirty="0" smtClean="0">
                <a:solidFill>
                  <a:srgbClr val="FF0000"/>
                </a:solidFill>
              </a:rPr>
              <a:t>"</a:t>
            </a:r>
            <a:r>
              <a:rPr lang="ar-SA" sz="2400" dirty="0" smtClean="0"/>
              <a:t>. هذه الأمثلة لحكم (أو أقوال </a:t>
            </a:r>
            <a:r>
              <a:rPr lang="ar-SA" sz="2400" dirty="0" smtClean="0"/>
              <a:t>مأثورة</a:t>
            </a:r>
            <a:r>
              <a:rPr lang="ar-SA" sz="2400" dirty="0" smtClean="0"/>
              <a:t>) تمكن من وضع </a:t>
            </a:r>
            <a:r>
              <a:rPr lang="ar-SA" sz="2400" dirty="0" smtClean="0"/>
              <a:t>أولويات الاكتفاء الذاتي </a:t>
            </a:r>
            <a:r>
              <a:rPr lang="ar-SA" sz="2400" dirty="0" smtClean="0"/>
              <a:t>في مأوى.</a:t>
            </a:r>
            <a:endParaRPr lang="ar-SA" sz="2400" dirty="0" smtClean="0"/>
          </a:p>
          <a:p>
            <a:pPr rtl="0">
              <a:buNone/>
            </a:pPr>
            <a:endParaRPr lang="ar-SA" sz="2400" dirty="0" smtClean="0"/>
          </a:p>
          <a:p>
            <a:pPr algn="l" rtl="0"/>
            <a:endParaRPr lang="ar-SA" sz="2400" dirty="0" smtClean="0">
              <a:hlinkClick r:id="rId2"/>
            </a:endParaRPr>
          </a:p>
          <a:p>
            <a:pPr algn="l" rtl="0"/>
            <a:r>
              <a:rPr lang="sq-AL" sz="2400" dirty="0" smtClean="0">
                <a:hlinkClick r:id="rId2"/>
              </a:rPr>
              <a:t>http</a:t>
            </a:r>
            <a:r>
              <a:rPr lang="sq-AL" sz="2400" dirty="0" smtClean="0">
                <a:hlinkClick r:id="rId2"/>
              </a:rPr>
              <a:t>://</a:t>
            </a:r>
            <a:r>
              <a:rPr lang="sq-AL" sz="2400" dirty="0" smtClean="0">
                <a:hlinkClick r:id="rId2"/>
              </a:rPr>
              <a:t>en.wikipedia.org/wiki/Strategic_planning</a:t>
            </a:r>
            <a:endParaRPr lang="en-US" sz="2400" dirty="0" smtClean="0"/>
          </a:p>
          <a:p>
            <a:pPr algn="l" rtl="0"/>
            <a:endParaRPr lang="ar-SA" sz="2400" dirty="0"/>
          </a:p>
        </p:txBody>
      </p:sp>
      <p:graphicFrame>
        <p:nvGraphicFramePr>
          <p:cNvPr id="5" name="جدول 4"/>
          <p:cNvGraphicFramePr>
            <a:graphicFrameLocks noGrp="1"/>
          </p:cNvGraphicFramePr>
          <p:nvPr/>
        </p:nvGraphicFramePr>
        <p:xfrm>
          <a:off x="611560" y="332656"/>
          <a:ext cx="7920880" cy="504056"/>
        </p:xfrm>
        <a:graphic>
          <a:graphicData uri="http://schemas.openxmlformats.org/drawingml/2006/table">
            <a:tbl>
              <a:tblPr rtl="1"/>
              <a:tblGrid>
                <a:gridCol w="3960440"/>
                <a:gridCol w="3960440"/>
              </a:tblGrid>
              <a:tr h="504056">
                <a:tc>
                  <a:txBody>
                    <a:bodyPr/>
                    <a:lstStyle/>
                    <a:p>
                      <a:pPr algn="r" rtl="1">
                        <a:lnSpc>
                          <a:spcPct val="115000"/>
                        </a:lnSpc>
                        <a:spcAft>
                          <a:spcPts val="0"/>
                        </a:spcAft>
                      </a:pPr>
                      <a:r>
                        <a:rPr lang="ar-SA" sz="2000" dirty="0" smtClean="0">
                          <a:solidFill>
                            <a:srgbClr val="FF0000"/>
                          </a:solidFill>
                          <a:latin typeface="Tahoma" pitchFamily="34" charset="0"/>
                          <a:ea typeface="Tahoma" pitchFamily="34" charset="0"/>
                          <a:cs typeface="Tahoma" pitchFamily="34" charset="0"/>
                        </a:rPr>
                        <a:t>القيم</a:t>
                      </a:r>
                      <a:r>
                        <a:rPr lang="ar-SA" sz="2000" dirty="0">
                          <a:solidFill>
                            <a:srgbClr val="FF0000"/>
                          </a:solidFill>
                          <a:latin typeface="Tahoma" pitchFamily="34" charset="0"/>
                          <a:ea typeface="Tahoma" pitchFamily="34" charset="0"/>
                          <a:cs typeface="Tahoma" pitchFamily="34" charset="0"/>
                        </a:rPr>
                        <a:t>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smtClean="0">
                          <a:solidFill>
                            <a:srgbClr val="FF0000"/>
                          </a:solidFill>
                          <a:latin typeface="Tahoma" pitchFamily="34" charset="0"/>
                          <a:ea typeface="Tahoma" pitchFamily="34" charset="0"/>
                          <a:cs typeface="Tahoma" pitchFamily="34" charset="0"/>
                        </a:rPr>
                        <a:t>Values</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جدول 4"/>
          <p:cNvGraphicFramePr>
            <a:graphicFrameLocks noGrp="1"/>
          </p:cNvGraphicFramePr>
          <p:nvPr/>
        </p:nvGraphicFramePr>
        <p:xfrm>
          <a:off x="611559" y="404664"/>
          <a:ext cx="7920880" cy="4820384"/>
        </p:xfrm>
        <a:graphic>
          <a:graphicData uri="http://schemas.openxmlformats.org/drawingml/2006/table">
            <a:tbl>
              <a:tblPr rtl="1"/>
              <a:tblGrid>
                <a:gridCol w="3960440"/>
                <a:gridCol w="3960440"/>
              </a:tblGrid>
              <a:tr h="504056">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ar-SA" sz="2000" kern="1200" dirty="0" smtClean="0">
                          <a:solidFill>
                            <a:srgbClr val="FF0000"/>
                          </a:solidFill>
                          <a:latin typeface="Tahoma" pitchFamily="34" charset="0"/>
                          <a:ea typeface="Tahoma" pitchFamily="34" charset="0"/>
                          <a:cs typeface="Tahoma" pitchFamily="34" charset="0"/>
                        </a:rPr>
                        <a:t>نقاط القوة والضعف والفرص والتهديدات</a:t>
                      </a:r>
                      <a:endParaRPr lang="en-US" sz="2000" kern="1200" dirty="0" smtClean="0">
                        <a:solidFill>
                          <a:srgbClr val="FF0000"/>
                        </a:solidFill>
                        <a:latin typeface="Tahoma" pitchFamily="34" charset="0"/>
                        <a:ea typeface="Tahoma" pitchFamily="34" charset="0"/>
                        <a:cs typeface="Tahoma" pitchFamily="34" charset="0"/>
                      </a:endParaRPr>
                    </a:p>
                    <a:p>
                      <a:pPr algn="ctr">
                        <a:lnSpc>
                          <a:spcPct val="115000"/>
                        </a:lnSpc>
                        <a:spcAft>
                          <a:spcPts val="0"/>
                        </a:spcAft>
                      </a:pPr>
                      <a:endParaRPr lang="en-US" sz="2000" kern="12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000" kern="1200" dirty="0" smtClean="0">
                          <a:solidFill>
                            <a:srgbClr val="FF0000"/>
                          </a:solidFill>
                          <a:latin typeface="Tahoma" pitchFamily="34" charset="0"/>
                          <a:ea typeface="Tahoma" pitchFamily="34" charset="0"/>
                          <a:cs typeface="Tahoma" pitchFamily="34" charset="0"/>
                        </a:rPr>
                        <a:t>Strengths, Weaknesses, Opportunities and Threats (SWOT)</a:t>
                      </a:r>
                    </a:p>
                    <a:p>
                      <a:pPr algn="ctr">
                        <a:lnSpc>
                          <a:spcPct val="115000"/>
                        </a:lnSpc>
                        <a:spcAft>
                          <a:spcPts val="0"/>
                        </a:spcAft>
                      </a:pPr>
                      <a:endParaRPr lang="en-US" sz="2000" kern="12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الرسالة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smtClean="0">
                          <a:solidFill>
                            <a:srgbClr val="FF0000"/>
                          </a:solidFill>
                          <a:latin typeface="Tahoma" pitchFamily="34" charset="0"/>
                          <a:ea typeface="Tahoma" pitchFamily="34" charset="0"/>
                          <a:cs typeface="Tahoma" pitchFamily="34" charset="0"/>
                        </a:rPr>
                        <a:t>Mission</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تحليل البيئة</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Environmental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تحديد الأهداف الرئيسة     </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Identification of the main objectives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تحديد الاستراتيجيات المناسبة</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Identification of the suitable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تنفيذ الاستراتيجيات</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Implementation of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smtClean="0">
                          <a:solidFill>
                            <a:srgbClr val="FF0000"/>
                          </a:solidFill>
                          <a:latin typeface="Tahoma" pitchFamily="34" charset="0"/>
                          <a:ea typeface="Tahoma" pitchFamily="34" charset="0"/>
                          <a:cs typeface="Tahoma" pitchFamily="34" charset="0"/>
                        </a:rPr>
                        <a:t>الرقابة والتقييم</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Control and Evaluation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28688" y="214313"/>
            <a:ext cx="7793491" cy="982266"/>
          </a:xfrm>
        </p:spPr>
        <p:txBody>
          <a:bodyPr>
            <a:normAutofit fontScale="90000"/>
          </a:bodyPr>
          <a:lstStyle/>
          <a:p>
            <a:pPr algn="ctr" eaLnBrk="1" hangingPunct="1"/>
            <a:r>
              <a:rPr lang="ar-SA" dirty="0" smtClean="0"/>
              <a:t/>
            </a:r>
            <a:br>
              <a:rPr lang="ar-SA" dirty="0" smtClean="0"/>
            </a:br>
            <a:r>
              <a:rPr lang="ar-SA" dirty="0" smtClean="0"/>
              <a:t/>
            </a:r>
            <a:br>
              <a:rPr lang="ar-SA" dirty="0" smtClean="0"/>
            </a:br>
            <a:r>
              <a:rPr lang="ar-SA" dirty="0" smtClean="0"/>
              <a:t/>
            </a:r>
            <a:br>
              <a:rPr lang="ar-SA" dirty="0" smtClean="0"/>
            </a:br>
            <a:endParaRPr lang="en-US" sz="2900" b="1" dirty="0" smtClean="0">
              <a:latin typeface="Baskerville Old Face" pitchFamily="18" charset="0"/>
            </a:endParaRPr>
          </a:p>
        </p:txBody>
      </p:sp>
      <p:sp>
        <p:nvSpPr>
          <p:cNvPr id="9219" name="Rectangle 3"/>
          <p:cNvSpPr>
            <a:spLocks noGrp="1" noChangeArrowheads="1"/>
          </p:cNvSpPr>
          <p:nvPr>
            <p:ph type="body" idx="1"/>
          </p:nvPr>
        </p:nvSpPr>
        <p:spPr>
          <a:xfrm>
            <a:off x="336777" y="2348880"/>
            <a:ext cx="8617857" cy="3096344"/>
          </a:xfrm>
        </p:spPr>
        <p:txBody>
          <a:bodyPr>
            <a:normAutofit/>
          </a:bodyPr>
          <a:lstStyle/>
          <a:p>
            <a:pPr>
              <a:buNone/>
            </a:pPr>
            <a:r>
              <a:rPr lang="ar-SA" dirty="0" smtClean="0"/>
              <a:t>1</a:t>
            </a:r>
            <a:r>
              <a:rPr lang="ar-SA" b="1" dirty="0" smtClean="0"/>
              <a:t>التحليل البيئي:</a:t>
            </a:r>
          </a:p>
          <a:p>
            <a:pPr>
              <a:buNone/>
            </a:pPr>
            <a:r>
              <a:rPr lang="ar-SA" dirty="0" smtClean="0"/>
              <a:t>- البيئة الداخلية </a:t>
            </a:r>
            <a:r>
              <a:rPr lang="en-US" dirty="0" smtClean="0">
                <a:latin typeface="Baskerville Old Face" pitchFamily="18" charset="0"/>
              </a:rPr>
              <a:t>Internal environment</a:t>
            </a:r>
            <a:endParaRPr lang="ar-SA" b="1" dirty="0" smtClean="0">
              <a:latin typeface="Baskerville Old Face" pitchFamily="18" charset="0"/>
            </a:endParaRPr>
          </a:p>
          <a:p>
            <a:pPr algn="l" rtl="0">
              <a:buNone/>
            </a:pPr>
            <a:r>
              <a:rPr lang="ar-SA" dirty="0" smtClean="0">
                <a:latin typeface="Baskerville Old Face" pitchFamily="18" charset="0"/>
              </a:rPr>
              <a:t> </a:t>
            </a:r>
            <a:r>
              <a:rPr lang="en-US" dirty="0" smtClean="0">
                <a:latin typeface="Baskerville Old Face" pitchFamily="18" charset="0"/>
              </a:rPr>
              <a:t>Identify strengths and weaknesses </a:t>
            </a:r>
            <a:r>
              <a:rPr lang="en-US" dirty="0" smtClean="0">
                <a:solidFill>
                  <a:srgbClr val="FF0000"/>
                </a:solidFill>
                <a:latin typeface="Baskerville Old Face" pitchFamily="18" charset="0"/>
              </a:rPr>
              <a:t>(</a:t>
            </a:r>
            <a:r>
              <a:rPr lang="en-US" b="1" dirty="0" smtClean="0">
                <a:solidFill>
                  <a:srgbClr val="FF0000"/>
                </a:solidFill>
                <a:latin typeface="Baskerville Old Face" pitchFamily="18" charset="0"/>
              </a:rPr>
              <a:t>S .W)</a:t>
            </a:r>
            <a:endParaRPr lang="ar-SA" dirty="0" smtClean="0">
              <a:solidFill>
                <a:srgbClr val="FF0000"/>
              </a:solidFill>
              <a:latin typeface="Baskerville Old Face" pitchFamily="18" charset="0"/>
            </a:endParaRPr>
          </a:p>
          <a:p>
            <a:pPr>
              <a:buNone/>
            </a:pPr>
            <a:r>
              <a:rPr lang="ar-SA" dirty="0" smtClean="0">
                <a:latin typeface="Baskerville Old Face" pitchFamily="18" charset="0"/>
              </a:rPr>
              <a:t>- البيئة الخارجية </a:t>
            </a:r>
            <a:r>
              <a:rPr lang="en-US" dirty="0" smtClean="0">
                <a:latin typeface="Baskerville Old Face" pitchFamily="18" charset="0"/>
              </a:rPr>
              <a:t>External environment</a:t>
            </a:r>
            <a:endParaRPr lang="ar-SA" b="1" dirty="0" smtClean="0">
              <a:latin typeface="Baskerville Old Face" pitchFamily="18" charset="0"/>
            </a:endParaRPr>
          </a:p>
          <a:p>
            <a:pPr algn="l" rtl="0">
              <a:buNone/>
            </a:pPr>
            <a:r>
              <a:rPr lang="en-US" dirty="0" smtClean="0">
                <a:latin typeface="Baskerville Old Face" pitchFamily="18" charset="0"/>
              </a:rPr>
              <a:t>Identify opportunities and threats</a:t>
            </a:r>
            <a:r>
              <a:rPr lang="ar-SA" dirty="0" smtClean="0">
                <a:latin typeface="Baskerville Old Face" pitchFamily="18" charset="0"/>
              </a:rPr>
              <a:t> </a:t>
            </a:r>
            <a:r>
              <a:rPr lang="en-US" b="1" dirty="0" smtClean="0">
                <a:solidFill>
                  <a:srgbClr val="FF0000"/>
                </a:solidFill>
                <a:latin typeface="Baskerville Old Face" pitchFamily="18" charset="0"/>
              </a:rPr>
              <a:t>(O .T)</a:t>
            </a:r>
            <a:endParaRPr lang="ar-SA" b="1" dirty="0" smtClean="0">
              <a:solidFill>
                <a:srgbClr val="FF0000"/>
              </a:solidFill>
              <a:latin typeface="Baskerville Old Face" pitchFamily="18" charset="0"/>
            </a:endParaRPr>
          </a:p>
        </p:txBody>
      </p:sp>
      <p:graphicFrame>
        <p:nvGraphicFramePr>
          <p:cNvPr id="4" name="جدول 3"/>
          <p:cNvGraphicFramePr>
            <a:graphicFrameLocks noGrp="1"/>
          </p:cNvGraphicFramePr>
          <p:nvPr/>
        </p:nvGraphicFramePr>
        <p:xfrm>
          <a:off x="395536" y="260648"/>
          <a:ext cx="8352928" cy="504056"/>
        </p:xfrm>
        <a:graphic>
          <a:graphicData uri="http://schemas.openxmlformats.org/drawingml/2006/table">
            <a:tbl>
              <a:tblPr rtl="1"/>
              <a:tblGrid>
                <a:gridCol w="4176464"/>
                <a:gridCol w="4176464"/>
              </a:tblGrid>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تحليل البيئة</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Environmental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جدول 4"/>
          <p:cNvGraphicFramePr>
            <a:graphicFrameLocks noGrp="1"/>
          </p:cNvGraphicFramePr>
          <p:nvPr/>
        </p:nvGraphicFramePr>
        <p:xfrm>
          <a:off x="419200" y="999768"/>
          <a:ext cx="8329264" cy="1051560"/>
        </p:xfrm>
        <a:graphic>
          <a:graphicData uri="http://schemas.openxmlformats.org/drawingml/2006/table">
            <a:tbl>
              <a:tblPr rtl="1"/>
              <a:tblGrid>
                <a:gridCol w="4164632"/>
                <a:gridCol w="4164632"/>
              </a:tblGrid>
              <a:tr h="504056">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ar-SA" sz="2000" kern="1200" dirty="0" smtClean="0">
                          <a:solidFill>
                            <a:srgbClr val="FF0000"/>
                          </a:solidFill>
                          <a:latin typeface="Tahoma" pitchFamily="34" charset="0"/>
                          <a:ea typeface="Tahoma" pitchFamily="34" charset="0"/>
                          <a:cs typeface="Tahoma" pitchFamily="34" charset="0"/>
                        </a:rPr>
                        <a:t>تحليل</a:t>
                      </a:r>
                      <a:r>
                        <a:rPr lang="ar-SA" sz="2000" kern="1200" baseline="0" dirty="0" smtClean="0">
                          <a:solidFill>
                            <a:srgbClr val="FF0000"/>
                          </a:solidFill>
                          <a:latin typeface="Tahoma" pitchFamily="34" charset="0"/>
                          <a:ea typeface="Tahoma" pitchFamily="34" charset="0"/>
                          <a:cs typeface="Tahoma" pitchFamily="34" charset="0"/>
                        </a:rPr>
                        <a:t> (</a:t>
                      </a:r>
                      <a:r>
                        <a:rPr lang="ar-SA" sz="2000" kern="1200" dirty="0" smtClean="0">
                          <a:solidFill>
                            <a:srgbClr val="FF0000"/>
                          </a:solidFill>
                          <a:latin typeface="Tahoma" pitchFamily="34" charset="0"/>
                          <a:ea typeface="Tahoma" pitchFamily="34" charset="0"/>
                          <a:cs typeface="Tahoma" pitchFamily="34" charset="0"/>
                        </a:rPr>
                        <a:t>نقاط القوة والضعف والفرص والتهديدات)</a:t>
                      </a:r>
                      <a:endParaRPr lang="en-US" sz="2000" kern="1200" dirty="0" smtClean="0">
                        <a:solidFill>
                          <a:srgbClr val="FF0000"/>
                        </a:solidFill>
                        <a:latin typeface="Tahoma" pitchFamily="34" charset="0"/>
                        <a:ea typeface="Tahoma" pitchFamily="34" charset="0"/>
                        <a:cs typeface="Tahoma" pitchFamily="34" charset="0"/>
                      </a:endParaRPr>
                    </a:p>
                    <a:p>
                      <a:pPr algn="ctr">
                        <a:lnSpc>
                          <a:spcPct val="115000"/>
                        </a:lnSpc>
                        <a:spcAft>
                          <a:spcPts val="0"/>
                        </a:spcAft>
                      </a:pPr>
                      <a:endParaRPr lang="en-US" sz="2000" kern="12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000" kern="1200" dirty="0" smtClean="0">
                          <a:solidFill>
                            <a:srgbClr val="FF0000"/>
                          </a:solidFill>
                          <a:latin typeface="Tahoma" pitchFamily="34" charset="0"/>
                          <a:ea typeface="Tahoma" pitchFamily="34" charset="0"/>
                          <a:cs typeface="Tahoma" pitchFamily="34" charset="0"/>
                        </a:rPr>
                        <a:t>(SWOT) Analysis</a:t>
                      </a:r>
                    </a:p>
                    <a:p>
                      <a:pPr algn="ctr">
                        <a:lnSpc>
                          <a:spcPct val="115000"/>
                        </a:lnSpc>
                        <a:spcAft>
                          <a:spcPts val="0"/>
                        </a:spcAft>
                      </a:pPr>
                      <a:endParaRPr lang="en-US" sz="2000" kern="12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7" name="ZoneTexte 7"/>
          <p:cNvSpPr txBox="1"/>
          <p:nvPr/>
        </p:nvSpPr>
        <p:spPr>
          <a:xfrm>
            <a:off x="251520" y="188640"/>
            <a:ext cx="871296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dirty="0" smtClean="0">
                <a:solidFill>
                  <a:srgbClr val="0070C0"/>
                </a:solidFill>
                <a:latin typeface="Tahoma" pitchFamily="34" charset="0"/>
                <a:cs typeface="Tahoma" pitchFamily="34" charset="0"/>
              </a:rPr>
              <a:t>Identification of the main objectives</a:t>
            </a:r>
          </a:p>
          <a:p>
            <a:pPr algn="just" rtl="1"/>
            <a:endParaRPr lang="ar-SA" sz="2400" dirty="0" smtClean="0">
              <a:solidFill>
                <a:srgbClr val="0070C0"/>
              </a:solidFill>
              <a:latin typeface="Tahoma" pitchFamily="34" charset="0"/>
              <a:cs typeface="Tahoma" pitchFamily="34" charset="0"/>
            </a:endParaRPr>
          </a:p>
        </p:txBody>
      </p:sp>
      <p:sp>
        <p:nvSpPr>
          <p:cNvPr id="4" name="ZoneTexte 7"/>
          <p:cNvSpPr txBox="1"/>
          <p:nvPr/>
        </p:nvSpPr>
        <p:spPr>
          <a:xfrm>
            <a:off x="251520" y="1366897"/>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b="1" dirty="0" smtClean="0">
                <a:solidFill>
                  <a:srgbClr val="FF0000"/>
                </a:solidFill>
                <a:latin typeface="Tahoma" pitchFamily="34" charset="0"/>
                <a:cs typeface="Tahoma" pitchFamily="34" charset="0"/>
              </a:rPr>
              <a:t>The main objectives are determined from the organization's mission and the analyze of  the external and internal environment and then sub-objectives are derived from the main objectives.</a:t>
            </a:r>
            <a:endParaRPr lang="ar-SA" sz="2400" dirty="0" smtClean="0">
              <a:latin typeface="Tahoma" pitchFamily="34" charset="0"/>
              <a:cs typeface="Tahoma" pitchFamily="34" charset="0"/>
            </a:endParaRPr>
          </a:p>
        </p:txBody>
      </p:sp>
      <p:sp>
        <p:nvSpPr>
          <p:cNvPr id="5" name="ZoneTexte 7"/>
          <p:cNvSpPr txBox="1"/>
          <p:nvPr/>
        </p:nvSpPr>
        <p:spPr>
          <a:xfrm>
            <a:off x="251520" y="3861048"/>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3200" dirty="0" smtClean="0">
                <a:solidFill>
                  <a:srgbClr val="FF0000"/>
                </a:solidFill>
                <a:latin typeface="Tahoma" pitchFamily="34" charset="0"/>
                <a:cs typeface="Tahoma" pitchFamily="34" charset="0"/>
              </a:rPr>
              <a:t>The objective </a:t>
            </a:r>
            <a:r>
              <a:rPr lang="en-US" sz="3200" dirty="0" smtClean="0">
                <a:solidFill>
                  <a:schemeClr val="tx1"/>
                </a:solidFill>
                <a:latin typeface="Tahoma" pitchFamily="34" charset="0"/>
                <a:cs typeface="Tahoma" pitchFamily="34" charset="0"/>
              </a:rPr>
              <a:t>is what an organization want  to achieve within a specific period of time through better use of resources.</a:t>
            </a:r>
            <a:endParaRPr lang="ar-SA" sz="3200" dirty="0" smtClean="0">
              <a:solidFill>
                <a:schemeClr val="tx1"/>
              </a:solidFill>
              <a:latin typeface="Tahoma" pitchFamily="34" charset="0"/>
              <a:cs typeface="Tahoma" pitchFamily="34" charset="0"/>
            </a:endParaRPr>
          </a:p>
        </p:txBody>
      </p:sp>
      <p:sp>
        <p:nvSpPr>
          <p:cNvPr id="6"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13</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down)">
                                      <p:cBhvr>
                                        <p:cTn id="15" dur="500"/>
                                        <p:tgtEl>
                                          <p:spTgt spid="4">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down)">
                                      <p:cBhvr>
                                        <p:cTn id="23" dur="500"/>
                                        <p:tgtEl>
                                          <p:spTgt spid="5">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down)">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4" grpId="0" build="allAtOnce" animBg="1"/>
      <p:bldP spid="5"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ZoneTexte 7"/>
          <p:cNvSpPr txBox="1"/>
          <p:nvPr/>
        </p:nvSpPr>
        <p:spPr>
          <a:xfrm>
            <a:off x="251520" y="203156"/>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dirty="0" smtClean="0">
                <a:latin typeface="Tahoma" pitchFamily="34" charset="0"/>
                <a:cs typeface="Tahoma" pitchFamily="34" charset="0"/>
              </a:rPr>
              <a:t>It should be available for  objective the following conditions to  become an objective in the proper sense, Where used to be naming these conditions by </a:t>
            </a:r>
            <a:r>
              <a:rPr lang="en-US" sz="2400" dirty="0" smtClean="0">
                <a:solidFill>
                  <a:srgbClr val="FF0000"/>
                </a:solidFill>
                <a:latin typeface="Tahoma" pitchFamily="34" charset="0"/>
                <a:cs typeface="Tahoma" pitchFamily="34" charset="0"/>
              </a:rPr>
              <a:t>S.M.A.R.T </a:t>
            </a:r>
            <a:r>
              <a:rPr lang="en-US" sz="2400" dirty="0" smtClean="0">
                <a:latin typeface="Tahoma" pitchFamily="34" charset="0"/>
                <a:cs typeface="Tahoma" pitchFamily="34" charset="0"/>
              </a:rPr>
              <a:t>(initials of these conditions):</a:t>
            </a:r>
            <a:endParaRPr lang="ar-SA" sz="2400" dirty="0" smtClean="0">
              <a:latin typeface="Tahoma" pitchFamily="34" charset="0"/>
              <a:cs typeface="Tahoma" pitchFamily="34" charset="0"/>
            </a:endParaRPr>
          </a:p>
        </p:txBody>
      </p:sp>
      <p:sp>
        <p:nvSpPr>
          <p:cNvPr id="7"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14</a:t>
            </a:fld>
            <a:endParaRPr lang="fr-FR" dirty="0"/>
          </a:p>
        </p:txBody>
      </p:sp>
      <p:graphicFrame>
        <p:nvGraphicFramePr>
          <p:cNvPr id="9" name="جدول 8"/>
          <p:cNvGraphicFramePr>
            <a:graphicFrameLocks noGrp="1"/>
          </p:cNvGraphicFramePr>
          <p:nvPr/>
        </p:nvGraphicFramePr>
        <p:xfrm>
          <a:off x="323528" y="2026920"/>
          <a:ext cx="8496944" cy="2520280"/>
        </p:xfrm>
        <a:graphic>
          <a:graphicData uri="http://schemas.openxmlformats.org/drawingml/2006/table">
            <a:tbl>
              <a:tblPr rtl="1"/>
              <a:tblGrid>
                <a:gridCol w="4248472"/>
                <a:gridCol w="4248472"/>
              </a:tblGrid>
              <a:tr h="504056">
                <a:tc>
                  <a:txBody>
                    <a:bodyPr/>
                    <a:lstStyle/>
                    <a:p>
                      <a:pPr algn="r" rtl="1">
                        <a:lnSpc>
                          <a:spcPct val="115000"/>
                        </a:lnSpc>
                        <a:spcAft>
                          <a:spcPts val="0"/>
                        </a:spcAft>
                      </a:pPr>
                      <a:r>
                        <a:rPr lang="ar-SA" sz="2000" dirty="0" smtClean="0">
                          <a:solidFill>
                            <a:srgbClr val="FF0000"/>
                          </a:solidFill>
                          <a:latin typeface="Tahoma" pitchFamily="34" charset="0"/>
                          <a:cs typeface="Tahoma" pitchFamily="34" charset="0"/>
                        </a:rPr>
                        <a:t>يكون الهدف محددا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fr-FR" sz="2000" dirty="0" err="1" smtClean="0">
                          <a:solidFill>
                            <a:srgbClr val="FF0000"/>
                          </a:solidFill>
                          <a:latin typeface="Tahoma" pitchFamily="34" charset="0"/>
                          <a:cs typeface="Tahoma" pitchFamily="34" charset="0"/>
                        </a:rPr>
                        <a:t>Specific</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smtClean="0">
                          <a:solidFill>
                            <a:srgbClr val="FF0000"/>
                          </a:solidFill>
                          <a:latin typeface="Tahoma" pitchFamily="34" charset="0"/>
                          <a:cs typeface="Tahoma" pitchFamily="34" charset="0"/>
                        </a:rPr>
                        <a:t>يكون الهدف قابلا للقياس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fr-FR" sz="2000" dirty="0" err="1" smtClean="0">
                          <a:solidFill>
                            <a:srgbClr val="FF0000"/>
                          </a:solidFill>
                          <a:latin typeface="Tahoma" pitchFamily="34" charset="0"/>
                          <a:cs typeface="Tahoma" pitchFamily="34" charset="0"/>
                        </a:rPr>
                        <a:t>Measurable</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smtClean="0">
                          <a:solidFill>
                            <a:srgbClr val="FF0000"/>
                          </a:solidFill>
                          <a:latin typeface="Tahoma" pitchFamily="34" charset="0"/>
                          <a:cs typeface="Tahoma" pitchFamily="34" charset="0"/>
                        </a:rPr>
                        <a:t>واقعي وقابل للتحقيق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fr-FR" sz="2000" dirty="0" err="1" smtClean="0">
                          <a:solidFill>
                            <a:srgbClr val="FF0000"/>
                          </a:solidFill>
                          <a:latin typeface="Tahoma" pitchFamily="34" charset="0"/>
                          <a:cs typeface="Tahoma" pitchFamily="34" charset="0"/>
                        </a:rPr>
                        <a:t>Achievable</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smtClean="0">
                          <a:solidFill>
                            <a:srgbClr val="FF0000"/>
                          </a:solidFill>
                          <a:latin typeface="Tahoma" pitchFamily="34" charset="0"/>
                          <a:cs typeface="Tahoma" pitchFamily="34" charset="0"/>
                        </a:rPr>
                        <a:t>متعلق بالموضوع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fr-FR" sz="2000" dirty="0" smtClean="0">
                          <a:solidFill>
                            <a:srgbClr val="FF0000"/>
                          </a:solidFill>
                          <a:latin typeface="Tahoma" pitchFamily="34" charset="0"/>
                          <a:cs typeface="Tahoma" pitchFamily="34" charset="0"/>
                        </a:rPr>
                        <a:t>Relative</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smtClean="0">
                          <a:solidFill>
                            <a:srgbClr val="FF0000"/>
                          </a:solidFill>
                          <a:latin typeface="Tahoma" pitchFamily="34" charset="0"/>
                          <a:cs typeface="Tahoma" pitchFamily="34" charset="0"/>
                        </a:rPr>
                        <a:t>ضمن إطار زمني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fr-FR" sz="2000" dirty="0" smtClean="0">
                          <a:solidFill>
                            <a:srgbClr val="FF0000"/>
                          </a:solidFill>
                          <a:latin typeface="Tahoma" pitchFamily="34" charset="0"/>
                          <a:cs typeface="Tahoma" pitchFamily="34" charset="0"/>
                        </a:rPr>
                        <a:t>Time Frame</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7" name="ZoneTexte 7"/>
          <p:cNvSpPr txBox="1"/>
          <p:nvPr/>
        </p:nvSpPr>
        <p:spPr>
          <a:xfrm>
            <a:off x="251520" y="188640"/>
            <a:ext cx="8712968"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0070C0"/>
                </a:solidFill>
                <a:latin typeface="Tahoma" pitchFamily="34" charset="0"/>
                <a:cs typeface="Tahoma" pitchFamily="34" charset="0"/>
              </a:rPr>
              <a:t>تحديد الأهداف الرئيسية</a:t>
            </a:r>
          </a:p>
        </p:txBody>
      </p:sp>
      <p:sp>
        <p:nvSpPr>
          <p:cNvPr id="4" name="ZoneTexte 7"/>
          <p:cNvSpPr txBox="1"/>
          <p:nvPr/>
        </p:nvSpPr>
        <p:spPr>
          <a:xfrm>
            <a:off x="251520" y="980728"/>
            <a:ext cx="8712968"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b="1" dirty="0" smtClean="0">
                <a:solidFill>
                  <a:srgbClr val="FF0000"/>
                </a:solidFill>
                <a:latin typeface="Tahoma" pitchFamily="34" charset="0"/>
                <a:cs typeface="Tahoma" pitchFamily="34" charset="0"/>
              </a:rPr>
              <a:t>يتم تحديد الأهداف الرئيسية في ضوء رسالة المنظمة وتحليل البيئة الخارجية والداخلية ومن ثم يتم اشتقاق الأهداف الفرعية من الأهداف الرئيسية</a:t>
            </a:r>
            <a:r>
              <a:rPr lang="ar-SA" sz="3200" dirty="0" smtClean="0">
                <a:latin typeface="Tahoma" pitchFamily="34" charset="0"/>
                <a:cs typeface="Tahoma" pitchFamily="34" charset="0"/>
              </a:rPr>
              <a:t>.</a:t>
            </a:r>
          </a:p>
        </p:txBody>
      </p:sp>
      <p:sp>
        <p:nvSpPr>
          <p:cNvPr id="5" name="ZoneTexte 7"/>
          <p:cNvSpPr txBox="1"/>
          <p:nvPr/>
        </p:nvSpPr>
        <p:spPr>
          <a:xfrm>
            <a:off x="251520" y="3431902"/>
            <a:ext cx="8712968"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FF0000"/>
                </a:solidFill>
                <a:latin typeface="Tahoma" pitchFamily="34" charset="0"/>
                <a:cs typeface="Tahoma" pitchFamily="34" charset="0"/>
              </a:rPr>
              <a:t>الهدف</a:t>
            </a:r>
            <a:r>
              <a:rPr lang="ar-SA" sz="3200" dirty="0" smtClean="0">
                <a:latin typeface="Tahoma" pitchFamily="34" charset="0"/>
                <a:cs typeface="Tahoma" pitchFamily="34" charset="0"/>
              </a:rPr>
              <a:t> هو ما تريد المنظمة تحقيقه خلال فترة زمنية محددة من خلال الاستخدام الأفضل للموارد.</a:t>
            </a:r>
          </a:p>
        </p:txBody>
      </p:sp>
      <p:sp>
        <p:nvSpPr>
          <p:cNvPr id="6"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15</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down)">
                                      <p:cBhvr>
                                        <p:cTn id="15" dur="500"/>
                                        <p:tgtEl>
                                          <p:spTgt spid="4">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down)">
                                      <p:cBhvr>
                                        <p:cTn id="23" dur="500"/>
                                        <p:tgtEl>
                                          <p:spTgt spid="5">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down)">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4" grpId="0" build="allAtOnce" animBg="1"/>
      <p:bldP spid="5"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ZoneTexte 7"/>
          <p:cNvSpPr txBox="1"/>
          <p:nvPr/>
        </p:nvSpPr>
        <p:spPr>
          <a:xfrm>
            <a:off x="251520" y="203156"/>
            <a:ext cx="8712968"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ينبغي أن تتوفر في الهدف الشروط التالية حتى يصبح هدفا بالمعنى السليم، حيث اصطلح على تسمية هذه الشروط بمصطلح</a:t>
            </a:r>
            <a:r>
              <a:rPr lang="ar-SA" sz="3200" dirty="0" smtClean="0">
                <a:solidFill>
                  <a:srgbClr val="FF0000"/>
                </a:solidFill>
                <a:latin typeface="Tahoma" pitchFamily="34" charset="0"/>
                <a:cs typeface="Tahoma" pitchFamily="34" charset="0"/>
              </a:rPr>
              <a:t> </a:t>
            </a:r>
            <a:r>
              <a:rPr lang="fr-FR" sz="3200" dirty="0" smtClean="0">
                <a:solidFill>
                  <a:srgbClr val="FF0000"/>
                </a:solidFill>
                <a:latin typeface="Tahoma" pitchFamily="34" charset="0"/>
                <a:cs typeface="Tahoma" pitchFamily="34" charset="0"/>
              </a:rPr>
              <a:t>S.M.A.R.T</a:t>
            </a:r>
            <a:r>
              <a:rPr lang="ar-SA" sz="3200" dirty="0" smtClean="0">
                <a:latin typeface="Tahoma" pitchFamily="34" charset="0"/>
                <a:cs typeface="Tahoma" pitchFamily="34" charset="0"/>
              </a:rPr>
              <a:t> وهي الأحرف الأولى لهذه الشروط.</a:t>
            </a:r>
          </a:p>
        </p:txBody>
      </p:sp>
      <p:sp>
        <p:nvSpPr>
          <p:cNvPr id="7"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16</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429288"/>
          </a:xfrm>
        </p:spPr>
        <p:txBody>
          <a:bodyPr>
            <a:normAutofit/>
          </a:bodyPr>
          <a:lstStyle/>
          <a:p>
            <a:pPr marL="6350" indent="22225" algn="l" rtl="0">
              <a:buNone/>
            </a:pPr>
            <a:r>
              <a:rPr lang="en-US" sz="1800" dirty="0" smtClean="0">
                <a:solidFill>
                  <a:srgbClr val="FF0000"/>
                </a:solidFill>
              </a:rPr>
              <a:t>1 Strategies adopted by the organization</a:t>
            </a:r>
            <a:r>
              <a:rPr lang="en-US" sz="1800" dirty="0" smtClean="0"/>
              <a:t>:</a:t>
            </a:r>
            <a:br>
              <a:rPr lang="en-US" sz="1800" dirty="0" smtClean="0"/>
            </a:br>
            <a:r>
              <a:rPr lang="en-US" sz="1800" b="1" dirty="0" smtClean="0"/>
              <a:t>* Offensive </a:t>
            </a:r>
            <a:r>
              <a:rPr lang="en-US" sz="1800" dirty="0" smtClean="0"/>
              <a:t>- opening new branches - innovation - introducing new products.</a:t>
            </a:r>
          </a:p>
          <a:p>
            <a:pPr algn="l" rtl="0">
              <a:buNone/>
            </a:pPr>
            <a:r>
              <a:rPr lang="en-US" sz="1800" b="1" dirty="0" smtClean="0"/>
              <a:t>* Defense - </a:t>
            </a:r>
            <a:r>
              <a:rPr lang="en-US" sz="1800" dirty="0" smtClean="0"/>
              <a:t>attention to the internal conditions - training - re-building organization.</a:t>
            </a:r>
          </a:p>
          <a:p>
            <a:pPr algn="l" rtl="0">
              <a:buNone/>
            </a:pPr>
            <a:r>
              <a:rPr lang="en-US" sz="1800" b="1" dirty="0" smtClean="0"/>
              <a:t>* Stability - </a:t>
            </a:r>
            <a:r>
              <a:rPr lang="en-US" sz="1800" dirty="0" smtClean="0"/>
              <a:t>conviction to competitive status.</a:t>
            </a:r>
          </a:p>
          <a:p>
            <a:pPr algn="l" rtl="0">
              <a:buNone/>
            </a:pPr>
            <a:r>
              <a:rPr lang="en-US" sz="1800" dirty="0" smtClean="0">
                <a:solidFill>
                  <a:srgbClr val="FF0000"/>
                </a:solidFill>
              </a:rPr>
              <a:t>2 Different Levels  of  strategies :</a:t>
            </a:r>
            <a:endParaRPr lang="en-US" sz="1800" dirty="0" smtClean="0"/>
          </a:p>
          <a:p>
            <a:pPr algn="l" rtl="0">
              <a:buNone/>
            </a:pPr>
            <a:r>
              <a:rPr lang="en-US" sz="1800" b="1" dirty="0" smtClean="0"/>
              <a:t>* Strategies at the corporate level:</a:t>
            </a:r>
          </a:p>
          <a:p>
            <a:pPr algn="l" rtl="0">
              <a:buNone/>
            </a:pPr>
            <a:r>
              <a:rPr lang="en-US" sz="1800" dirty="0" smtClean="0"/>
              <a:t> A. Cost Leadership</a:t>
            </a:r>
          </a:p>
          <a:p>
            <a:pPr algn="l" rtl="0">
              <a:buNone/>
            </a:pPr>
            <a:r>
              <a:rPr lang="en-US" sz="1800" dirty="0" smtClean="0"/>
              <a:t> B. Excellence</a:t>
            </a:r>
          </a:p>
          <a:p>
            <a:pPr algn="l" rtl="0">
              <a:buNone/>
            </a:pPr>
            <a:r>
              <a:rPr lang="en-US" sz="1800" dirty="0" smtClean="0"/>
              <a:t>C. Focus (the place - customers - the production line)</a:t>
            </a:r>
          </a:p>
          <a:p>
            <a:pPr algn="l" rtl="0">
              <a:buNone/>
            </a:pPr>
            <a:r>
              <a:rPr lang="en-US" sz="1800" b="1" dirty="0" smtClean="0"/>
              <a:t>* Strategies at the business units levels :</a:t>
            </a:r>
          </a:p>
          <a:p>
            <a:pPr marL="6350" indent="-6350" algn="l" rtl="0">
              <a:buNone/>
            </a:pPr>
            <a:r>
              <a:rPr lang="en-US" sz="1800" dirty="0" smtClean="0"/>
              <a:t> For organizations with multiple divisions, which have more than one product and  several  business units, each business unit has its own strategy.</a:t>
            </a:r>
          </a:p>
          <a:p>
            <a:pPr marL="6350" indent="-6350" algn="l" rtl="0">
              <a:buNone/>
            </a:pPr>
            <a:r>
              <a:rPr lang="en-US" sz="1800" b="1" dirty="0" smtClean="0"/>
              <a:t>* Strategies at the functional level:</a:t>
            </a:r>
          </a:p>
          <a:p>
            <a:pPr marL="6350" indent="-6350" algn="l" rtl="0">
              <a:buNone/>
            </a:pPr>
            <a:r>
              <a:rPr lang="en-US" sz="1800" dirty="0" smtClean="0"/>
              <a:t> Appear at  the level of the organization functions such as marketing, production, quality... which are more detailed than previous strategies, covering a period of one year or less and they are under the responsibility of managers of administrative units.</a:t>
            </a:r>
          </a:p>
          <a:p>
            <a:pPr marL="6350" indent="-6350" algn="l" rtl="0">
              <a:buNone/>
            </a:pPr>
            <a:endParaRPr lang="en-US" sz="1800" dirty="0" smtClean="0"/>
          </a:p>
          <a:p>
            <a:pPr algn="l" rtl="0">
              <a:buNone/>
            </a:pPr>
            <a:endParaRPr lang="ar-SA" sz="1800" dirty="0"/>
          </a:p>
        </p:txBody>
      </p:sp>
      <p:graphicFrame>
        <p:nvGraphicFramePr>
          <p:cNvPr id="4" name="جدول 3"/>
          <p:cNvGraphicFramePr>
            <a:graphicFrameLocks noGrp="1"/>
          </p:cNvGraphicFramePr>
          <p:nvPr/>
        </p:nvGraphicFramePr>
        <p:xfrm>
          <a:off x="539552" y="188640"/>
          <a:ext cx="8280920" cy="504056"/>
        </p:xfrm>
        <a:graphic>
          <a:graphicData uri="http://schemas.openxmlformats.org/drawingml/2006/table">
            <a:tbl>
              <a:tblPr rtl="1"/>
              <a:tblGrid>
                <a:gridCol w="4140460"/>
                <a:gridCol w="4140460"/>
              </a:tblGrid>
              <a:tr h="504056">
                <a:tc>
                  <a:txBody>
                    <a:bodyPr/>
                    <a:lstStyle/>
                    <a:p>
                      <a:pPr algn="r" rtl="1">
                        <a:lnSpc>
                          <a:spcPct val="115000"/>
                        </a:lnSpc>
                        <a:spcAft>
                          <a:spcPts val="0"/>
                        </a:spcAft>
                      </a:pPr>
                      <a:r>
                        <a:rPr lang="ar-SA" sz="1800" dirty="0">
                          <a:solidFill>
                            <a:srgbClr val="FF0000"/>
                          </a:solidFill>
                          <a:latin typeface="Tahoma" pitchFamily="34" charset="0"/>
                          <a:ea typeface="Tahoma" pitchFamily="34" charset="0"/>
                          <a:cs typeface="Tahoma" pitchFamily="34" charset="0"/>
                        </a:rPr>
                        <a:t>تحديد الاستراتيجيات المناسبة</a:t>
                      </a:r>
                      <a:endParaRPr lang="en-US" sz="18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800" dirty="0">
                          <a:solidFill>
                            <a:srgbClr val="FF0000"/>
                          </a:solidFill>
                          <a:latin typeface="Tahoma" pitchFamily="34" charset="0"/>
                          <a:ea typeface="Tahoma" pitchFamily="34" charset="0"/>
                          <a:cs typeface="Tahoma" pitchFamily="34" charset="0"/>
                        </a:rPr>
                        <a:t>Identification of the suitable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95741" y="964406"/>
            <a:ext cx="8558893" cy="5673329"/>
          </a:xfrm>
        </p:spPr>
        <p:txBody>
          <a:bodyPr>
            <a:normAutofit fontScale="92500"/>
          </a:bodyPr>
          <a:lstStyle/>
          <a:p>
            <a:pPr marL="608817" indent="-608817">
              <a:lnSpc>
                <a:spcPct val="80000"/>
              </a:lnSpc>
              <a:buFont typeface="Wingdings" pitchFamily="2" charset="2"/>
              <a:buAutoNum type="arabicPeriod"/>
            </a:pPr>
            <a:r>
              <a:rPr lang="ar-SA" sz="2800" b="1" dirty="0" smtClean="0">
                <a:solidFill>
                  <a:srgbClr val="FF0000"/>
                </a:solidFill>
              </a:rPr>
              <a:t>من الاستراتيجيات التي تتبناها المنظمة :</a:t>
            </a:r>
          </a:p>
          <a:p>
            <a:pPr marL="608817" indent="-608817">
              <a:lnSpc>
                <a:spcPct val="80000"/>
              </a:lnSpc>
              <a:buNone/>
            </a:pPr>
            <a:r>
              <a:rPr lang="ar-SA" sz="2800" dirty="0" smtClean="0"/>
              <a:t>* </a:t>
            </a:r>
            <a:r>
              <a:rPr lang="ar-SA" sz="2800" b="1" dirty="0" smtClean="0"/>
              <a:t>الهجومية</a:t>
            </a:r>
            <a:r>
              <a:rPr lang="ar-SA" sz="2800" dirty="0" smtClean="0"/>
              <a:t>	- فتح فروع جديدة - الابتكار – تقديم منتجات جديدة .		</a:t>
            </a:r>
          </a:p>
          <a:p>
            <a:pPr marL="608817" indent="-608817">
              <a:lnSpc>
                <a:spcPct val="80000"/>
              </a:lnSpc>
              <a:buNone/>
            </a:pPr>
            <a:r>
              <a:rPr lang="ar-SA" sz="2800" dirty="0" smtClean="0"/>
              <a:t>* </a:t>
            </a:r>
            <a:r>
              <a:rPr lang="ar-SA" sz="2800" b="1" dirty="0" smtClean="0"/>
              <a:t>الدفاعية</a:t>
            </a:r>
            <a:r>
              <a:rPr lang="ar-SA" sz="2800" dirty="0" smtClean="0"/>
              <a:t> – الاهتمام بالظروف الداخلية – التدريب - إعادة لبناء التنظيمي.</a:t>
            </a:r>
          </a:p>
          <a:p>
            <a:pPr marL="608817" indent="-608817">
              <a:lnSpc>
                <a:spcPct val="80000"/>
              </a:lnSpc>
              <a:buNone/>
            </a:pPr>
            <a:r>
              <a:rPr lang="ar-SA" sz="2800" dirty="0" smtClean="0"/>
              <a:t>* </a:t>
            </a:r>
            <a:r>
              <a:rPr lang="ar-SA" sz="2800" b="1" dirty="0" smtClean="0"/>
              <a:t>الاستقرار-</a:t>
            </a:r>
            <a:r>
              <a:rPr lang="ar-SA" sz="2800" dirty="0" smtClean="0"/>
              <a:t> اقتناعها بمركزها التنافسي.</a:t>
            </a:r>
          </a:p>
          <a:p>
            <a:pPr marL="608817" indent="-608817">
              <a:lnSpc>
                <a:spcPct val="80000"/>
              </a:lnSpc>
              <a:buNone/>
            </a:pPr>
            <a:r>
              <a:rPr lang="ar-SA" sz="2800" b="1" dirty="0" smtClean="0">
                <a:solidFill>
                  <a:srgbClr val="FF0000"/>
                </a:solidFill>
              </a:rPr>
              <a:t>2 مستويات الاستراتيجيات المختلفة :</a:t>
            </a:r>
          </a:p>
          <a:p>
            <a:pPr marL="608817" indent="-608817">
              <a:lnSpc>
                <a:spcPct val="80000"/>
              </a:lnSpc>
              <a:buNone/>
            </a:pPr>
            <a:r>
              <a:rPr lang="ar-SA" sz="2800" b="1" dirty="0" smtClean="0"/>
              <a:t>* إستراتيجيات على مستوى المنظمة</a:t>
            </a:r>
            <a:r>
              <a:rPr lang="ar-SA" sz="2800" dirty="0" smtClean="0"/>
              <a:t>:</a:t>
            </a:r>
          </a:p>
          <a:p>
            <a:pPr marL="608817" indent="-608817">
              <a:lnSpc>
                <a:spcPct val="80000"/>
              </a:lnSpc>
              <a:buNone/>
            </a:pPr>
            <a:r>
              <a:rPr lang="ar-SA" sz="2800" dirty="0" smtClean="0"/>
              <a:t> أ. قيادة التكلفة   </a:t>
            </a:r>
            <a:r>
              <a:rPr lang="ar-SA" sz="2800" dirty="0" err="1" smtClean="0"/>
              <a:t>ب</a:t>
            </a:r>
            <a:r>
              <a:rPr lang="ar-SA" sz="2800" dirty="0" smtClean="0"/>
              <a:t>. التميز    </a:t>
            </a:r>
            <a:r>
              <a:rPr lang="ar-SA" sz="2800" dirty="0" err="1" smtClean="0"/>
              <a:t>ج</a:t>
            </a:r>
            <a:r>
              <a:rPr lang="ar-SA" sz="2800" dirty="0" smtClean="0"/>
              <a:t>. التركيز ( المكان – العملاء – خط الإنتاج)</a:t>
            </a:r>
            <a:endParaRPr lang="ar-SA" sz="2800" b="1" dirty="0" smtClean="0"/>
          </a:p>
          <a:p>
            <a:pPr marL="608817" indent="-608817">
              <a:lnSpc>
                <a:spcPct val="80000"/>
              </a:lnSpc>
              <a:buNone/>
            </a:pPr>
            <a:r>
              <a:rPr lang="ar-SA" sz="2800" b="1" dirty="0" smtClean="0"/>
              <a:t>* إستراتيجيات على مستوى وحدات العمل:</a:t>
            </a:r>
          </a:p>
          <a:p>
            <a:pPr marL="0" indent="17463">
              <a:lnSpc>
                <a:spcPct val="80000"/>
              </a:lnSpc>
              <a:buNone/>
            </a:pPr>
            <a:r>
              <a:rPr lang="ar-SA" sz="2800" b="1" dirty="0" smtClean="0"/>
              <a:t> </a:t>
            </a:r>
            <a:r>
              <a:rPr lang="ar-SA" sz="2800" dirty="0" smtClean="0"/>
              <a:t>للمنظمات متعددة الأقسام ولها أكثر من منتج ولديها عدة وحدات عمل ، فلكل وحدة أعمال إستراتيجية خاصة بها.</a:t>
            </a:r>
          </a:p>
          <a:p>
            <a:pPr marL="608817" indent="-608817">
              <a:lnSpc>
                <a:spcPct val="80000"/>
              </a:lnSpc>
              <a:buNone/>
            </a:pPr>
            <a:r>
              <a:rPr lang="ar-SA" sz="2800" b="1" dirty="0" smtClean="0"/>
              <a:t>* إستراتيجيات على مستوى الوظيفية :</a:t>
            </a:r>
          </a:p>
          <a:p>
            <a:pPr marL="90488" indent="17463">
              <a:lnSpc>
                <a:spcPct val="80000"/>
              </a:lnSpc>
              <a:buNone/>
            </a:pPr>
            <a:r>
              <a:rPr lang="ar-SA" sz="2800" b="1" dirty="0" smtClean="0"/>
              <a:t> </a:t>
            </a:r>
            <a:r>
              <a:rPr lang="ar-SA" sz="2800" dirty="0" smtClean="0"/>
              <a:t>تظهر على مستوى وظائف المنظمة كالإنتاج والتسويق والجودة وهي الأكثر تفصيلا مما سبقها ، تغطي مدة سنة واحدة ـ أو أقل وتقع المسؤولية على مديري الوحدات الإدارية. </a:t>
            </a:r>
          </a:p>
          <a:p>
            <a:pPr marL="608817" indent="-608817">
              <a:lnSpc>
                <a:spcPct val="80000"/>
              </a:lnSpc>
              <a:buNone/>
            </a:pPr>
            <a:endParaRPr lang="ar-SA" sz="2800" dirty="0" smtClean="0"/>
          </a:p>
          <a:p>
            <a:pPr marL="608817" indent="-608817">
              <a:lnSpc>
                <a:spcPct val="80000"/>
              </a:lnSpc>
              <a:buNone/>
            </a:pPr>
            <a:endParaRPr lang="ar-SA" sz="2800" dirty="0" smtClean="0"/>
          </a:p>
          <a:p>
            <a:pPr marL="608817" indent="-608817">
              <a:lnSpc>
                <a:spcPct val="80000"/>
              </a:lnSpc>
              <a:buNone/>
            </a:pPr>
            <a:endParaRPr lang="ar-SA" sz="2800" dirty="0" smtClean="0"/>
          </a:p>
        </p:txBody>
      </p:sp>
      <p:graphicFrame>
        <p:nvGraphicFramePr>
          <p:cNvPr id="5" name="جدول 4"/>
          <p:cNvGraphicFramePr>
            <a:graphicFrameLocks noGrp="1"/>
          </p:cNvGraphicFramePr>
          <p:nvPr/>
        </p:nvGraphicFramePr>
        <p:xfrm>
          <a:off x="539552" y="188640"/>
          <a:ext cx="8280920" cy="504056"/>
        </p:xfrm>
        <a:graphic>
          <a:graphicData uri="http://schemas.openxmlformats.org/drawingml/2006/table">
            <a:tbl>
              <a:tblPr rtl="1"/>
              <a:tblGrid>
                <a:gridCol w="4140460"/>
                <a:gridCol w="4140460"/>
              </a:tblGrid>
              <a:tr h="504056">
                <a:tc>
                  <a:txBody>
                    <a:bodyPr/>
                    <a:lstStyle/>
                    <a:p>
                      <a:pPr algn="r" rtl="1">
                        <a:lnSpc>
                          <a:spcPct val="115000"/>
                        </a:lnSpc>
                        <a:spcAft>
                          <a:spcPts val="0"/>
                        </a:spcAft>
                      </a:pPr>
                      <a:r>
                        <a:rPr lang="ar-SA" sz="1800" dirty="0">
                          <a:solidFill>
                            <a:srgbClr val="FF0000"/>
                          </a:solidFill>
                          <a:latin typeface="Tahoma" pitchFamily="34" charset="0"/>
                          <a:ea typeface="Tahoma" pitchFamily="34" charset="0"/>
                          <a:cs typeface="Tahoma" pitchFamily="34" charset="0"/>
                        </a:rPr>
                        <a:t>تحديد الاستراتيجيات المناسبة</a:t>
                      </a:r>
                      <a:endParaRPr lang="en-US" sz="18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800" dirty="0">
                          <a:solidFill>
                            <a:srgbClr val="FF0000"/>
                          </a:solidFill>
                          <a:latin typeface="Tahoma" pitchFamily="34" charset="0"/>
                          <a:ea typeface="Tahoma" pitchFamily="34" charset="0"/>
                          <a:cs typeface="Tahoma" pitchFamily="34" charset="0"/>
                        </a:rPr>
                        <a:t>Identification of the suitable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19</a:t>
            </a:fld>
            <a:endParaRPr lang="fr-FR" dirty="0"/>
          </a:p>
        </p:txBody>
      </p:sp>
      <p:sp>
        <p:nvSpPr>
          <p:cNvPr id="5" name="ZoneTexte 7"/>
          <p:cNvSpPr txBox="1"/>
          <p:nvPr/>
        </p:nvSpPr>
        <p:spPr>
          <a:xfrm>
            <a:off x="251520" y="1413351"/>
            <a:ext cx="871296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dirty="0" smtClean="0">
                <a:latin typeface="Tahoma" pitchFamily="34" charset="0"/>
                <a:cs typeface="Tahoma" pitchFamily="34" charset="0"/>
              </a:rPr>
              <a:t>The management of organization should prepare </a:t>
            </a:r>
            <a:r>
              <a:rPr lang="en-US" sz="2400" dirty="0" smtClean="0">
                <a:solidFill>
                  <a:srgbClr val="FF0000"/>
                </a:solidFill>
                <a:latin typeface="Tahoma" pitchFamily="34" charset="0"/>
                <a:cs typeface="Tahoma" pitchFamily="34" charset="0"/>
              </a:rPr>
              <a:t>the Action Plans  </a:t>
            </a:r>
            <a:r>
              <a:rPr lang="en-US" sz="2400" dirty="0" smtClean="0">
                <a:latin typeface="Tahoma" pitchFamily="34" charset="0"/>
                <a:cs typeface="Tahoma" pitchFamily="34" charset="0"/>
              </a:rPr>
              <a:t>consistent with the adopted strategies. There may be more of an action plan for one strategy and hence the Management of the organization should </a:t>
            </a:r>
            <a:r>
              <a:rPr lang="en-US" sz="2400" dirty="0" smtClean="0">
                <a:solidFill>
                  <a:srgbClr val="00B050"/>
                </a:solidFill>
                <a:latin typeface="Tahoma" pitchFamily="34" charset="0"/>
                <a:cs typeface="Tahoma" pitchFamily="34" charset="0"/>
              </a:rPr>
              <a:t>choose the plan that achieve what is required</a:t>
            </a:r>
            <a:r>
              <a:rPr lang="en-US" sz="2400" dirty="0" smtClean="0">
                <a:latin typeface="Tahoma" pitchFamily="34" charset="0"/>
                <a:cs typeface="Tahoma" pitchFamily="34" charset="0"/>
              </a:rPr>
              <a:t>. The work plans show the activities to be carried out, who will implement, resources used in its implementation and the time frame for implementation.</a:t>
            </a:r>
            <a:endParaRPr lang="ar-SA" sz="2400" dirty="0" smtClean="0">
              <a:latin typeface="Tahoma" pitchFamily="34" charset="0"/>
              <a:cs typeface="Tahoma" pitchFamily="34" charset="0"/>
            </a:endParaRPr>
          </a:p>
        </p:txBody>
      </p:sp>
      <p:graphicFrame>
        <p:nvGraphicFramePr>
          <p:cNvPr id="6" name="جدول 5"/>
          <p:cNvGraphicFramePr>
            <a:graphicFrameLocks noGrp="1"/>
          </p:cNvGraphicFramePr>
          <p:nvPr/>
        </p:nvGraphicFramePr>
        <p:xfrm>
          <a:off x="251520" y="476672"/>
          <a:ext cx="8640960" cy="504056"/>
        </p:xfrm>
        <a:graphic>
          <a:graphicData uri="http://schemas.openxmlformats.org/drawingml/2006/table">
            <a:tbl>
              <a:tblPr rtl="1"/>
              <a:tblGrid>
                <a:gridCol w="4320480"/>
                <a:gridCol w="4320480"/>
              </a:tblGrid>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تنفيذ الاستراتيجيات</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Implementation of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85750" y="358378"/>
            <a:ext cx="8658679" cy="6213872"/>
          </a:xfrm>
        </p:spPr>
        <p:txBody>
          <a:bodyPr>
            <a:normAutofit/>
          </a:bodyPr>
          <a:lstStyle/>
          <a:p>
            <a:pPr algn="ctr" eaLnBrk="1" hangingPunct="1"/>
            <a:r>
              <a:rPr lang="ar-SA" sz="4000" dirty="0" smtClean="0"/>
              <a:t/>
            </a:r>
            <a:br>
              <a:rPr lang="ar-SA" sz="4000" dirty="0" smtClean="0"/>
            </a:br>
            <a:r>
              <a:rPr lang="ar-SA" sz="4000" dirty="0" smtClean="0"/>
              <a:t>مفهوم استراتيجيات الجودة</a:t>
            </a:r>
            <a:br>
              <a:rPr lang="ar-SA" sz="4000" dirty="0" smtClean="0"/>
            </a:br>
            <a:r>
              <a:rPr lang="ar-SA" sz="4000" b="1" dirty="0" smtClean="0">
                <a:solidFill>
                  <a:srgbClr val="FF0000"/>
                </a:solidFill>
              </a:rPr>
              <a:t>هي عملية ديناميكية تسعى للوصول لتحقيق رسالة المنظمة عن طريق إدارة الموارد المتوفرة بكفاءة.</a:t>
            </a:r>
            <a:r>
              <a:rPr lang="ar-SA" sz="4000" dirty="0" smtClean="0"/>
              <a:t/>
            </a:r>
            <a:br>
              <a:rPr lang="ar-SA" sz="4000" dirty="0" smtClean="0"/>
            </a:br>
            <a:r>
              <a:rPr lang="ar-SA" sz="4000" dirty="0" smtClean="0"/>
              <a:t>وتتلخص بوضع أهداف الجودة في المدى البعيد بالإضافة إلى تحديد الوسائل التي تحقق الأهداف </a:t>
            </a:r>
            <a:br>
              <a:rPr lang="ar-SA" sz="4000" dirty="0" smtClean="0"/>
            </a:br>
            <a:r>
              <a:rPr lang="ar-SA" sz="4000" dirty="0" smtClean="0"/>
              <a:t/>
            </a:r>
            <a:br>
              <a:rPr lang="ar-SA" sz="4000" dirty="0" smtClean="0"/>
            </a:br>
            <a:r>
              <a:rPr lang="ar-SA" sz="4000" b="1" dirty="0" smtClean="0"/>
              <a:t>كما أنها الانتقال من الوضع الحالي إلى الوضع المستهدف </a:t>
            </a:r>
            <a:r>
              <a:rPr lang="ar-SA" sz="4000" dirty="0" smtClean="0"/>
              <a:t/>
            </a:r>
            <a:br>
              <a:rPr lang="ar-SA" sz="4000" dirty="0" smtClean="0"/>
            </a:br>
            <a:r>
              <a:rPr lang="ar-SA" sz="4000" dirty="0" smtClean="0"/>
              <a:t>  </a:t>
            </a:r>
            <a:endParaRPr lang="en-US" sz="40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20</a:t>
            </a:fld>
            <a:endParaRPr lang="fr-FR" dirty="0"/>
          </a:p>
        </p:txBody>
      </p:sp>
      <p:sp>
        <p:nvSpPr>
          <p:cNvPr id="5" name="ZoneTexte 7"/>
          <p:cNvSpPr txBox="1"/>
          <p:nvPr/>
        </p:nvSpPr>
        <p:spPr>
          <a:xfrm>
            <a:off x="251520" y="214769"/>
            <a:ext cx="8712968" cy="55092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3200" dirty="0" smtClean="0">
                <a:latin typeface="Tahoma" pitchFamily="34" charset="0"/>
                <a:cs typeface="Tahoma" pitchFamily="34" charset="0"/>
              </a:rPr>
              <a:t>The </a:t>
            </a:r>
            <a:r>
              <a:rPr lang="en-US" sz="3200" dirty="0" smtClean="0">
                <a:solidFill>
                  <a:srgbClr val="FF0000"/>
                </a:solidFill>
                <a:latin typeface="Tahoma" pitchFamily="34" charset="0"/>
                <a:cs typeface="Tahoma" pitchFamily="34" charset="0"/>
              </a:rPr>
              <a:t>process of strategies implementation </a:t>
            </a:r>
            <a:r>
              <a:rPr lang="en-US" sz="3200" dirty="0" smtClean="0">
                <a:solidFill>
                  <a:srgbClr val="00B050"/>
                </a:solidFill>
                <a:latin typeface="Tahoma" pitchFamily="34" charset="0"/>
                <a:cs typeface="Tahoma" pitchFamily="34" charset="0"/>
              </a:rPr>
              <a:t>require the provision of enough financial  and human resources and the use of these resources in  the best way</a:t>
            </a:r>
            <a:r>
              <a:rPr lang="en-US" sz="3200" dirty="0" smtClean="0">
                <a:latin typeface="Tahoma" pitchFamily="34" charset="0"/>
                <a:cs typeface="Tahoma" pitchFamily="34" charset="0"/>
              </a:rPr>
              <a:t>, leading to greater efficiency in the implementation process. Accordingly to </a:t>
            </a:r>
            <a:r>
              <a:rPr lang="en-US" sz="3200" dirty="0" smtClean="0">
                <a:latin typeface="Tahoma" pitchFamily="34" charset="0"/>
                <a:cs typeface="Tahoma" pitchFamily="34" charset="0"/>
              </a:rPr>
              <a:t>this, </a:t>
            </a:r>
            <a:r>
              <a:rPr lang="en-US" sz="3200" dirty="0" smtClean="0">
                <a:solidFill>
                  <a:srgbClr val="FF0000"/>
                </a:solidFill>
                <a:latin typeface="Tahoma" pitchFamily="34" charset="0"/>
                <a:cs typeface="Tahoma" pitchFamily="34" charset="0"/>
              </a:rPr>
              <a:t>the Management of the organization should translate action plans that are compatible with the adopted strategies  to discretionary budgets</a:t>
            </a:r>
            <a:r>
              <a:rPr lang="en-US" sz="3200" dirty="0" smtClean="0">
                <a:latin typeface="Tahoma" pitchFamily="34" charset="0"/>
                <a:cs typeface="Tahoma" pitchFamily="34" charset="0"/>
              </a:rPr>
              <a:t>.  This Management works, during the implementation, to abide by them and don't exceed their allocations.</a:t>
            </a:r>
            <a:endParaRPr lang="ar-SA" sz="3200" dirty="0" smtClean="0">
              <a:latin typeface="Tahoma" pitchFamily="34" charset="0"/>
              <a:cs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21</a:t>
            </a:fld>
            <a:endParaRPr lang="fr-FR" dirty="0"/>
          </a:p>
        </p:txBody>
      </p:sp>
      <p:sp>
        <p:nvSpPr>
          <p:cNvPr id="5" name="ZoneTexte 7"/>
          <p:cNvSpPr txBox="1"/>
          <p:nvPr/>
        </p:nvSpPr>
        <p:spPr>
          <a:xfrm>
            <a:off x="251520" y="214769"/>
            <a:ext cx="8712968" cy="403187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ينبغي على إدارة المنظمة </a:t>
            </a:r>
            <a:r>
              <a:rPr lang="ar-SA" sz="3200" dirty="0" smtClean="0">
                <a:solidFill>
                  <a:srgbClr val="FF0000"/>
                </a:solidFill>
                <a:latin typeface="Tahoma" pitchFamily="34" charset="0"/>
                <a:cs typeface="Tahoma" pitchFamily="34" charset="0"/>
              </a:rPr>
              <a:t>إعداد خطط عمل </a:t>
            </a:r>
            <a:r>
              <a:rPr lang="fr-FR" sz="3200" dirty="0" smtClean="0">
                <a:solidFill>
                  <a:srgbClr val="FF0000"/>
                </a:solidFill>
                <a:latin typeface="Tahoma" pitchFamily="34" charset="0"/>
                <a:cs typeface="Tahoma" pitchFamily="34" charset="0"/>
              </a:rPr>
              <a:t>Action Plans</a:t>
            </a:r>
            <a:r>
              <a:rPr lang="ar-SA" sz="3200" dirty="0" smtClean="0">
                <a:solidFill>
                  <a:srgbClr val="FF0000"/>
                </a:solidFill>
                <a:latin typeface="Tahoma" pitchFamily="34" charset="0"/>
                <a:cs typeface="Tahoma" pitchFamily="34" charset="0"/>
              </a:rPr>
              <a:t> تتوافق مع الاستراتيجيات المتبناة</a:t>
            </a:r>
            <a:r>
              <a:rPr lang="ar-SA" sz="3200" dirty="0" smtClean="0">
                <a:latin typeface="Tahoma" pitchFamily="34" charset="0"/>
                <a:cs typeface="Tahoma" pitchFamily="34" charset="0"/>
              </a:rPr>
              <a:t>. وقد تكون هناك أكثر من خطة عمل للإستراتيجية الواحدة وبالتالي فعلى الإدارة </a:t>
            </a:r>
            <a:r>
              <a:rPr lang="ar-SA" sz="3200" dirty="0" smtClean="0">
                <a:solidFill>
                  <a:srgbClr val="00B050"/>
                </a:solidFill>
                <a:latin typeface="Tahoma" pitchFamily="34" charset="0"/>
                <a:cs typeface="Tahoma" pitchFamily="34" charset="0"/>
              </a:rPr>
              <a:t>اختيار الخطة التي تحقق المطلوب</a:t>
            </a:r>
            <a:r>
              <a:rPr lang="ar-SA" sz="3200" dirty="0" smtClean="0">
                <a:latin typeface="Tahoma" pitchFamily="34" charset="0"/>
                <a:cs typeface="Tahoma" pitchFamily="34" charset="0"/>
              </a:rPr>
              <a:t>. وتبين خطة العمل الأنشطة المطلوب القيام بها، ومن سيقوم بتنفيذها والموارد المستخدمة في تنفيذها والإطار الزمني لهذا التنفيذ.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4"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22</a:t>
            </a:fld>
            <a:endParaRPr lang="fr-FR" dirty="0"/>
          </a:p>
        </p:txBody>
      </p:sp>
      <p:sp>
        <p:nvSpPr>
          <p:cNvPr id="5" name="ZoneTexte 7"/>
          <p:cNvSpPr txBox="1"/>
          <p:nvPr/>
        </p:nvSpPr>
        <p:spPr>
          <a:xfrm>
            <a:off x="251520" y="214769"/>
            <a:ext cx="8712968"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إن </a:t>
            </a:r>
            <a:r>
              <a:rPr lang="ar-SA" sz="3200" dirty="0" smtClean="0">
                <a:solidFill>
                  <a:srgbClr val="FF0000"/>
                </a:solidFill>
                <a:latin typeface="Tahoma" pitchFamily="34" charset="0"/>
                <a:cs typeface="Tahoma" pitchFamily="34" charset="0"/>
              </a:rPr>
              <a:t>سيرورة تنفيذ الاستراتيجيات </a:t>
            </a:r>
            <a:r>
              <a:rPr lang="ar-SA" sz="3200" dirty="0" smtClean="0">
                <a:latin typeface="Tahoma" pitchFamily="34" charset="0"/>
                <a:cs typeface="Tahoma" pitchFamily="34" charset="0"/>
              </a:rPr>
              <a:t>تتطلب </a:t>
            </a:r>
            <a:r>
              <a:rPr lang="ar-SA" sz="3200" dirty="0" smtClean="0">
                <a:solidFill>
                  <a:srgbClr val="FF0000"/>
                </a:solidFill>
                <a:latin typeface="Tahoma" pitchFamily="34" charset="0"/>
                <a:cs typeface="Tahoma" pitchFamily="34" charset="0"/>
              </a:rPr>
              <a:t>توفير الموارد </a:t>
            </a:r>
            <a:r>
              <a:rPr lang="ar-SA" sz="3200" dirty="0" smtClean="0">
                <a:latin typeface="Tahoma" pitchFamily="34" charset="0"/>
                <a:cs typeface="Tahoma" pitchFamily="34" charset="0"/>
              </a:rPr>
              <a:t>المالية والبشرية الكافية واستخدامها بالشكل الأفضل مما يؤدي إلى </a:t>
            </a:r>
            <a:r>
              <a:rPr lang="ar-SA" sz="3200" dirty="0" smtClean="0">
                <a:solidFill>
                  <a:srgbClr val="FF0000"/>
                </a:solidFill>
                <a:latin typeface="Tahoma" pitchFamily="34" charset="0"/>
                <a:cs typeface="Tahoma" pitchFamily="34" charset="0"/>
              </a:rPr>
              <a:t>كفاءة</a:t>
            </a:r>
            <a:r>
              <a:rPr lang="ar-SA" sz="3200" dirty="0" smtClean="0">
                <a:latin typeface="Tahoma" pitchFamily="34" charset="0"/>
                <a:cs typeface="Tahoma" pitchFamily="34" charset="0"/>
              </a:rPr>
              <a:t> أكبر في سيرورة التنفيذ وبناء عليه تقوم الإدارة </a:t>
            </a:r>
            <a:r>
              <a:rPr lang="ar-SA" sz="3200" dirty="0" smtClean="0">
                <a:solidFill>
                  <a:srgbClr val="00B050"/>
                </a:solidFill>
                <a:latin typeface="Tahoma" pitchFamily="34" charset="0"/>
                <a:cs typeface="Tahoma" pitchFamily="34" charset="0"/>
              </a:rPr>
              <a:t>بترجمة خطط العمل المتوافقة مع الاستراتيجيات المتبناة إلى موازنات تقديرية </a:t>
            </a:r>
            <a:r>
              <a:rPr lang="fr-FR" sz="3200" dirty="0" smtClean="0">
                <a:solidFill>
                  <a:srgbClr val="00B050"/>
                </a:solidFill>
                <a:latin typeface="Tahoma" pitchFamily="34" charset="0"/>
                <a:cs typeface="Tahoma" pitchFamily="34" charset="0"/>
              </a:rPr>
              <a:t>Budgets</a:t>
            </a:r>
            <a:r>
              <a:rPr lang="ar-SA" sz="3200" dirty="0" smtClean="0">
                <a:solidFill>
                  <a:srgbClr val="00B050"/>
                </a:solidFill>
                <a:latin typeface="Tahoma" pitchFamily="34" charset="0"/>
                <a:cs typeface="Tahoma" pitchFamily="34" charset="0"/>
              </a:rPr>
              <a:t> </a:t>
            </a:r>
            <a:r>
              <a:rPr lang="ar-SA" sz="3200" dirty="0" smtClean="0">
                <a:latin typeface="Tahoma" pitchFamily="34" charset="0"/>
                <a:cs typeface="Tahoma" pitchFamily="34" charset="0"/>
              </a:rPr>
              <a:t>تعمل أثناء التنفيذ على التقيد بها وعدم تجاوز مخصصاتها.</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395741" y="1643051"/>
            <a:ext cx="8558893" cy="4994684"/>
          </a:xfrm>
        </p:spPr>
        <p:txBody>
          <a:bodyPr>
            <a:normAutofit fontScale="77500" lnSpcReduction="20000"/>
          </a:bodyPr>
          <a:lstStyle/>
          <a:p>
            <a:pPr marL="0" indent="1588" algn="l" rtl="0">
              <a:lnSpc>
                <a:spcPct val="90000"/>
              </a:lnSpc>
              <a:buNone/>
            </a:pPr>
            <a:r>
              <a:rPr lang="en-US" sz="2800" dirty="0" smtClean="0">
                <a:solidFill>
                  <a:srgbClr val="FF0000"/>
                </a:solidFill>
              </a:rPr>
              <a:t>1 </a:t>
            </a:r>
            <a:r>
              <a:rPr lang="en-US" sz="2800" dirty="0" smtClean="0">
                <a:solidFill>
                  <a:srgbClr val="FF0000"/>
                </a:solidFill>
              </a:rPr>
              <a:t>Determination of strategic elements to which we want to do the Follow up and the control.</a:t>
            </a:r>
            <a:endParaRPr lang="en-US" sz="2800" dirty="0" smtClean="0">
              <a:solidFill>
                <a:srgbClr val="FF0000"/>
              </a:solidFill>
            </a:endParaRPr>
          </a:p>
          <a:p>
            <a:pPr marL="0" indent="17463" algn="l" rtl="0">
              <a:lnSpc>
                <a:spcPct val="90000"/>
              </a:lnSpc>
              <a:buNone/>
            </a:pPr>
            <a:r>
              <a:rPr lang="en-US" sz="2800" dirty="0" smtClean="0">
                <a:solidFill>
                  <a:srgbClr val="FF0000"/>
                </a:solidFill>
              </a:rPr>
              <a:t/>
            </a:r>
            <a:br>
              <a:rPr lang="en-US" sz="2800" dirty="0" smtClean="0">
                <a:solidFill>
                  <a:srgbClr val="FF0000"/>
                </a:solidFill>
              </a:rPr>
            </a:br>
            <a:r>
              <a:rPr lang="en-US" sz="2800" dirty="0" smtClean="0">
                <a:solidFill>
                  <a:srgbClr val="FF0000"/>
                </a:solidFill>
              </a:rPr>
              <a:t>2 Determination of control tools.</a:t>
            </a:r>
          </a:p>
          <a:p>
            <a:pPr marL="0" indent="17463" algn="l" rtl="0">
              <a:lnSpc>
                <a:spcPct val="90000"/>
              </a:lnSpc>
              <a:buNone/>
            </a:pPr>
            <a:r>
              <a:rPr lang="en-US" sz="2800" dirty="0" smtClean="0">
                <a:solidFill>
                  <a:srgbClr val="FF0000"/>
                </a:solidFill>
              </a:rPr>
              <a:t/>
            </a:r>
            <a:br>
              <a:rPr lang="en-US" sz="2800" dirty="0" smtClean="0">
                <a:solidFill>
                  <a:srgbClr val="FF0000"/>
                </a:solidFill>
              </a:rPr>
            </a:br>
            <a:r>
              <a:rPr lang="en-US" sz="2800" dirty="0" smtClean="0">
                <a:solidFill>
                  <a:srgbClr val="FF0000"/>
                </a:solidFill>
              </a:rPr>
              <a:t>3 Doing The matching of  achievements with strategic elements. </a:t>
            </a:r>
          </a:p>
          <a:p>
            <a:pPr marL="0" indent="17463" algn="l" rtl="0">
              <a:lnSpc>
                <a:spcPct val="90000"/>
              </a:lnSpc>
              <a:buNone/>
            </a:pPr>
            <a:r>
              <a:rPr lang="en-US" sz="2800" dirty="0" smtClean="0">
                <a:solidFill>
                  <a:srgbClr val="FF0000"/>
                </a:solidFill>
              </a:rPr>
              <a:t/>
            </a:r>
            <a:br>
              <a:rPr lang="en-US" sz="2800" dirty="0" smtClean="0">
                <a:solidFill>
                  <a:srgbClr val="FF0000"/>
                </a:solidFill>
              </a:rPr>
            </a:br>
            <a:r>
              <a:rPr lang="en-US" sz="2800" dirty="0" smtClean="0">
                <a:solidFill>
                  <a:srgbClr val="FF0000"/>
                </a:solidFill>
              </a:rPr>
              <a:t>4 </a:t>
            </a:r>
            <a:r>
              <a:rPr lang="en-US" sz="2800" dirty="0" smtClean="0">
                <a:solidFill>
                  <a:srgbClr val="FF0000"/>
                </a:solidFill>
              </a:rPr>
              <a:t>Determination of the </a:t>
            </a:r>
            <a:r>
              <a:rPr lang="en-US" sz="2800" dirty="0" smtClean="0">
                <a:solidFill>
                  <a:srgbClr val="FF0000"/>
                </a:solidFill>
              </a:rPr>
              <a:t>deviation</a:t>
            </a:r>
            <a:r>
              <a:rPr lang="en-US" sz="2800" dirty="0" smtClean="0">
                <a:solidFill>
                  <a:srgbClr val="FF0000"/>
                </a:solidFill>
              </a:rPr>
              <a:t> </a:t>
            </a:r>
            <a:r>
              <a:rPr lang="en-US" sz="2800" dirty="0" smtClean="0">
                <a:solidFill>
                  <a:srgbClr val="FF0000"/>
                </a:solidFill>
              </a:rPr>
              <a:t>size </a:t>
            </a:r>
            <a:r>
              <a:rPr lang="en-US" sz="2800" dirty="0" smtClean="0">
                <a:solidFill>
                  <a:srgbClr val="FF0000"/>
                </a:solidFill>
              </a:rPr>
              <a:t>(</a:t>
            </a:r>
            <a:r>
              <a:rPr lang="en-US" sz="2800" dirty="0" smtClean="0">
                <a:solidFill>
                  <a:srgbClr val="FF0000"/>
                </a:solidFill>
              </a:rPr>
              <a:t>positive or negative</a:t>
            </a:r>
            <a:r>
              <a:rPr lang="en-US" sz="2800" dirty="0" smtClean="0">
                <a:solidFill>
                  <a:srgbClr val="FF0000"/>
                </a:solidFill>
              </a:rPr>
              <a:t>).</a:t>
            </a:r>
          </a:p>
          <a:p>
            <a:pPr marL="0" indent="17463" algn="l" rtl="0">
              <a:lnSpc>
                <a:spcPct val="90000"/>
              </a:lnSpc>
              <a:buNone/>
            </a:pPr>
            <a:r>
              <a:rPr lang="en-US" sz="2800" dirty="0" smtClean="0">
                <a:solidFill>
                  <a:srgbClr val="FF0000"/>
                </a:solidFill>
              </a:rPr>
              <a:t/>
            </a:r>
            <a:br>
              <a:rPr lang="en-US" sz="2800" dirty="0" smtClean="0">
                <a:solidFill>
                  <a:srgbClr val="FF0000"/>
                </a:solidFill>
              </a:rPr>
            </a:br>
            <a:r>
              <a:rPr lang="en-US" sz="2800" dirty="0" smtClean="0">
                <a:solidFill>
                  <a:srgbClr val="FF0000"/>
                </a:solidFill>
              </a:rPr>
              <a:t>5 Correction of </a:t>
            </a:r>
            <a:r>
              <a:rPr lang="en-US" sz="2800" dirty="0" smtClean="0">
                <a:solidFill>
                  <a:srgbClr val="FF0000"/>
                </a:solidFill>
              </a:rPr>
              <a:t>deviations.</a:t>
            </a:r>
            <a:endParaRPr lang="en-US" sz="2800" dirty="0" smtClean="0">
              <a:solidFill>
                <a:srgbClr val="FF0000"/>
              </a:solidFill>
            </a:endParaRPr>
          </a:p>
          <a:p>
            <a:pPr marL="608817" indent="-608817">
              <a:lnSpc>
                <a:spcPct val="90000"/>
              </a:lnSpc>
              <a:buFont typeface="Wingdings" pitchFamily="2" charset="2"/>
              <a:buAutoNum type="arabicPeriod"/>
            </a:pPr>
            <a:endParaRPr lang="ar-SA" sz="2800" dirty="0" smtClean="0"/>
          </a:p>
          <a:p>
            <a:pPr marL="608817" indent="-608817">
              <a:lnSpc>
                <a:spcPct val="90000"/>
              </a:lnSpc>
              <a:buFont typeface="Wingdings" pitchFamily="2" charset="2"/>
              <a:buAutoNum type="arabicPeriod"/>
            </a:pPr>
            <a:endParaRPr lang="ar-SA" sz="2800" dirty="0" smtClean="0"/>
          </a:p>
          <a:p>
            <a:pPr marL="608817" indent="-608817">
              <a:lnSpc>
                <a:spcPct val="90000"/>
              </a:lnSpc>
              <a:buFont typeface="Wingdings" pitchFamily="2" charset="2"/>
              <a:buAutoNum type="arabicPeriod"/>
            </a:pPr>
            <a:r>
              <a:rPr lang="ar-SA" sz="2800" dirty="0" smtClean="0"/>
              <a:t>تحديد عناصر الإستراتيجية المراد تتبع </a:t>
            </a:r>
            <a:r>
              <a:rPr lang="ar-SA" sz="2800" dirty="0" smtClean="0"/>
              <a:t>مراقبتها.</a:t>
            </a:r>
            <a:endParaRPr lang="ar-SA" sz="2800" dirty="0" smtClean="0"/>
          </a:p>
          <a:p>
            <a:pPr marL="608817" indent="-608817">
              <a:lnSpc>
                <a:spcPct val="90000"/>
              </a:lnSpc>
              <a:buFont typeface="Wingdings" pitchFamily="2" charset="2"/>
              <a:buAutoNum type="arabicPeriod"/>
            </a:pPr>
            <a:r>
              <a:rPr lang="ar-SA" sz="2800" dirty="0" smtClean="0"/>
              <a:t>تحديد أدوات </a:t>
            </a:r>
            <a:r>
              <a:rPr lang="ar-SA" sz="2800" dirty="0" smtClean="0"/>
              <a:t>المراقبة.</a:t>
            </a:r>
            <a:endParaRPr lang="ar-SA" sz="2800" dirty="0" smtClean="0"/>
          </a:p>
          <a:p>
            <a:pPr marL="608817" indent="-608817">
              <a:lnSpc>
                <a:spcPct val="90000"/>
              </a:lnSpc>
              <a:buFont typeface="Wingdings" pitchFamily="2" charset="2"/>
              <a:buAutoNum type="arabicPeriod"/>
            </a:pPr>
            <a:r>
              <a:rPr lang="ar-SA" sz="2800" dirty="0" smtClean="0"/>
              <a:t>مقابلة المنجزات بعناصر </a:t>
            </a:r>
            <a:r>
              <a:rPr lang="ar-SA" sz="2800" dirty="0" smtClean="0"/>
              <a:t>الإستراتيجية.</a:t>
            </a:r>
            <a:endParaRPr lang="ar-SA" sz="2800" dirty="0" smtClean="0"/>
          </a:p>
          <a:p>
            <a:pPr marL="608817" indent="-608817">
              <a:lnSpc>
                <a:spcPct val="90000"/>
              </a:lnSpc>
              <a:buFont typeface="Wingdings" pitchFamily="2" charset="2"/>
              <a:buAutoNum type="arabicPeriod"/>
            </a:pPr>
            <a:r>
              <a:rPr lang="ar-SA" sz="2800" dirty="0" smtClean="0"/>
              <a:t>تحديد حجم الانحراف ( ايجابي أو سلبي ) .</a:t>
            </a:r>
          </a:p>
          <a:p>
            <a:pPr marL="608817" indent="-608817">
              <a:lnSpc>
                <a:spcPct val="90000"/>
              </a:lnSpc>
              <a:buFont typeface="Wingdings" pitchFamily="2" charset="2"/>
              <a:buAutoNum type="arabicPeriod"/>
            </a:pPr>
            <a:r>
              <a:rPr lang="ar-SA" sz="2800" dirty="0" smtClean="0"/>
              <a:t>تصويب </a:t>
            </a:r>
            <a:r>
              <a:rPr lang="ar-SA" sz="2800" dirty="0" smtClean="0"/>
              <a:t>الانحرافات.</a:t>
            </a:r>
            <a:endParaRPr lang="ar-SA" sz="2800" dirty="0" smtClean="0"/>
          </a:p>
        </p:txBody>
      </p:sp>
      <p:graphicFrame>
        <p:nvGraphicFramePr>
          <p:cNvPr id="7" name="جدول 6"/>
          <p:cNvGraphicFramePr>
            <a:graphicFrameLocks noGrp="1"/>
          </p:cNvGraphicFramePr>
          <p:nvPr/>
        </p:nvGraphicFramePr>
        <p:xfrm>
          <a:off x="683568" y="332656"/>
          <a:ext cx="7920880" cy="504056"/>
        </p:xfrm>
        <a:graphic>
          <a:graphicData uri="http://schemas.openxmlformats.org/drawingml/2006/table">
            <a:tbl>
              <a:tblPr rtl="1"/>
              <a:tblGrid>
                <a:gridCol w="3960440"/>
                <a:gridCol w="3960440"/>
              </a:tblGrid>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الرقابة والتقييم</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Control and Evaluation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24</a:t>
            </a:fld>
            <a:endParaRPr lang="fr-FR"/>
          </a:p>
        </p:txBody>
      </p:sp>
      <p:sp>
        <p:nvSpPr>
          <p:cNvPr id="5" name="مربع نص 4"/>
          <p:cNvSpPr txBox="1"/>
          <p:nvPr/>
        </p:nvSpPr>
        <p:spPr>
          <a:xfrm>
            <a:off x="179512" y="5858108"/>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9" name="ZoneTexte 7"/>
          <p:cNvSpPr txBox="1"/>
          <p:nvPr/>
        </p:nvSpPr>
        <p:spPr>
          <a:xfrm>
            <a:off x="251520" y="188640"/>
            <a:ext cx="8712968" cy="501675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3200" dirty="0" smtClean="0">
                <a:latin typeface="Tahoma" pitchFamily="34" charset="0"/>
                <a:cs typeface="Tahoma" pitchFamily="34" charset="0"/>
              </a:rPr>
              <a:t>In terms of  </a:t>
            </a:r>
            <a:r>
              <a:rPr lang="en-US" sz="3200" dirty="0" smtClean="0">
                <a:solidFill>
                  <a:srgbClr val="FF0000"/>
                </a:solidFill>
                <a:latin typeface="Tahoma" pitchFamily="34" charset="0"/>
                <a:cs typeface="Tahoma" pitchFamily="34" charset="0"/>
              </a:rPr>
              <a:t>relationship </a:t>
            </a:r>
            <a:r>
              <a:rPr lang="en-US" sz="3200" dirty="0" smtClean="0">
                <a:latin typeface="Tahoma" pitchFamily="34" charset="0"/>
                <a:cs typeface="Tahoma" pitchFamily="34" charset="0"/>
              </a:rPr>
              <a:t>between </a:t>
            </a:r>
            <a:r>
              <a:rPr lang="en-US" sz="3200" dirty="0" smtClean="0">
                <a:solidFill>
                  <a:srgbClr val="FF0000"/>
                </a:solidFill>
                <a:latin typeface="Tahoma" pitchFamily="34" charset="0"/>
                <a:cs typeface="Tahoma" pitchFamily="34" charset="0"/>
              </a:rPr>
              <a:t>the strategy of quality</a:t>
            </a:r>
            <a:r>
              <a:rPr lang="en-US" sz="3200" dirty="0" smtClean="0">
                <a:latin typeface="Tahoma" pitchFamily="34" charset="0"/>
                <a:cs typeface="Tahoma" pitchFamily="34" charset="0"/>
              </a:rPr>
              <a:t> and the </a:t>
            </a:r>
            <a:r>
              <a:rPr lang="en-US" sz="3200" dirty="0" smtClean="0">
                <a:solidFill>
                  <a:srgbClr val="FF0000"/>
                </a:solidFill>
                <a:latin typeface="Tahoma" pitchFamily="34" charset="0"/>
                <a:cs typeface="Tahoma" pitchFamily="34" charset="0"/>
              </a:rPr>
              <a:t>strategy of organization</a:t>
            </a:r>
            <a:r>
              <a:rPr lang="en-US" sz="3200" dirty="0" smtClean="0">
                <a:latin typeface="Tahoma" pitchFamily="34" charset="0"/>
                <a:cs typeface="Tahoma" pitchFamily="34" charset="0"/>
              </a:rPr>
              <a:t>,  it is possible to clarify this relationship through the schema designed by </a:t>
            </a:r>
            <a:r>
              <a:rPr lang="en-US" sz="3200" dirty="0" smtClean="0">
                <a:solidFill>
                  <a:srgbClr val="00B050"/>
                </a:solidFill>
                <a:latin typeface="Tahoma" pitchFamily="34" charset="0"/>
                <a:cs typeface="Tahoma" pitchFamily="34" charset="0"/>
              </a:rPr>
              <a:t>Skinner</a:t>
            </a:r>
            <a:r>
              <a:rPr lang="en-US" sz="3200" dirty="0" smtClean="0">
                <a:latin typeface="Tahoma" pitchFamily="34" charset="0"/>
                <a:cs typeface="Tahoma" pitchFamily="34" charset="0"/>
              </a:rPr>
              <a:t> which shows </a:t>
            </a:r>
            <a:r>
              <a:rPr lang="en-US" sz="3200" dirty="0" smtClean="0">
                <a:solidFill>
                  <a:srgbClr val="00B050"/>
                </a:solidFill>
                <a:latin typeface="Tahoma" pitchFamily="34" charset="0"/>
                <a:cs typeface="Tahoma" pitchFamily="34" charset="0"/>
              </a:rPr>
              <a:t>the effects of  industrial, technological and competitive factors</a:t>
            </a:r>
            <a:r>
              <a:rPr lang="en-US" sz="3200" dirty="0" smtClean="0">
                <a:latin typeface="Tahoma" pitchFamily="34" charset="0"/>
                <a:cs typeface="Tahoma" pitchFamily="34" charset="0"/>
              </a:rPr>
              <a:t> on </a:t>
            </a:r>
            <a:r>
              <a:rPr lang="en-US" sz="3200" dirty="0" smtClean="0">
                <a:solidFill>
                  <a:srgbClr val="00B050"/>
                </a:solidFill>
                <a:latin typeface="Tahoma" pitchFamily="34" charset="0"/>
                <a:cs typeface="Tahoma" pitchFamily="34" charset="0"/>
              </a:rPr>
              <a:t>the strategy of organization</a:t>
            </a:r>
            <a:r>
              <a:rPr lang="en-US" sz="3200" dirty="0" smtClean="0">
                <a:latin typeface="Tahoma" pitchFamily="34" charset="0"/>
                <a:cs typeface="Tahoma" pitchFamily="34" charset="0"/>
              </a:rPr>
              <a:t> and therefore the impact on the </a:t>
            </a:r>
            <a:r>
              <a:rPr lang="en-US" sz="3200" dirty="0" smtClean="0">
                <a:solidFill>
                  <a:srgbClr val="FF0000"/>
                </a:solidFill>
                <a:latin typeface="Tahoma" pitchFamily="34" charset="0"/>
                <a:cs typeface="Tahoma" pitchFamily="34" charset="0"/>
              </a:rPr>
              <a:t>strategy of quality, design of the product and customer</a:t>
            </a:r>
            <a:r>
              <a:rPr lang="en-US" sz="3200" dirty="0" smtClean="0">
                <a:latin typeface="Tahoma" pitchFamily="34" charset="0"/>
                <a:cs typeface="Tahoma" pitchFamily="34" charset="0"/>
              </a:rPr>
              <a:t>. This was  clarified by </a:t>
            </a:r>
            <a:r>
              <a:rPr lang="en-US" sz="3200" dirty="0" err="1" smtClean="0">
                <a:solidFill>
                  <a:srgbClr val="0070C0"/>
                </a:solidFill>
                <a:latin typeface="Tahoma" pitchFamily="34" charset="0"/>
                <a:cs typeface="Tahoma" pitchFamily="34" charset="0"/>
              </a:rPr>
              <a:t>Maamoun</a:t>
            </a:r>
            <a:r>
              <a:rPr lang="en-US" sz="3200" dirty="0" smtClean="0">
                <a:solidFill>
                  <a:srgbClr val="0070C0"/>
                </a:solidFill>
                <a:latin typeface="Tahoma" pitchFamily="34" charset="0"/>
                <a:cs typeface="Tahoma" pitchFamily="34" charset="0"/>
              </a:rPr>
              <a:t> Al-</a:t>
            </a:r>
            <a:r>
              <a:rPr lang="en-US" sz="3200" dirty="0" err="1" smtClean="0">
                <a:solidFill>
                  <a:srgbClr val="0070C0"/>
                </a:solidFill>
                <a:latin typeface="Tahoma" pitchFamily="34" charset="0"/>
                <a:cs typeface="Tahoma" pitchFamily="34" charset="0"/>
              </a:rPr>
              <a:t>Daradka</a:t>
            </a:r>
            <a:r>
              <a:rPr lang="en-US" sz="3200" dirty="0" smtClean="0">
                <a:latin typeface="Tahoma" pitchFamily="34" charset="0"/>
                <a:cs typeface="Tahoma" pitchFamily="34" charset="0"/>
              </a:rPr>
              <a:t> as follows:</a:t>
            </a:r>
            <a:endParaRPr lang="ar-SA" sz="3200" dirty="0" smtClean="0">
              <a:latin typeface="Tahoma" pitchFamily="34" charset="0"/>
              <a:cs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down)">
                                      <p:cBhvr>
                                        <p:cTn id="7" dur="500"/>
                                        <p:tgtEl>
                                          <p:spTgt spid="9">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down)">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25</a:t>
            </a:fld>
            <a:endParaRPr lang="fr-FR"/>
          </a:p>
        </p:txBody>
      </p:sp>
      <p:sp>
        <p:nvSpPr>
          <p:cNvPr id="7" name="مربع نص 6"/>
          <p:cNvSpPr txBox="1"/>
          <p:nvPr/>
        </p:nvSpPr>
        <p:spPr>
          <a:xfrm>
            <a:off x="6804248" y="260648"/>
            <a:ext cx="2232248"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en-US" sz="2400" dirty="0" smtClean="0">
                <a:latin typeface="Tahoma" pitchFamily="34" charset="0"/>
                <a:cs typeface="Tahoma" pitchFamily="34" charset="0"/>
              </a:rPr>
              <a:t>Analysis of internal and external environment</a:t>
            </a:r>
            <a:endParaRPr lang="ar-SA" sz="2400" dirty="0">
              <a:latin typeface="Tahoma" pitchFamily="34" charset="0"/>
              <a:cs typeface="Tahoma" pitchFamily="34" charset="0"/>
            </a:endParaRPr>
          </a:p>
        </p:txBody>
      </p:sp>
      <p:sp>
        <p:nvSpPr>
          <p:cNvPr id="12" name="مربع نص 11"/>
          <p:cNvSpPr txBox="1"/>
          <p:nvPr/>
        </p:nvSpPr>
        <p:spPr>
          <a:xfrm>
            <a:off x="4139952" y="275164"/>
            <a:ext cx="2304256" cy="181588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en-US" sz="2800" dirty="0" smtClean="0">
                <a:latin typeface="Tahoma" pitchFamily="34" charset="0"/>
                <a:cs typeface="Tahoma" pitchFamily="34" charset="0"/>
              </a:rPr>
              <a:t>General strategy of the organization</a:t>
            </a:r>
            <a:endParaRPr lang="ar-SA" sz="2800" dirty="0">
              <a:latin typeface="Tahoma" pitchFamily="34" charset="0"/>
              <a:cs typeface="Tahoma" pitchFamily="34" charset="0"/>
            </a:endParaRPr>
          </a:p>
        </p:txBody>
      </p:sp>
      <p:sp>
        <p:nvSpPr>
          <p:cNvPr id="16" name="مربع نص 15"/>
          <p:cNvSpPr txBox="1"/>
          <p:nvPr/>
        </p:nvSpPr>
        <p:spPr>
          <a:xfrm>
            <a:off x="323528" y="5148481"/>
            <a:ext cx="2448272"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fr-FR" sz="3200" dirty="0" smtClean="0">
                <a:latin typeface="Tahoma" pitchFamily="34" charset="0"/>
                <a:cs typeface="Tahoma" pitchFamily="34" charset="0"/>
              </a:rPr>
              <a:t>Input</a:t>
            </a:r>
            <a:endParaRPr lang="ar-SA" sz="3200" dirty="0">
              <a:latin typeface="Tahoma" pitchFamily="34" charset="0"/>
              <a:cs typeface="Tahoma" pitchFamily="34" charset="0"/>
            </a:endParaRPr>
          </a:p>
        </p:txBody>
      </p:sp>
      <p:grpSp>
        <p:nvGrpSpPr>
          <p:cNvPr id="2" name="مجموعة 98"/>
          <p:cNvGrpSpPr/>
          <p:nvPr/>
        </p:nvGrpSpPr>
        <p:grpSpPr>
          <a:xfrm>
            <a:off x="3059832" y="3717031"/>
            <a:ext cx="5760640" cy="1224139"/>
            <a:chOff x="3059832" y="3717031"/>
            <a:chExt cx="5760640" cy="1224139"/>
          </a:xfrm>
        </p:grpSpPr>
        <p:cxnSp>
          <p:nvCxnSpPr>
            <p:cNvPr id="54" name="رابط كسهم مستقيم 53"/>
            <p:cNvCxnSpPr/>
            <p:nvPr/>
          </p:nvCxnSpPr>
          <p:spPr>
            <a:xfrm rot="5400000">
              <a:off x="7704348" y="4328306"/>
              <a:ext cx="1224136"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5" name="رابط كسهم مستقيم 54"/>
            <p:cNvCxnSpPr/>
            <p:nvPr/>
          </p:nvCxnSpPr>
          <p:spPr>
            <a:xfrm>
              <a:off x="6372201" y="3717031"/>
              <a:ext cx="1" cy="108012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6" name="رابط كسهم مستقيم 55"/>
            <p:cNvCxnSpPr/>
            <p:nvPr/>
          </p:nvCxnSpPr>
          <p:spPr>
            <a:xfrm flipH="1">
              <a:off x="4355976" y="3717824"/>
              <a:ext cx="795" cy="122334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9" name="رابط مستقيم 68"/>
            <p:cNvCxnSpPr/>
            <p:nvPr/>
          </p:nvCxnSpPr>
          <p:spPr>
            <a:xfrm>
              <a:off x="3059832" y="3717032"/>
              <a:ext cx="5760640" cy="0"/>
            </a:xfrm>
            <a:prstGeom prst="line">
              <a:avLst/>
            </a:prstGeom>
          </p:spPr>
          <p:style>
            <a:lnRef idx="3">
              <a:schemeClr val="dk1"/>
            </a:lnRef>
            <a:fillRef idx="0">
              <a:schemeClr val="dk1"/>
            </a:fillRef>
            <a:effectRef idx="2">
              <a:schemeClr val="dk1"/>
            </a:effectRef>
            <a:fontRef idx="minor">
              <a:schemeClr val="tx1"/>
            </a:fontRef>
          </p:style>
        </p:cxnSp>
      </p:grpSp>
      <p:cxnSp>
        <p:nvCxnSpPr>
          <p:cNvPr id="68" name="رابط كسهم مستقيم 67"/>
          <p:cNvCxnSpPr/>
          <p:nvPr/>
        </p:nvCxnSpPr>
        <p:spPr>
          <a:xfrm rot="10800000">
            <a:off x="6444208" y="1124745"/>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رابط كسهم مستقيم 73"/>
          <p:cNvCxnSpPr/>
          <p:nvPr/>
        </p:nvCxnSpPr>
        <p:spPr>
          <a:xfrm rot="5400000">
            <a:off x="1296033" y="1664407"/>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4" name="مربع نص 33"/>
          <p:cNvSpPr txBox="1"/>
          <p:nvPr/>
        </p:nvSpPr>
        <p:spPr>
          <a:xfrm>
            <a:off x="179512" y="623731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36" name="مربع نص 35"/>
          <p:cNvSpPr txBox="1"/>
          <p:nvPr/>
        </p:nvSpPr>
        <p:spPr>
          <a:xfrm>
            <a:off x="7596336" y="5127575"/>
            <a:ext cx="1512168"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r>
              <a:rPr lang="fr-FR" sz="2400" dirty="0" smtClean="0">
                <a:latin typeface="Tahoma" pitchFamily="34" charset="0"/>
                <a:cs typeface="Tahoma" pitchFamily="34" charset="0"/>
              </a:rPr>
              <a:t>Customer</a:t>
            </a:r>
            <a:endParaRPr lang="ar-SA" sz="2400" dirty="0">
              <a:latin typeface="Tahoma" pitchFamily="34" charset="0"/>
              <a:cs typeface="Tahoma" pitchFamily="34" charset="0"/>
            </a:endParaRPr>
          </a:p>
        </p:txBody>
      </p:sp>
      <p:sp>
        <p:nvSpPr>
          <p:cNvPr id="37" name="مربع نص 36"/>
          <p:cNvSpPr txBox="1"/>
          <p:nvPr/>
        </p:nvSpPr>
        <p:spPr>
          <a:xfrm>
            <a:off x="5732512" y="4869160"/>
            <a:ext cx="1584176"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fr-FR" sz="2800" dirty="0" smtClean="0">
                <a:latin typeface="Tahoma" pitchFamily="34" charset="0"/>
                <a:cs typeface="Tahoma" pitchFamily="34" charset="0"/>
              </a:rPr>
              <a:t>The final </a:t>
            </a:r>
            <a:r>
              <a:rPr lang="fr-FR" sz="2800" dirty="0" err="1" smtClean="0">
                <a:latin typeface="Tahoma" pitchFamily="34" charset="0"/>
                <a:cs typeface="Tahoma" pitchFamily="34" charset="0"/>
              </a:rPr>
              <a:t>product</a:t>
            </a:r>
            <a:endParaRPr lang="ar-SA" sz="2800" dirty="0">
              <a:latin typeface="Tahoma" pitchFamily="34" charset="0"/>
              <a:cs typeface="Tahoma" pitchFamily="34" charset="0"/>
            </a:endParaRPr>
          </a:p>
        </p:txBody>
      </p:sp>
      <p:sp>
        <p:nvSpPr>
          <p:cNvPr id="38" name="مربع نص 37"/>
          <p:cNvSpPr txBox="1"/>
          <p:nvPr/>
        </p:nvSpPr>
        <p:spPr>
          <a:xfrm>
            <a:off x="3563888" y="4974267"/>
            <a:ext cx="180858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fr-FR" sz="2400" dirty="0" smtClean="0">
                <a:latin typeface="Tahoma" pitchFamily="34" charset="0"/>
                <a:cs typeface="Tahoma" pitchFamily="34" charset="0"/>
              </a:rPr>
              <a:t>Production </a:t>
            </a:r>
            <a:r>
              <a:rPr lang="fr-FR" sz="2400" dirty="0" err="1" smtClean="0">
                <a:latin typeface="Tahoma" pitchFamily="34" charset="0"/>
                <a:cs typeface="Tahoma" pitchFamily="34" charset="0"/>
              </a:rPr>
              <a:t>process</a:t>
            </a:r>
            <a:endParaRPr lang="ar-SA" sz="2400" dirty="0">
              <a:latin typeface="Tahoma" pitchFamily="34" charset="0"/>
              <a:cs typeface="Tahoma" pitchFamily="34" charset="0"/>
            </a:endParaRPr>
          </a:p>
        </p:txBody>
      </p:sp>
      <p:cxnSp>
        <p:nvCxnSpPr>
          <p:cNvPr id="48" name="رابط كسهم مستقيم 47"/>
          <p:cNvCxnSpPr/>
          <p:nvPr/>
        </p:nvCxnSpPr>
        <p:spPr>
          <a:xfrm flipV="1">
            <a:off x="2771800" y="5445224"/>
            <a:ext cx="79208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2" name="مربع نص 51"/>
          <p:cNvSpPr txBox="1"/>
          <p:nvPr/>
        </p:nvSpPr>
        <p:spPr>
          <a:xfrm>
            <a:off x="395536" y="332656"/>
            <a:ext cx="2304256"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fr-FR" sz="2800" dirty="0" err="1" smtClean="0">
                <a:latin typeface="Tahoma" pitchFamily="34" charset="0"/>
                <a:cs typeface="Tahoma" pitchFamily="34" charset="0"/>
              </a:rPr>
              <a:t>Quality</a:t>
            </a:r>
            <a:r>
              <a:rPr lang="fr-FR" sz="2800" dirty="0" smtClean="0">
                <a:latin typeface="Tahoma" pitchFamily="34" charset="0"/>
                <a:cs typeface="Tahoma" pitchFamily="34" charset="0"/>
              </a:rPr>
              <a:t> </a:t>
            </a:r>
            <a:r>
              <a:rPr lang="fr-FR" sz="2800" dirty="0" err="1" smtClean="0">
                <a:latin typeface="Tahoma" pitchFamily="34" charset="0"/>
                <a:cs typeface="Tahoma" pitchFamily="34" charset="0"/>
              </a:rPr>
              <a:t>strategy</a:t>
            </a:r>
            <a:endParaRPr lang="ar-SA" sz="2800" dirty="0">
              <a:latin typeface="Tahoma" pitchFamily="34" charset="0"/>
              <a:cs typeface="Tahoma" pitchFamily="34" charset="0"/>
            </a:endParaRPr>
          </a:p>
        </p:txBody>
      </p:sp>
      <p:cxnSp>
        <p:nvCxnSpPr>
          <p:cNvPr id="53" name="رابط كسهم مستقيم 52"/>
          <p:cNvCxnSpPr/>
          <p:nvPr/>
        </p:nvCxnSpPr>
        <p:spPr>
          <a:xfrm rot="10800000">
            <a:off x="2699792" y="980728"/>
            <a:ext cx="144016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1" name="مربع نص 60"/>
          <p:cNvSpPr txBox="1"/>
          <p:nvPr/>
        </p:nvSpPr>
        <p:spPr>
          <a:xfrm>
            <a:off x="395536" y="1916832"/>
            <a:ext cx="2600672"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r>
              <a:rPr lang="fr-FR" sz="2400" dirty="0" smtClean="0">
                <a:latin typeface="Tahoma" pitchFamily="34" charset="0"/>
                <a:cs typeface="Tahoma" pitchFamily="34" charset="0"/>
              </a:rPr>
              <a:t>Product Design</a:t>
            </a:r>
            <a:endParaRPr lang="ar-SA" sz="2400" dirty="0">
              <a:latin typeface="Tahoma" pitchFamily="34" charset="0"/>
              <a:cs typeface="Tahoma" pitchFamily="34" charset="0"/>
            </a:endParaRPr>
          </a:p>
        </p:txBody>
      </p:sp>
      <p:cxnSp>
        <p:nvCxnSpPr>
          <p:cNvPr id="63" name="رابط كسهم مستقيم 62"/>
          <p:cNvCxnSpPr/>
          <p:nvPr/>
        </p:nvCxnSpPr>
        <p:spPr>
          <a:xfrm rot="5400000">
            <a:off x="1296033" y="2744527"/>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4" name="مربع نص 63"/>
          <p:cNvSpPr txBox="1"/>
          <p:nvPr/>
        </p:nvSpPr>
        <p:spPr>
          <a:xfrm>
            <a:off x="251520" y="2996952"/>
            <a:ext cx="2808312"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r>
              <a:rPr lang="fr-FR" sz="3200" dirty="0" smtClean="0">
                <a:latin typeface="Tahoma" pitchFamily="34" charset="0"/>
                <a:cs typeface="Tahoma" pitchFamily="34" charset="0"/>
              </a:rPr>
              <a:t>Standards and </a:t>
            </a:r>
            <a:r>
              <a:rPr lang="fr-FR" sz="3200" dirty="0" err="1" smtClean="0">
                <a:latin typeface="Tahoma" pitchFamily="34" charset="0"/>
                <a:cs typeface="Tahoma" pitchFamily="34" charset="0"/>
              </a:rPr>
              <a:t>specifications</a:t>
            </a:r>
            <a:r>
              <a:rPr lang="fr-FR" sz="3200" dirty="0" smtClean="0">
                <a:latin typeface="Tahoma" pitchFamily="34" charset="0"/>
                <a:cs typeface="Tahoma" pitchFamily="34" charset="0"/>
              </a:rPr>
              <a:t> </a:t>
            </a:r>
            <a:r>
              <a:rPr lang="fr-FR" sz="3200" dirty="0" err="1" smtClean="0">
                <a:latin typeface="Tahoma" pitchFamily="34" charset="0"/>
                <a:cs typeface="Tahoma" pitchFamily="34" charset="0"/>
              </a:rPr>
              <a:t>required</a:t>
            </a:r>
            <a:endParaRPr lang="ar-SA" sz="3200" dirty="0">
              <a:latin typeface="Tahoma" pitchFamily="34" charset="0"/>
              <a:cs typeface="Tahoma" pitchFamily="34" charset="0"/>
            </a:endParaRPr>
          </a:p>
        </p:txBody>
      </p:sp>
      <p:cxnSp>
        <p:nvCxnSpPr>
          <p:cNvPr id="71" name="رابط كسهم مستقيم 70"/>
          <p:cNvCxnSpPr/>
          <p:nvPr/>
        </p:nvCxnSpPr>
        <p:spPr>
          <a:xfrm rot="5400000">
            <a:off x="1448433" y="4832759"/>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6" name="رابط كسهم مستقيم 75"/>
          <p:cNvCxnSpPr/>
          <p:nvPr/>
        </p:nvCxnSpPr>
        <p:spPr>
          <a:xfrm flipV="1">
            <a:off x="5364088" y="5373216"/>
            <a:ext cx="43204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0" name="رابط كسهم مستقيم 79"/>
          <p:cNvCxnSpPr/>
          <p:nvPr/>
        </p:nvCxnSpPr>
        <p:spPr>
          <a:xfrm flipV="1">
            <a:off x="7308304" y="5373216"/>
            <a:ext cx="28803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0" name="رابط كسهم مستقيم 29"/>
          <p:cNvCxnSpPr/>
          <p:nvPr/>
        </p:nvCxnSpPr>
        <p:spPr>
          <a:xfrm rot="16200000" flipV="1">
            <a:off x="7884765" y="2780531"/>
            <a:ext cx="1872208"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500"/>
                                        <p:tgtEl>
                                          <p:spTgt spid="6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bg/>
                                          </p:spTgt>
                                        </p:tgtEl>
                                        <p:attrNameLst>
                                          <p:attrName>style.visibility</p:attrName>
                                        </p:attrNameLst>
                                      </p:cBhvr>
                                      <p:to>
                                        <p:strVal val="visible"/>
                                      </p:to>
                                    </p:set>
                                    <p:animEffect transition="in" filter="wipe(down)">
                                      <p:cBhvr>
                                        <p:cTn id="20" dur="500"/>
                                        <p:tgtEl>
                                          <p:spTgt spid="12">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wipe(down)">
                                      <p:cBhvr>
                                        <p:cTn id="23" dur="500"/>
                                        <p:tgtEl>
                                          <p:spTgt spid="1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down)">
                                      <p:cBhvr>
                                        <p:cTn id="28" dur="5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2">
                                            <p:bg/>
                                          </p:spTgt>
                                        </p:tgtEl>
                                        <p:attrNameLst>
                                          <p:attrName>style.visibility</p:attrName>
                                        </p:attrNameLst>
                                      </p:cBhvr>
                                      <p:to>
                                        <p:strVal val="visible"/>
                                      </p:to>
                                    </p:set>
                                    <p:animEffect transition="in" filter="wipe(down)">
                                      <p:cBhvr>
                                        <p:cTn id="33" dur="500"/>
                                        <p:tgtEl>
                                          <p:spTgt spid="52">
                                            <p:bg/>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Effect transition="in" filter="wipe(down)">
                                      <p:cBhvr>
                                        <p:cTn id="36" dur="500"/>
                                        <p:tgtEl>
                                          <p:spTgt spid="5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61">
                                            <p:bg/>
                                          </p:spTgt>
                                        </p:tgtEl>
                                        <p:attrNameLst>
                                          <p:attrName>style.visibility</p:attrName>
                                        </p:attrNameLst>
                                      </p:cBhvr>
                                      <p:to>
                                        <p:strVal val="visible"/>
                                      </p:to>
                                    </p:set>
                                    <p:animEffect transition="in" filter="wipe(down)">
                                      <p:cBhvr>
                                        <p:cTn id="46" dur="500"/>
                                        <p:tgtEl>
                                          <p:spTgt spid="61">
                                            <p:bg/>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1">
                                            <p:txEl>
                                              <p:pRg st="0" end="0"/>
                                            </p:txEl>
                                          </p:spTgt>
                                        </p:tgtEl>
                                        <p:attrNameLst>
                                          <p:attrName>style.visibility</p:attrName>
                                        </p:attrNameLst>
                                      </p:cBhvr>
                                      <p:to>
                                        <p:strVal val="visible"/>
                                      </p:to>
                                    </p:set>
                                    <p:animEffect transition="in" filter="wipe(down)">
                                      <p:cBhvr>
                                        <p:cTn id="49" dur="500"/>
                                        <p:tgtEl>
                                          <p:spTgt spid="6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down)">
                                      <p:cBhvr>
                                        <p:cTn id="54" dur="500"/>
                                        <p:tgtEl>
                                          <p:spTgt spid="6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4">
                                            <p:bg/>
                                          </p:spTgt>
                                        </p:tgtEl>
                                        <p:attrNameLst>
                                          <p:attrName>style.visibility</p:attrName>
                                        </p:attrNameLst>
                                      </p:cBhvr>
                                      <p:to>
                                        <p:strVal val="visible"/>
                                      </p:to>
                                    </p:set>
                                    <p:animEffect transition="in" filter="wipe(down)">
                                      <p:cBhvr>
                                        <p:cTn id="59" dur="500"/>
                                        <p:tgtEl>
                                          <p:spTgt spid="64">
                                            <p:bg/>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64">
                                            <p:txEl>
                                              <p:pRg st="0" end="0"/>
                                            </p:txEl>
                                          </p:spTgt>
                                        </p:tgtEl>
                                        <p:attrNameLst>
                                          <p:attrName>style.visibility</p:attrName>
                                        </p:attrNameLst>
                                      </p:cBhvr>
                                      <p:to>
                                        <p:strVal val="visible"/>
                                      </p:to>
                                    </p:set>
                                    <p:animEffect transition="in" filter="wipe(down)">
                                      <p:cBhvr>
                                        <p:cTn id="62" dur="500"/>
                                        <p:tgtEl>
                                          <p:spTgt spid="6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wipe(down)">
                                      <p:cBhvr>
                                        <p:cTn id="67" dur="500"/>
                                        <p:tgtEl>
                                          <p:spTgt spid="71"/>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6">
                                            <p:bg/>
                                          </p:spTgt>
                                        </p:tgtEl>
                                        <p:attrNameLst>
                                          <p:attrName>style.visibility</p:attrName>
                                        </p:attrNameLst>
                                      </p:cBhvr>
                                      <p:to>
                                        <p:strVal val="visible"/>
                                      </p:to>
                                    </p:set>
                                    <p:anim calcmode="lin" valueType="num">
                                      <p:cBhvr additive="base">
                                        <p:cTn id="72"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73" dur="500" fill="hold"/>
                                        <p:tgtEl>
                                          <p:spTgt spid="16">
                                            <p:bg/>
                                          </p:spTgt>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6">
                                            <p:txEl>
                                              <p:pRg st="0" end="0"/>
                                            </p:txEl>
                                          </p:spTgt>
                                        </p:tgtEl>
                                        <p:attrNameLst>
                                          <p:attrName>style.visibility</p:attrName>
                                        </p:attrNameLst>
                                      </p:cBhvr>
                                      <p:to>
                                        <p:strVal val="visible"/>
                                      </p:to>
                                    </p:set>
                                    <p:anim calcmode="lin" valueType="num">
                                      <p:cBhvr additive="base">
                                        <p:cTn id="7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down)">
                                      <p:cBhvr>
                                        <p:cTn id="82" dur="500"/>
                                        <p:tgtEl>
                                          <p:spTgt spid="4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8">
                                            <p:bg/>
                                          </p:spTgt>
                                        </p:tgtEl>
                                        <p:attrNameLst>
                                          <p:attrName>style.visibility</p:attrName>
                                        </p:attrNameLst>
                                      </p:cBhvr>
                                      <p:to>
                                        <p:strVal val="visible"/>
                                      </p:to>
                                    </p:set>
                                    <p:animEffect transition="in" filter="wipe(down)">
                                      <p:cBhvr>
                                        <p:cTn id="87" dur="500"/>
                                        <p:tgtEl>
                                          <p:spTgt spid="38">
                                            <p:bg/>
                                          </p:spTgt>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8">
                                            <p:txEl>
                                              <p:pRg st="0" end="0"/>
                                            </p:txEl>
                                          </p:spTgt>
                                        </p:tgtEl>
                                        <p:attrNameLst>
                                          <p:attrName>style.visibility</p:attrName>
                                        </p:attrNameLst>
                                      </p:cBhvr>
                                      <p:to>
                                        <p:strVal val="visible"/>
                                      </p:to>
                                    </p:set>
                                    <p:animEffect transition="in" filter="wipe(down)">
                                      <p:cBhvr>
                                        <p:cTn id="90" dur="500"/>
                                        <p:tgtEl>
                                          <p:spTgt spid="38">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down)">
                                      <p:cBhvr>
                                        <p:cTn id="95" dur="500"/>
                                        <p:tgtEl>
                                          <p:spTgt spid="7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7">
                                            <p:bg/>
                                          </p:spTgt>
                                        </p:tgtEl>
                                        <p:attrNameLst>
                                          <p:attrName>style.visibility</p:attrName>
                                        </p:attrNameLst>
                                      </p:cBhvr>
                                      <p:to>
                                        <p:strVal val="visible"/>
                                      </p:to>
                                    </p:set>
                                    <p:animEffect transition="in" filter="wipe(down)">
                                      <p:cBhvr>
                                        <p:cTn id="100" dur="500"/>
                                        <p:tgtEl>
                                          <p:spTgt spid="37">
                                            <p:bg/>
                                          </p:spTgt>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7">
                                            <p:txEl>
                                              <p:pRg st="0" end="0"/>
                                            </p:txEl>
                                          </p:spTgt>
                                        </p:tgtEl>
                                        <p:attrNameLst>
                                          <p:attrName>style.visibility</p:attrName>
                                        </p:attrNameLst>
                                      </p:cBhvr>
                                      <p:to>
                                        <p:strVal val="visible"/>
                                      </p:to>
                                    </p:set>
                                    <p:animEffect transition="in" filter="wipe(down)">
                                      <p:cBhvr>
                                        <p:cTn id="103" dur="500"/>
                                        <p:tgtEl>
                                          <p:spTgt spid="37">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wipe(down)">
                                      <p:cBhvr>
                                        <p:cTn id="108" dur="500"/>
                                        <p:tgtEl>
                                          <p:spTgt spid="8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36">
                                            <p:bg/>
                                          </p:spTgt>
                                        </p:tgtEl>
                                        <p:attrNameLst>
                                          <p:attrName>style.visibility</p:attrName>
                                        </p:attrNameLst>
                                      </p:cBhvr>
                                      <p:to>
                                        <p:strVal val="visible"/>
                                      </p:to>
                                    </p:set>
                                    <p:animEffect transition="in" filter="wipe(down)">
                                      <p:cBhvr>
                                        <p:cTn id="113" dur="500"/>
                                        <p:tgtEl>
                                          <p:spTgt spid="36">
                                            <p:bg/>
                                          </p:spTgt>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36">
                                            <p:txEl>
                                              <p:pRg st="0" end="0"/>
                                            </p:txEl>
                                          </p:spTgt>
                                        </p:tgtEl>
                                        <p:attrNameLst>
                                          <p:attrName>style.visibility</p:attrName>
                                        </p:attrNameLst>
                                      </p:cBhvr>
                                      <p:to>
                                        <p:strVal val="visible"/>
                                      </p:to>
                                    </p:set>
                                    <p:animEffect transition="in" filter="wipe(down)">
                                      <p:cBhvr>
                                        <p:cTn id="116" dur="500"/>
                                        <p:tgtEl>
                                          <p:spTgt spid="36">
                                            <p:txEl>
                                              <p:pRg st="0" end="0"/>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wipe(down)">
                                      <p:cBhvr>
                                        <p:cTn id="121" dur="500"/>
                                        <p:tgtEl>
                                          <p:spTgt spid="2"/>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nodeType="click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12" grpId="0" build="allAtOnce" animBg="1"/>
      <p:bldP spid="16" grpId="0" build="allAtOnce" animBg="1"/>
      <p:bldP spid="36" grpId="0" build="allAtOnce" animBg="1"/>
      <p:bldP spid="37" grpId="0" build="allAtOnce" animBg="1"/>
      <p:bldP spid="38" grpId="0" build="allAtOnce" animBg="1"/>
      <p:bldP spid="52" grpId="0" build="allAtOnce" animBg="1"/>
      <p:bldP spid="61" grpId="0" build="allAtOnce" animBg="1"/>
      <p:bldP spid="64"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26</a:t>
            </a:fld>
            <a:endParaRPr lang="fr-FR"/>
          </a:p>
        </p:txBody>
      </p:sp>
      <p:sp>
        <p:nvSpPr>
          <p:cNvPr id="5" name="مربع نص 4"/>
          <p:cNvSpPr txBox="1"/>
          <p:nvPr/>
        </p:nvSpPr>
        <p:spPr>
          <a:xfrm>
            <a:off x="179512" y="5858108"/>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9" name="ZoneTexte 7"/>
          <p:cNvSpPr txBox="1"/>
          <p:nvPr/>
        </p:nvSpPr>
        <p:spPr>
          <a:xfrm>
            <a:off x="251520" y="188640"/>
            <a:ext cx="8712968"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أما من حيث </a:t>
            </a:r>
            <a:r>
              <a:rPr lang="ar-SA" sz="3200" dirty="0" smtClean="0">
                <a:solidFill>
                  <a:srgbClr val="FF0000"/>
                </a:solidFill>
                <a:latin typeface="Tahoma" pitchFamily="34" charset="0"/>
                <a:cs typeface="Tahoma" pitchFamily="34" charset="0"/>
              </a:rPr>
              <a:t>علاقة إستراتيجية الجودة بإستراتيجية المنظمة </a:t>
            </a:r>
            <a:r>
              <a:rPr lang="ar-SA" sz="3200" dirty="0" smtClean="0">
                <a:latin typeface="Tahoma" pitchFamily="34" charset="0"/>
                <a:cs typeface="Tahoma" pitchFamily="34" charset="0"/>
              </a:rPr>
              <a:t>فمن الممكن </a:t>
            </a:r>
            <a:r>
              <a:rPr lang="ar-SA" sz="3200" dirty="0" smtClean="0">
                <a:solidFill>
                  <a:srgbClr val="00B050"/>
                </a:solidFill>
                <a:latin typeface="Tahoma" pitchFamily="34" charset="0"/>
                <a:cs typeface="Tahoma" pitchFamily="34" charset="0"/>
              </a:rPr>
              <a:t>توضيح هذه العلاقة من خلال الشكل الذي قام بتصميمه </a:t>
            </a:r>
            <a:r>
              <a:rPr lang="fr-FR" sz="3200" dirty="0" smtClean="0">
                <a:solidFill>
                  <a:srgbClr val="00B050"/>
                </a:solidFill>
                <a:latin typeface="Tahoma" pitchFamily="34" charset="0"/>
                <a:cs typeface="Tahoma" pitchFamily="34" charset="0"/>
              </a:rPr>
              <a:t>Skinner</a:t>
            </a:r>
            <a:r>
              <a:rPr lang="ar-SA" sz="3200" dirty="0" smtClean="0">
                <a:solidFill>
                  <a:srgbClr val="00B050"/>
                </a:solidFill>
                <a:latin typeface="Tahoma" pitchFamily="34" charset="0"/>
                <a:cs typeface="Tahoma" pitchFamily="34" charset="0"/>
              </a:rPr>
              <a:t> </a:t>
            </a:r>
            <a:r>
              <a:rPr lang="ar-SA" sz="3200" dirty="0" smtClean="0">
                <a:latin typeface="Tahoma" pitchFamily="34" charset="0"/>
                <a:cs typeface="Tahoma" pitchFamily="34" charset="0"/>
              </a:rPr>
              <a:t>والذي يبين تأثيرات العوامل الصناعية والتكنولوجية والمنافسة على إستراتيجية المنظمة وبالتالي تأثير ذلك على إستراتيجية الجودة وتصميم المنتج والعميل، والذي وضحه </a:t>
            </a:r>
            <a:r>
              <a:rPr lang="ar-SA" sz="3200" dirty="0" smtClean="0">
                <a:solidFill>
                  <a:srgbClr val="00B050"/>
                </a:solidFill>
                <a:latin typeface="Tahoma" pitchFamily="34" charset="0"/>
                <a:cs typeface="Tahoma" pitchFamily="34" charset="0"/>
              </a:rPr>
              <a:t>مأمون الدرادكة </a:t>
            </a:r>
            <a:r>
              <a:rPr lang="ar-SA" sz="3200" dirty="0" smtClean="0">
                <a:latin typeface="Tahoma" pitchFamily="34" charset="0"/>
                <a:cs typeface="Tahoma" pitchFamily="34" charset="0"/>
              </a:rPr>
              <a:t>كما يلي: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down)">
                                      <p:cBhvr>
                                        <p:cTn id="7" dur="500"/>
                                        <p:tgtEl>
                                          <p:spTgt spid="9">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down)">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27</a:t>
            </a:fld>
            <a:endParaRPr lang="fr-FR"/>
          </a:p>
        </p:txBody>
      </p:sp>
      <p:sp>
        <p:nvSpPr>
          <p:cNvPr id="7" name="مربع نص 6"/>
          <p:cNvSpPr txBox="1"/>
          <p:nvPr/>
        </p:nvSpPr>
        <p:spPr>
          <a:xfrm>
            <a:off x="6804248" y="260648"/>
            <a:ext cx="2232248"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تحليل بيئي داخلي وخارجي</a:t>
            </a:r>
            <a:endParaRPr lang="ar-SA" sz="3200" dirty="0">
              <a:latin typeface="Tahoma" pitchFamily="34" charset="0"/>
              <a:cs typeface="Tahoma" pitchFamily="34" charset="0"/>
            </a:endParaRPr>
          </a:p>
        </p:txBody>
      </p:sp>
      <p:sp>
        <p:nvSpPr>
          <p:cNvPr id="12" name="مربع نص 11"/>
          <p:cNvSpPr txBox="1"/>
          <p:nvPr/>
        </p:nvSpPr>
        <p:spPr>
          <a:xfrm>
            <a:off x="4139952" y="275164"/>
            <a:ext cx="2304256"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الإستراتيجية العامة للمنظمة</a:t>
            </a:r>
            <a:endParaRPr lang="ar-SA" sz="3200" dirty="0">
              <a:latin typeface="Tahoma" pitchFamily="34" charset="0"/>
              <a:cs typeface="Tahoma" pitchFamily="34" charset="0"/>
            </a:endParaRPr>
          </a:p>
        </p:txBody>
      </p:sp>
      <p:sp>
        <p:nvSpPr>
          <p:cNvPr id="16" name="مربع نص 15"/>
          <p:cNvSpPr txBox="1"/>
          <p:nvPr/>
        </p:nvSpPr>
        <p:spPr>
          <a:xfrm>
            <a:off x="323528" y="5148481"/>
            <a:ext cx="2448272"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مدخلات</a:t>
            </a:r>
            <a:endParaRPr lang="ar-SA" sz="3200" dirty="0">
              <a:latin typeface="Tahoma" pitchFamily="34" charset="0"/>
              <a:cs typeface="Tahoma" pitchFamily="34" charset="0"/>
            </a:endParaRPr>
          </a:p>
        </p:txBody>
      </p:sp>
      <p:grpSp>
        <p:nvGrpSpPr>
          <p:cNvPr id="2" name="مجموعة 98"/>
          <p:cNvGrpSpPr/>
          <p:nvPr/>
        </p:nvGrpSpPr>
        <p:grpSpPr>
          <a:xfrm>
            <a:off x="3059832" y="3717031"/>
            <a:ext cx="5760640" cy="1224137"/>
            <a:chOff x="3059832" y="3717031"/>
            <a:chExt cx="5760640" cy="1224137"/>
          </a:xfrm>
        </p:grpSpPr>
        <p:cxnSp>
          <p:nvCxnSpPr>
            <p:cNvPr id="54" name="رابط كسهم مستقيم 53"/>
            <p:cNvCxnSpPr/>
            <p:nvPr/>
          </p:nvCxnSpPr>
          <p:spPr>
            <a:xfrm rot="5400000">
              <a:off x="7704348" y="4328306"/>
              <a:ext cx="1224136"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5" name="رابط كسهم مستقيم 54"/>
            <p:cNvCxnSpPr/>
            <p:nvPr/>
          </p:nvCxnSpPr>
          <p:spPr>
            <a:xfrm rot="16200000" flipH="1">
              <a:off x="5904149" y="4185083"/>
              <a:ext cx="936105" cy="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6" name="رابط كسهم مستقيم 55"/>
            <p:cNvCxnSpPr/>
            <p:nvPr/>
          </p:nvCxnSpPr>
          <p:spPr>
            <a:xfrm rot="5400000">
              <a:off x="3851920" y="4221087"/>
              <a:ext cx="1008113"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9" name="رابط مستقيم 68"/>
            <p:cNvCxnSpPr/>
            <p:nvPr/>
          </p:nvCxnSpPr>
          <p:spPr>
            <a:xfrm>
              <a:off x="3059832" y="3717032"/>
              <a:ext cx="5760640" cy="0"/>
            </a:xfrm>
            <a:prstGeom prst="line">
              <a:avLst/>
            </a:prstGeom>
          </p:spPr>
          <p:style>
            <a:lnRef idx="3">
              <a:schemeClr val="dk1"/>
            </a:lnRef>
            <a:fillRef idx="0">
              <a:schemeClr val="dk1"/>
            </a:fillRef>
            <a:effectRef idx="2">
              <a:schemeClr val="dk1"/>
            </a:effectRef>
            <a:fontRef idx="minor">
              <a:schemeClr val="tx1"/>
            </a:fontRef>
          </p:style>
        </p:cxnSp>
      </p:grpSp>
      <p:cxnSp>
        <p:nvCxnSpPr>
          <p:cNvPr id="68" name="رابط كسهم مستقيم 67"/>
          <p:cNvCxnSpPr/>
          <p:nvPr/>
        </p:nvCxnSpPr>
        <p:spPr>
          <a:xfrm rot="10800000">
            <a:off x="6444208" y="1124745"/>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رابط كسهم مستقيم 73"/>
          <p:cNvCxnSpPr/>
          <p:nvPr/>
        </p:nvCxnSpPr>
        <p:spPr>
          <a:xfrm rot="5400000">
            <a:off x="1296033" y="1664407"/>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4" name="مربع نص 33"/>
          <p:cNvSpPr txBox="1"/>
          <p:nvPr/>
        </p:nvSpPr>
        <p:spPr>
          <a:xfrm>
            <a:off x="179512" y="623731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36" name="مربع نص 35"/>
          <p:cNvSpPr txBox="1"/>
          <p:nvPr/>
        </p:nvSpPr>
        <p:spPr>
          <a:xfrm>
            <a:off x="7524328" y="5004465"/>
            <a:ext cx="1512168"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العميل</a:t>
            </a:r>
            <a:endParaRPr lang="ar-SA" sz="3200" dirty="0">
              <a:latin typeface="Tahoma" pitchFamily="34" charset="0"/>
              <a:cs typeface="Tahoma" pitchFamily="34" charset="0"/>
            </a:endParaRPr>
          </a:p>
        </p:txBody>
      </p:sp>
      <p:sp>
        <p:nvSpPr>
          <p:cNvPr id="37" name="مربع نص 36"/>
          <p:cNvSpPr txBox="1"/>
          <p:nvPr/>
        </p:nvSpPr>
        <p:spPr>
          <a:xfrm>
            <a:off x="5732512" y="4728046"/>
            <a:ext cx="1584176"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المنتج النهائي</a:t>
            </a:r>
            <a:endParaRPr lang="ar-SA" sz="3200" dirty="0">
              <a:latin typeface="Tahoma" pitchFamily="34" charset="0"/>
              <a:cs typeface="Tahoma" pitchFamily="34" charset="0"/>
            </a:endParaRPr>
          </a:p>
        </p:txBody>
      </p:sp>
      <p:sp>
        <p:nvSpPr>
          <p:cNvPr id="38" name="مربع نص 37"/>
          <p:cNvSpPr txBox="1"/>
          <p:nvPr/>
        </p:nvSpPr>
        <p:spPr>
          <a:xfrm>
            <a:off x="3563888" y="4728046"/>
            <a:ext cx="1808584"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العملية الإنتاجية</a:t>
            </a:r>
            <a:endParaRPr lang="ar-SA" sz="3200" dirty="0">
              <a:latin typeface="Tahoma" pitchFamily="34" charset="0"/>
              <a:cs typeface="Tahoma" pitchFamily="34" charset="0"/>
            </a:endParaRPr>
          </a:p>
        </p:txBody>
      </p:sp>
      <p:cxnSp>
        <p:nvCxnSpPr>
          <p:cNvPr id="48" name="رابط كسهم مستقيم 47"/>
          <p:cNvCxnSpPr/>
          <p:nvPr/>
        </p:nvCxnSpPr>
        <p:spPr>
          <a:xfrm flipV="1">
            <a:off x="2771800" y="5445224"/>
            <a:ext cx="79208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2" name="مربع نص 51"/>
          <p:cNvSpPr txBox="1"/>
          <p:nvPr/>
        </p:nvSpPr>
        <p:spPr>
          <a:xfrm>
            <a:off x="395536" y="332656"/>
            <a:ext cx="2304256"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إستراتيجية الجودة</a:t>
            </a:r>
            <a:endParaRPr lang="ar-SA" sz="3200" dirty="0">
              <a:latin typeface="Tahoma" pitchFamily="34" charset="0"/>
              <a:cs typeface="Tahoma" pitchFamily="34" charset="0"/>
            </a:endParaRPr>
          </a:p>
        </p:txBody>
      </p:sp>
      <p:cxnSp>
        <p:nvCxnSpPr>
          <p:cNvPr id="53" name="رابط كسهم مستقيم 52"/>
          <p:cNvCxnSpPr/>
          <p:nvPr/>
        </p:nvCxnSpPr>
        <p:spPr>
          <a:xfrm rot="10800000">
            <a:off x="2699792" y="980728"/>
            <a:ext cx="144016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1" name="مربع نص 60"/>
          <p:cNvSpPr txBox="1"/>
          <p:nvPr/>
        </p:nvSpPr>
        <p:spPr>
          <a:xfrm>
            <a:off x="395536" y="1916832"/>
            <a:ext cx="2600672"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تصميم المنتج</a:t>
            </a:r>
            <a:endParaRPr lang="ar-SA" sz="3200" dirty="0">
              <a:latin typeface="Tahoma" pitchFamily="34" charset="0"/>
              <a:cs typeface="Tahoma" pitchFamily="34" charset="0"/>
            </a:endParaRPr>
          </a:p>
        </p:txBody>
      </p:sp>
      <p:cxnSp>
        <p:nvCxnSpPr>
          <p:cNvPr id="63" name="رابط كسهم مستقيم 62"/>
          <p:cNvCxnSpPr/>
          <p:nvPr/>
        </p:nvCxnSpPr>
        <p:spPr>
          <a:xfrm rot="5400000">
            <a:off x="1296033" y="2744527"/>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4" name="مربع نص 63"/>
          <p:cNvSpPr txBox="1"/>
          <p:nvPr/>
        </p:nvSpPr>
        <p:spPr>
          <a:xfrm>
            <a:off x="251520" y="2996952"/>
            <a:ext cx="2808312"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المعايير والمواصفات المطلوبة</a:t>
            </a:r>
            <a:endParaRPr lang="ar-SA" sz="3200" dirty="0">
              <a:latin typeface="Tahoma" pitchFamily="34" charset="0"/>
              <a:cs typeface="Tahoma" pitchFamily="34" charset="0"/>
            </a:endParaRPr>
          </a:p>
        </p:txBody>
      </p:sp>
      <p:cxnSp>
        <p:nvCxnSpPr>
          <p:cNvPr id="71" name="رابط كسهم مستقيم 70"/>
          <p:cNvCxnSpPr/>
          <p:nvPr/>
        </p:nvCxnSpPr>
        <p:spPr>
          <a:xfrm rot="5400000">
            <a:off x="1448433" y="4832759"/>
            <a:ext cx="50405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6" name="رابط كسهم مستقيم 75"/>
          <p:cNvCxnSpPr/>
          <p:nvPr/>
        </p:nvCxnSpPr>
        <p:spPr>
          <a:xfrm flipV="1">
            <a:off x="5364088" y="5373216"/>
            <a:ext cx="43204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0" name="رابط كسهم مستقيم 79"/>
          <p:cNvCxnSpPr/>
          <p:nvPr/>
        </p:nvCxnSpPr>
        <p:spPr>
          <a:xfrm flipV="1">
            <a:off x="7308304" y="5373216"/>
            <a:ext cx="28803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0" name="رابط كسهم مستقيم 29"/>
          <p:cNvCxnSpPr/>
          <p:nvPr/>
        </p:nvCxnSpPr>
        <p:spPr>
          <a:xfrm rot="16200000" flipV="1">
            <a:off x="7884765" y="2780531"/>
            <a:ext cx="1872208"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500"/>
                                        <p:tgtEl>
                                          <p:spTgt spid="6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bg/>
                                          </p:spTgt>
                                        </p:tgtEl>
                                        <p:attrNameLst>
                                          <p:attrName>style.visibility</p:attrName>
                                        </p:attrNameLst>
                                      </p:cBhvr>
                                      <p:to>
                                        <p:strVal val="visible"/>
                                      </p:to>
                                    </p:set>
                                    <p:animEffect transition="in" filter="wipe(down)">
                                      <p:cBhvr>
                                        <p:cTn id="20" dur="500"/>
                                        <p:tgtEl>
                                          <p:spTgt spid="12">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wipe(down)">
                                      <p:cBhvr>
                                        <p:cTn id="23" dur="500"/>
                                        <p:tgtEl>
                                          <p:spTgt spid="1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down)">
                                      <p:cBhvr>
                                        <p:cTn id="28" dur="5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2">
                                            <p:bg/>
                                          </p:spTgt>
                                        </p:tgtEl>
                                        <p:attrNameLst>
                                          <p:attrName>style.visibility</p:attrName>
                                        </p:attrNameLst>
                                      </p:cBhvr>
                                      <p:to>
                                        <p:strVal val="visible"/>
                                      </p:to>
                                    </p:set>
                                    <p:animEffect transition="in" filter="wipe(down)">
                                      <p:cBhvr>
                                        <p:cTn id="33" dur="500"/>
                                        <p:tgtEl>
                                          <p:spTgt spid="52">
                                            <p:bg/>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Effect transition="in" filter="wipe(down)">
                                      <p:cBhvr>
                                        <p:cTn id="36" dur="500"/>
                                        <p:tgtEl>
                                          <p:spTgt spid="5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61">
                                            <p:bg/>
                                          </p:spTgt>
                                        </p:tgtEl>
                                        <p:attrNameLst>
                                          <p:attrName>style.visibility</p:attrName>
                                        </p:attrNameLst>
                                      </p:cBhvr>
                                      <p:to>
                                        <p:strVal val="visible"/>
                                      </p:to>
                                    </p:set>
                                    <p:animEffect transition="in" filter="wipe(down)">
                                      <p:cBhvr>
                                        <p:cTn id="46" dur="500"/>
                                        <p:tgtEl>
                                          <p:spTgt spid="61">
                                            <p:bg/>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1">
                                            <p:txEl>
                                              <p:pRg st="0" end="0"/>
                                            </p:txEl>
                                          </p:spTgt>
                                        </p:tgtEl>
                                        <p:attrNameLst>
                                          <p:attrName>style.visibility</p:attrName>
                                        </p:attrNameLst>
                                      </p:cBhvr>
                                      <p:to>
                                        <p:strVal val="visible"/>
                                      </p:to>
                                    </p:set>
                                    <p:animEffect transition="in" filter="wipe(down)">
                                      <p:cBhvr>
                                        <p:cTn id="49" dur="500"/>
                                        <p:tgtEl>
                                          <p:spTgt spid="6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down)">
                                      <p:cBhvr>
                                        <p:cTn id="54" dur="500"/>
                                        <p:tgtEl>
                                          <p:spTgt spid="6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4">
                                            <p:bg/>
                                          </p:spTgt>
                                        </p:tgtEl>
                                        <p:attrNameLst>
                                          <p:attrName>style.visibility</p:attrName>
                                        </p:attrNameLst>
                                      </p:cBhvr>
                                      <p:to>
                                        <p:strVal val="visible"/>
                                      </p:to>
                                    </p:set>
                                    <p:animEffect transition="in" filter="wipe(down)">
                                      <p:cBhvr>
                                        <p:cTn id="59" dur="500"/>
                                        <p:tgtEl>
                                          <p:spTgt spid="64">
                                            <p:bg/>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64">
                                            <p:txEl>
                                              <p:pRg st="0" end="0"/>
                                            </p:txEl>
                                          </p:spTgt>
                                        </p:tgtEl>
                                        <p:attrNameLst>
                                          <p:attrName>style.visibility</p:attrName>
                                        </p:attrNameLst>
                                      </p:cBhvr>
                                      <p:to>
                                        <p:strVal val="visible"/>
                                      </p:to>
                                    </p:set>
                                    <p:animEffect transition="in" filter="wipe(down)">
                                      <p:cBhvr>
                                        <p:cTn id="62" dur="500"/>
                                        <p:tgtEl>
                                          <p:spTgt spid="6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wipe(down)">
                                      <p:cBhvr>
                                        <p:cTn id="67" dur="500"/>
                                        <p:tgtEl>
                                          <p:spTgt spid="71"/>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6">
                                            <p:bg/>
                                          </p:spTgt>
                                        </p:tgtEl>
                                        <p:attrNameLst>
                                          <p:attrName>style.visibility</p:attrName>
                                        </p:attrNameLst>
                                      </p:cBhvr>
                                      <p:to>
                                        <p:strVal val="visible"/>
                                      </p:to>
                                    </p:set>
                                    <p:anim calcmode="lin" valueType="num">
                                      <p:cBhvr additive="base">
                                        <p:cTn id="72"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73" dur="500" fill="hold"/>
                                        <p:tgtEl>
                                          <p:spTgt spid="16">
                                            <p:bg/>
                                          </p:spTgt>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6">
                                            <p:txEl>
                                              <p:pRg st="0" end="0"/>
                                            </p:txEl>
                                          </p:spTgt>
                                        </p:tgtEl>
                                        <p:attrNameLst>
                                          <p:attrName>style.visibility</p:attrName>
                                        </p:attrNameLst>
                                      </p:cBhvr>
                                      <p:to>
                                        <p:strVal val="visible"/>
                                      </p:to>
                                    </p:set>
                                    <p:anim calcmode="lin" valueType="num">
                                      <p:cBhvr additive="base">
                                        <p:cTn id="7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down)">
                                      <p:cBhvr>
                                        <p:cTn id="82" dur="500"/>
                                        <p:tgtEl>
                                          <p:spTgt spid="4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8">
                                            <p:bg/>
                                          </p:spTgt>
                                        </p:tgtEl>
                                        <p:attrNameLst>
                                          <p:attrName>style.visibility</p:attrName>
                                        </p:attrNameLst>
                                      </p:cBhvr>
                                      <p:to>
                                        <p:strVal val="visible"/>
                                      </p:to>
                                    </p:set>
                                    <p:animEffect transition="in" filter="wipe(down)">
                                      <p:cBhvr>
                                        <p:cTn id="87" dur="500"/>
                                        <p:tgtEl>
                                          <p:spTgt spid="38">
                                            <p:bg/>
                                          </p:spTgt>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8">
                                            <p:txEl>
                                              <p:pRg st="0" end="0"/>
                                            </p:txEl>
                                          </p:spTgt>
                                        </p:tgtEl>
                                        <p:attrNameLst>
                                          <p:attrName>style.visibility</p:attrName>
                                        </p:attrNameLst>
                                      </p:cBhvr>
                                      <p:to>
                                        <p:strVal val="visible"/>
                                      </p:to>
                                    </p:set>
                                    <p:animEffect transition="in" filter="wipe(down)">
                                      <p:cBhvr>
                                        <p:cTn id="90" dur="500"/>
                                        <p:tgtEl>
                                          <p:spTgt spid="38">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down)">
                                      <p:cBhvr>
                                        <p:cTn id="95" dur="500"/>
                                        <p:tgtEl>
                                          <p:spTgt spid="7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7">
                                            <p:bg/>
                                          </p:spTgt>
                                        </p:tgtEl>
                                        <p:attrNameLst>
                                          <p:attrName>style.visibility</p:attrName>
                                        </p:attrNameLst>
                                      </p:cBhvr>
                                      <p:to>
                                        <p:strVal val="visible"/>
                                      </p:to>
                                    </p:set>
                                    <p:animEffect transition="in" filter="wipe(down)">
                                      <p:cBhvr>
                                        <p:cTn id="100" dur="500"/>
                                        <p:tgtEl>
                                          <p:spTgt spid="37">
                                            <p:bg/>
                                          </p:spTgt>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7">
                                            <p:txEl>
                                              <p:pRg st="0" end="0"/>
                                            </p:txEl>
                                          </p:spTgt>
                                        </p:tgtEl>
                                        <p:attrNameLst>
                                          <p:attrName>style.visibility</p:attrName>
                                        </p:attrNameLst>
                                      </p:cBhvr>
                                      <p:to>
                                        <p:strVal val="visible"/>
                                      </p:to>
                                    </p:set>
                                    <p:animEffect transition="in" filter="wipe(down)">
                                      <p:cBhvr>
                                        <p:cTn id="103" dur="500"/>
                                        <p:tgtEl>
                                          <p:spTgt spid="37">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wipe(down)">
                                      <p:cBhvr>
                                        <p:cTn id="108" dur="500"/>
                                        <p:tgtEl>
                                          <p:spTgt spid="8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36">
                                            <p:bg/>
                                          </p:spTgt>
                                        </p:tgtEl>
                                        <p:attrNameLst>
                                          <p:attrName>style.visibility</p:attrName>
                                        </p:attrNameLst>
                                      </p:cBhvr>
                                      <p:to>
                                        <p:strVal val="visible"/>
                                      </p:to>
                                    </p:set>
                                    <p:animEffect transition="in" filter="wipe(down)">
                                      <p:cBhvr>
                                        <p:cTn id="113" dur="500"/>
                                        <p:tgtEl>
                                          <p:spTgt spid="36">
                                            <p:bg/>
                                          </p:spTgt>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36">
                                            <p:txEl>
                                              <p:pRg st="0" end="0"/>
                                            </p:txEl>
                                          </p:spTgt>
                                        </p:tgtEl>
                                        <p:attrNameLst>
                                          <p:attrName>style.visibility</p:attrName>
                                        </p:attrNameLst>
                                      </p:cBhvr>
                                      <p:to>
                                        <p:strVal val="visible"/>
                                      </p:to>
                                    </p:set>
                                    <p:animEffect transition="in" filter="wipe(down)">
                                      <p:cBhvr>
                                        <p:cTn id="116" dur="500"/>
                                        <p:tgtEl>
                                          <p:spTgt spid="36">
                                            <p:txEl>
                                              <p:pRg st="0" end="0"/>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wipe(down)">
                                      <p:cBhvr>
                                        <p:cTn id="121" dur="500"/>
                                        <p:tgtEl>
                                          <p:spTgt spid="2"/>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nodeType="click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12" grpId="0" build="allAtOnce" animBg="1"/>
      <p:bldP spid="16" grpId="0" build="allAtOnce" animBg="1"/>
      <p:bldP spid="36" grpId="0" build="allAtOnce" animBg="1"/>
      <p:bldP spid="37" grpId="0" build="allAtOnce" animBg="1"/>
      <p:bldP spid="38" grpId="0" build="allAtOnce" animBg="1"/>
      <p:bldP spid="52" grpId="0" build="allAtOnce" animBg="1"/>
      <p:bldP spid="61" grpId="0" build="allAtOnce" animBg="1"/>
      <p:bldP spid="64"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42844" y="428627"/>
            <a:ext cx="8801585" cy="1500175"/>
          </a:xfrm>
        </p:spPr>
        <p:txBody>
          <a:bodyPr>
            <a:normAutofit fontScale="90000"/>
          </a:bodyPr>
          <a:lstStyle/>
          <a:p>
            <a:r>
              <a:rPr lang="en-US" dirty="0" smtClean="0"/>
              <a:t>The </a:t>
            </a:r>
            <a:r>
              <a:rPr lang="en-US" dirty="0" smtClean="0">
                <a:solidFill>
                  <a:srgbClr val="FF0000"/>
                </a:solidFill>
              </a:rPr>
              <a:t>Model</a:t>
            </a:r>
            <a:r>
              <a:rPr lang="en-US" dirty="0" smtClean="0"/>
              <a:t> of strategic management processes</a:t>
            </a:r>
            <a:r>
              <a:rPr lang="ar-SA" dirty="0" smtClean="0"/>
              <a:t/>
            </a:r>
            <a:br>
              <a:rPr lang="ar-SA" dirty="0" smtClean="0"/>
            </a:br>
            <a:r>
              <a:rPr lang="ar-SA" dirty="0" smtClean="0"/>
              <a:t>نموذج لعمليات الادارة الاستراتيجية </a:t>
            </a:r>
            <a:r>
              <a:rPr lang="en-US" dirty="0" smtClean="0"/>
              <a:t/>
            </a:r>
            <a:br>
              <a:rPr lang="en-US" dirty="0" smtClean="0"/>
            </a:br>
            <a:endParaRPr lang="en-US" dirty="0" smtClean="0"/>
          </a:p>
        </p:txBody>
      </p:sp>
      <p:graphicFrame>
        <p:nvGraphicFramePr>
          <p:cNvPr id="5" name="جدول 4"/>
          <p:cNvGraphicFramePr>
            <a:graphicFrameLocks noGrp="1"/>
          </p:cNvGraphicFramePr>
          <p:nvPr/>
        </p:nvGraphicFramePr>
        <p:xfrm>
          <a:off x="611559" y="2060850"/>
          <a:ext cx="7920880" cy="3922360"/>
        </p:xfrm>
        <a:graphic>
          <a:graphicData uri="http://schemas.openxmlformats.org/drawingml/2006/table">
            <a:tbl>
              <a:tblPr rtl="1"/>
              <a:tblGrid>
                <a:gridCol w="3960440"/>
                <a:gridCol w="3960440"/>
              </a:tblGrid>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الرؤية القيادية</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Leadership Vision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الرسالة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smtClean="0">
                          <a:solidFill>
                            <a:srgbClr val="FF0000"/>
                          </a:solidFill>
                          <a:latin typeface="Tahoma" pitchFamily="34" charset="0"/>
                          <a:ea typeface="Tahoma" pitchFamily="34" charset="0"/>
                          <a:cs typeface="Tahoma" pitchFamily="34" charset="0"/>
                        </a:rPr>
                        <a:t>Mission</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تحليل البيئة</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Environmental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تحديد الأهداف الرئيسة     </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Identification of the main objectives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تحديد الاستراتيجيات المناسبة</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Identification of the suitable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تنفيذ الاستراتيجيات</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Implementation of strategies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r" rtl="1">
                        <a:lnSpc>
                          <a:spcPct val="115000"/>
                        </a:lnSpc>
                        <a:spcAft>
                          <a:spcPts val="0"/>
                        </a:spcAft>
                      </a:pPr>
                      <a:r>
                        <a:rPr lang="ar-SA" sz="2000">
                          <a:solidFill>
                            <a:srgbClr val="FF0000"/>
                          </a:solidFill>
                          <a:latin typeface="Tahoma" pitchFamily="34" charset="0"/>
                          <a:ea typeface="Tahoma" pitchFamily="34" charset="0"/>
                          <a:cs typeface="Tahoma" pitchFamily="34" charset="0"/>
                        </a:rPr>
                        <a:t>الرقابة والتقييم</a:t>
                      </a:r>
                      <a:endParaRPr lang="en-US" sz="200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a:solidFill>
                            <a:srgbClr val="FF0000"/>
                          </a:solidFill>
                          <a:latin typeface="Tahoma" pitchFamily="34" charset="0"/>
                          <a:ea typeface="Tahoma" pitchFamily="34" charset="0"/>
                          <a:cs typeface="Tahoma" pitchFamily="34" charset="0"/>
                        </a:rPr>
                        <a:t>Control and Evaluation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ZoneTexte 7"/>
          <p:cNvSpPr txBox="1"/>
          <p:nvPr/>
        </p:nvSpPr>
        <p:spPr>
          <a:xfrm>
            <a:off x="179512" y="3515524"/>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من خلال تقديم مراحل وعناصر </a:t>
            </a:r>
            <a:r>
              <a:rPr lang="ar-SA" sz="3200" b="1" dirty="0" smtClean="0">
                <a:solidFill>
                  <a:srgbClr val="FF0000"/>
                </a:solidFill>
                <a:latin typeface="Tahoma" pitchFamily="34" charset="0"/>
                <a:cs typeface="Tahoma" pitchFamily="34" charset="0"/>
              </a:rPr>
              <a:t>سيرورة الإدارة الإستراتيجية</a:t>
            </a:r>
            <a:r>
              <a:rPr lang="ar-SA" sz="3200" dirty="0" smtClean="0">
                <a:latin typeface="Tahoma" pitchFamily="34" charset="0"/>
                <a:cs typeface="Tahoma" pitchFamily="34" charset="0"/>
              </a:rPr>
              <a:t> سنقدم العناصر المتعلقة </a:t>
            </a:r>
            <a:r>
              <a:rPr lang="ar-SA" sz="3200" b="1" dirty="0" smtClean="0">
                <a:solidFill>
                  <a:srgbClr val="FF0000"/>
                </a:solidFill>
                <a:latin typeface="Tahoma" pitchFamily="34" charset="0"/>
                <a:cs typeface="Tahoma" pitchFamily="34" charset="0"/>
              </a:rPr>
              <a:t>بسيرورة إدارة الجودة الشاملة</a:t>
            </a:r>
            <a:r>
              <a:rPr lang="ar-SA" sz="3200" dirty="0" smtClean="0">
                <a:latin typeface="Tahoma" pitchFamily="34" charset="0"/>
                <a:cs typeface="Tahoma" pitchFamily="34" charset="0"/>
              </a:rPr>
              <a:t>.</a:t>
            </a:r>
          </a:p>
        </p:txBody>
      </p:sp>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5"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4</a:t>
            </a:fld>
            <a:endParaRPr lang="fr-FR" dirty="0"/>
          </a:p>
        </p:txBody>
      </p:sp>
      <p:sp>
        <p:nvSpPr>
          <p:cNvPr id="6" name="ZoneTexte 7"/>
          <p:cNvSpPr txBox="1"/>
          <p:nvPr/>
        </p:nvSpPr>
        <p:spPr>
          <a:xfrm>
            <a:off x="251520" y="692696"/>
            <a:ext cx="8712968"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3200" dirty="0" smtClean="0">
                <a:latin typeface="Tahoma" pitchFamily="34" charset="0"/>
                <a:cs typeface="Tahoma" pitchFamily="34" charset="0"/>
              </a:rPr>
              <a:t>Through the presentation of stages and elements of </a:t>
            </a:r>
            <a:r>
              <a:rPr lang="en-US" sz="3200" b="1" dirty="0" smtClean="0">
                <a:solidFill>
                  <a:srgbClr val="FF0000"/>
                </a:solidFill>
                <a:latin typeface="Tahoma" pitchFamily="34" charset="0"/>
                <a:cs typeface="Tahoma" pitchFamily="34" charset="0"/>
              </a:rPr>
              <a:t>strategic management process</a:t>
            </a:r>
            <a:r>
              <a:rPr lang="en-US" sz="3200" dirty="0" smtClean="0">
                <a:latin typeface="Tahoma" pitchFamily="34" charset="0"/>
                <a:cs typeface="Tahoma" pitchFamily="34" charset="0"/>
              </a:rPr>
              <a:t>, we will present elements related to the </a:t>
            </a:r>
            <a:r>
              <a:rPr lang="en-US" sz="3200" b="1" dirty="0" smtClean="0">
                <a:solidFill>
                  <a:srgbClr val="FF0000"/>
                </a:solidFill>
                <a:latin typeface="Tahoma" pitchFamily="34" charset="0"/>
                <a:cs typeface="Tahoma" pitchFamily="34" charset="0"/>
              </a:rPr>
              <a:t>Total Quality Management process</a:t>
            </a:r>
            <a:r>
              <a:rPr lang="en-US" sz="3200" dirty="0" smtClean="0">
                <a:latin typeface="Tahoma" pitchFamily="34" charset="0"/>
                <a:cs typeface="Tahoma" pitchFamily="34" charset="0"/>
              </a:rPr>
              <a:t>.</a:t>
            </a:r>
            <a:endParaRPr lang="ar-SA" sz="3200" dirty="0" smtClean="0">
              <a:latin typeface="Tahoma" pitchFamily="34" charset="0"/>
              <a:cs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down)">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0">
                                            <p:bg/>
                                          </p:spTgt>
                                        </p:tgtEl>
                                        <p:attrNameLst>
                                          <p:attrName>style.visibility</p:attrName>
                                        </p:attrNameLst>
                                      </p:cBhvr>
                                      <p:to>
                                        <p:strVal val="visible"/>
                                      </p:to>
                                    </p:set>
                                    <p:animEffect transition="in" filter="wipe(down)">
                                      <p:cBhvr>
                                        <p:cTn id="15" dur="500"/>
                                        <p:tgtEl>
                                          <p:spTgt spid="80">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0">
                                            <p:txEl>
                                              <p:pRg st="0" end="0"/>
                                            </p:txEl>
                                          </p:spTgt>
                                        </p:tgtEl>
                                        <p:attrNameLst>
                                          <p:attrName>style.visibility</p:attrName>
                                        </p:attrNameLst>
                                      </p:cBhvr>
                                      <p:to>
                                        <p:strVal val="visible"/>
                                      </p:to>
                                    </p:set>
                                    <p:animEffect transition="in" filter="wipe(down)">
                                      <p:cBhvr>
                                        <p:cTn id="18" dur="500"/>
                                        <p:tgtEl>
                                          <p:spTgt spid="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uild="allAtOnce" animBg="1"/>
      <p:bldP spid="6"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5</a:t>
            </a:fld>
            <a:endParaRPr lang="fr-FR"/>
          </a:p>
        </p:txBody>
      </p:sp>
      <p:sp>
        <p:nvSpPr>
          <p:cNvPr id="7" name="مربع نص 6"/>
          <p:cNvSpPr txBox="1"/>
          <p:nvPr/>
        </p:nvSpPr>
        <p:spPr>
          <a:xfrm>
            <a:off x="7596336" y="1980709"/>
            <a:ext cx="1512168" cy="8002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2000" dirty="0" smtClean="0">
                <a:solidFill>
                  <a:schemeClr val="bg1"/>
                </a:solidFill>
                <a:latin typeface="Tahoma" pitchFamily="34" charset="0"/>
                <a:ea typeface="Tahoma" pitchFamily="34" charset="0"/>
                <a:cs typeface="Tahoma" pitchFamily="34" charset="0"/>
              </a:rPr>
              <a:t>Leadership Vision</a:t>
            </a:r>
            <a:endParaRPr lang="en-US" sz="2000" dirty="0">
              <a:solidFill>
                <a:schemeClr val="bg1"/>
              </a:solidFill>
              <a:latin typeface="Tahoma" pitchFamily="34" charset="0"/>
              <a:ea typeface="Tahoma" pitchFamily="34" charset="0"/>
              <a:cs typeface="Tahoma" pitchFamily="34" charset="0"/>
            </a:endParaRPr>
          </a:p>
        </p:txBody>
      </p:sp>
      <p:sp>
        <p:nvSpPr>
          <p:cNvPr id="11" name="مربع نص 10"/>
          <p:cNvSpPr txBox="1"/>
          <p:nvPr/>
        </p:nvSpPr>
        <p:spPr>
          <a:xfrm>
            <a:off x="5580112" y="1806625"/>
            <a:ext cx="1584176" cy="11183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2000" dirty="0" smtClean="0">
                <a:solidFill>
                  <a:schemeClr val="bg1"/>
                </a:solidFill>
                <a:latin typeface="Tahoma" pitchFamily="34" charset="0"/>
                <a:ea typeface="Tahoma" pitchFamily="34" charset="0"/>
                <a:cs typeface="Tahoma" pitchFamily="34" charset="0"/>
              </a:rPr>
              <a:t>Mission of the organization </a:t>
            </a:r>
            <a:endParaRPr lang="en-US" sz="2000" dirty="0">
              <a:solidFill>
                <a:schemeClr val="bg1"/>
              </a:solidFill>
              <a:latin typeface="Tahoma" pitchFamily="34" charset="0"/>
              <a:ea typeface="Tahoma" pitchFamily="34" charset="0"/>
              <a:cs typeface="Tahoma" pitchFamily="34" charset="0"/>
            </a:endParaRPr>
          </a:p>
        </p:txBody>
      </p:sp>
      <p:sp>
        <p:nvSpPr>
          <p:cNvPr id="12" name="مربع نص 11"/>
          <p:cNvSpPr txBox="1"/>
          <p:nvPr/>
        </p:nvSpPr>
        <p:spPr>
          <a:xfrm>
            <a:off x="3851920" y="2050278"/>
            <a:ext cx="1512168" cy="65864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1600" dirty="0" smtClean="0">
                <a:solidFill>
                  <a:schemeClr val="bg1"/>
                </a:solidFill>
                <a:latin typeface="Tahoma" pitchFamily="34" charset="0"/>
                <a:ea typeface="Tahoma" pitchFamily="34" charset="0"/>
                <a:cs typeface="Tahoma" pitchFamily="34" charset="0"/>
              </a:rPr>
              <a:t>Environmental analysis</a:t>
            </a:r>
            <a:endParaRPr lang="en-US" sz="1600" dirty="0">
              <a:solidFill>
                <a:schemeClr val="bg1"/>
              </a:solidFill>
              <a:latin typeface="Tahoma" pitchFamily="34" charset="0"/>
              <a:ea typeface="Tahoma" pitchFamily="34" charset="0"/>
              <a:cs typeface="Tahoma" pitchFamily="34" charset="0"/>
            </a:endParaRPr>
          </a:p>
        </p:txBody>
      </p:sp>
      <p:sp>
        <p:nvSpPr>
          <p:cNvPr id="13" name="مربع نص 12"/>
          <p:cNvSpPr txBox="1"/>
          <p:nvPr/>
        </p:nvSpPr>
        <p:spPr>
          <a:xfrm>
            <a:off x="2411760" y="1911140"/>
            <a:ext cx="1368152" cy="94179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1600" dirty="0" smtClean="0">
                <a:solidFill>
                  <a:schemeClr val="bg1"/>
                </a:solidFill>
                <a:latin typeface="Tahoma" pitchFamily="34" charset="0"/>
                <a:ea typeface="Tahoma" pitchFamily="34" charset="0"/>
                <a:cs typeface="Tahoma" pitchFamily="34" charset="0"/>
              </a:rPr>
              <a:t>Identification of the main objectives</a:t>
            </a:r>
            <a:endParaRPr lang="en-US" sz="1600" dirty="0">
              <a:solidFill>
                <a:schemeClr val="bg1"/>
              </a:solidFill>
              <a:latin typeface="Tahoma" pitchFamily="34" charset="0"/>
              <a:ea typeface="Tahoma" pitchFamily="34" charset="0"/>
              <a:cs typeface="Tahoma" pitchFamily="34" charset="0"/>
            </a:endParaRPr>
          </a:p>
        </p:txBody>
      </p:sp>
      <p:sp>
        <p:nvSpPr>
          <p:cNvPr id="14" name="مربع نص 13"/>
          <p:cNvSpPr txBox="1"/>
          <p:nvPr/>
        </p:nvSpPr>
        <p:spPr>
          <a:xfrm>
            <a:off x="144016" y="1724615"/>
            <a:ext cx="2051720" cy="115416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2000" dirty="0" smtClean="0">
                <a:solidFill>
                  <a:schemeClr val="bg1"/>
                </a:solidFill>
                <a:latin typeface="Tahoma" pitchFamily="34" charset="0"/>
                <a:ea typeface="Tahoma" pitchFamily="34" charset="0"/>
                <a:cs typeface="Tahoma" pitchFamily="34" charset="0"/>
              </a:rPr>
              <a:t>Identification of the suitable strategies</a:t>
            </a:r>
            <a:endParaRPr lang="en-US" sz="2000" dirty="0">
              <a:solidFill>
                <a:schemeClr val="bg1"/>
              </a:solidFill>
              <a:latin typeface="Tahoma" pitchFamily="34" charset="0"/>
              <a:ea typeface="Tahoma" pitchFamily="34" charset="0"/>
              <a:cs typeface="Tahoma" pitchFamily="34" charset="0"/>
            </a:endParaRPr>
          </a:p>
        </p:txBody>
      </p:sp>
      <p:sp>
        <p:nvSpPr>
          <p:cNvPr id="15" name="مربع نص 14"/>
          <p:cNvSpPr txBox="1"/>
          <p:nvPr/>
        </p:nvSpPr>
        <p:spPr>
          <a:xfrm>
            <a:off x="179512" y="3645024"/>
            <a:ext cx="2232248" cy="8002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2000" dirty="0" smtClean="0">
                <a:solidFill>
                  <a:schemeClr val="bg1"/>
                </a:solidFill>
                <a:latin typeface="Tahoma" pitchFamily="34" charset="0"/>
                <a:ea typeface="Tahoma" pitchFamily="34" charset="0"/>
                <a:cs typeface="Tahoma" pitchFamily="34" charset="0"/>
              </a:rPr>
              <a:t>Implementation of strategies</a:t>
            </a:r>
            <a:endParaRPr lang="en-US" sz="2000" dirty="0">
              <a:solidFill>
                <a:schemeClr val="bg1"/>
              </a:solidFill>
              <a:latin typeface="Tahoma" pitchFamily="34" charset="0"/>
              <a:ea typeface="Tahoma" pitchFamily="34" charset="0"/>
              <a:cs typeface="Tahoma" pitchFamily="34" charset="0"/>
            </a:endParaRPr>
          </a:p>
        </p:txBody>
      </p:sp>
      <p:sp>
        <p:nvSpPr>
          <p:cNvPr id="16" name="مربع نص 15"/>
          <p:cNvSpPr txBox="1"/>
          <p:nvPr/>
        </p:nvSpPr>
        <p:spPr>
          <a:xfrm>
            <a:off x="179512" y="5013176"/>
            <a:ext cx="2448272" cy="10833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l" rtl="0">
              <a:lnSpc>
                <a:spcPct val="115000"/>
              </a:lnSpc>
              <a:spcAft>
                <a:spcPts val="0"/>
              </a:spcAft>
            </a:pPr>
            <a:r>
              <a:rPr lang="en-US" sz="2800" dirty="0" smtClean="0">
                <a:solidFill>
                  <a:schemeClr val="bg1"/>
                </a:solidFill>
                <a:latin typeface="Tahoma" pitchFamily="34" charset="0"/>
                <a:ea typeface="Tahoma" pitchFamily="34" charset="0"/>
                <a:cs typeface="Tahoma" pitchFamily="34" charset="0"/>
              </a:rPr>
              <a:t>Control and Evaluation</a:t>
            </a:r>
            <a:endParaRPr lang="en-US" sz="2800" dirty="0">
              <a:solidFill>
                <a:schemeClr val="bg1"/>
              </a:solidFill>
              <a:latin typeface="Tahoma" pitchFamily="34" charset="0"/>
              <a:ea typeface="Tahoma" pitchFamily="34" charset="0"/>
              <a:cs typeface="Tahoma" pitchFamily="34" charset="0"/>
            </a:endParaRPr>
          </a:p>
        </p:txBody>
      </p:sp>
      <p:cxnSp>
        <p:nvCxnSpPr>
          <p:cNvPr id="78" name="رابط كسهم مستقيم 77"/>
          <p:cNvCxnSpPr>
            <a:stCxn id="7" idx="1"/>
            <a:endCxn id="11" idx="3"/>
          </p:cNvCxnSpPr>
          <p:nvPr/>
        </p:nvCxnSpPr>
        <p:spPr>
          <a:xfrm flipH="1" flipV="1">
            <a:off x="7164288" y="2365785"/>
            <a:ext cx="432048" cy="150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nvGrpSpPr>
          <p:cNvPr id="2" name="مجموعة 65"/>
          <p:cNvGrpSpPr/>
          <p:nvPr/>
        </p:nvGrpSpPr>
        <p:grpSpPr>
          <a:xfrm>
            <a:off x="2051720" y="2924944"/>
            <a:ext cx="6194276" cy="2665090"/>
            <a:chOff x="2051720" y="2924944"/>
            <a:chExt cx="6194276" cy="2665090"/>
          </a:xfrm>
        </p:grpSpPr>
        <p:cxnSp>
          <p:nvCxnSpPr>
            <p:cNvPr id="40" name="رابط كسهم مستقيم 39"/>
            <p:cNvCxnSpPr/>
            <p:nvPr/>
          </p:nvCxnSpPr>
          <p:spPr>
            <a:xfrm rot="5400000" flipH="1" flipV="1">
              <a:off x="2663788" y="5337212"/>
              <a:ext cx="5040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2" name="رابط كسهم مستقيم 41"/>
            <p:cNvCxnSpPr/>
            <p:nvPr/>
          </p:nvCxnSpPr>
          <p:spPr>
            <a:xfrm rot="5400000" flipH="1" flipV="1">
              <a:off x="2700586" y="3788246"/>
              <a:ext cx="432048"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nvGrpSpPr>
            <p:cNvPr id="3" name="مجموعة 62"/>
            <p:cNvGrpSpPr/>
            <p:nvPr/>
          </p:nvGrpSpPr>
          <p:grpSpPr>
            <a:xfrm>
              <a:off x="2051720" y="2924944"/>
              <a:ext cx="6194276" cy="2664296"/>
              <a:chOff x="2051720" y="2924944"/>
              <a:chExt cx="6194276" cy="2664296"/>
            </a:xfrm>
          </p:grpSpPr>
          <p:cxnSp>
            <p:nvCxnSpPr>
              <p:cNvPr id="41" name="رابط كسهم مستقيم 40"/>
              <p:cNvCxnSpPr/>
              <p:nvPr/>
            </p:nvCxnSpPr>
            <p:spPr>
              <a:xfrm rot="5400000" flipH="1" flipV="1">
                <a:off x="2339752" y="4581128"/>
                <a:ext cx="1152128"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4" name="رابط كسهم مستقيم 43"/>
              <p:cNvCxnSpPr/>
              <p:nvPr/>
            </p:nvCxnSpPr>
            <p:spPr>
              <a:xfrm>
                <a:off x="2915816" y="364502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7" name="رابط كسهم مستقيم 46"/>
              <p:cNvCxnSpPr/>
              <p:nvPr/>
            </p:nvCxnSpPr>
            <p:spPr>
              <a:xfrm>
                <a:off x="3563888" y="3645024"/>
                <a:ext cx="1656184"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1" name="رابط كسهم مستقيم 50"/>
              <p:cNvCxnSpPr/>
              <p:nvPr/>
            </p:nvCxnSpPr>
            <p:spPr>
              <a:xfrm>
                <a:off x="5004048" y="3645024"/>
                <a:ext cx="1656184"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4" name="رابط كسهم مستقيم 53"/>
              <p:cNvCxnSpPr/>
              <p:nvPr/>
            </p:nvCxnSpPr>
            <p:spPr>
              <a:xfrm rot="5400000" flipH="1" flipV="1">
                <a:off x="7885162" y="3284190"/>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5" name="رابط كسهم مستقيم 54"/>
              <p:cNvCxnSpPr/>
              <p:nvPr/>
            </p:nvCxnSpPr>
            <p:spPr>
              <a:xfrm rot="5400000" flipH="1" flipV="1">
                <a:off x="6516216"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6" name="رابط كسهم مستقيم 55"/>
              <p:cNvCxnSpPr/>
              <p:nvPr/>
            </p:nvCxnSpPr>
            <p:spPr>
              <a:xfrm rot="5400000" flipH="1" flipV="1">
                <a:off x="4499992"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7" name="رابط كسهم مستقيم 56"/>
              <p:cNvCxnSpPr/>
              <p:nvPr/>
            </p:nvCxnSpPr>
            <p:spPr>
              <a:xfrm rot="5400000" flipH="1" flipV="1">
                <a:off x="2987824"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8" name="رابط كسهم مستقيم 57"/>
              <p:cNvCxnSpPr/>
              <p:nvPr/>
            </p:nvCxnSpPr>
            <p:spPr>
              <a:xfrm rot="10800000">
                <a:off x="2051720" y="2996952"/>
                <a:ext cx="864096" cy="64807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60" name="رابط كسهم مستقيم 59"/>
              <p:cNvCxnSpPr/>
              <p:nvPr/>
            </p:nvCxnSpPr>
            <p:spPr>
              <a:xfrm rot="10800000">
                <a:off x="2411760" y="4365104"/>
                <a:ext cx="5040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69" name="رابط مستقيم 68"/>
              <p:cNvCxnSpPr/>
              <p:nvPr/>
            </p:nvCxnSpPr>
            <p:spPr>
              <a:xfrm>
                <a:off x="6588224" y="3645024"/>
                <a:ext cx="165618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9" name="رابط مستقيم 48"/>
              <p:cNvCxnSpPr/>
              <p:nvPr/>
            </p:nvCxnSpPr>
            <p:spPr>
              <a:xfrm rot="10800000">
                <a:off x="2627784" y="5589240"/>
                <a:ext cx="288032" cy="0"/>
              </a:xfrm>
              <a:prstGeom prst="line">
                <a:avLst/>
              </a:prstGeom>
            </p:spPr>
            <p:style>
              <a:lnRef idx="3">
                <a:schemeClr val="accent1"/>
              </a:lnRef>
              <a:fillRef idx="0">
                <a:schemeClr val="accent1"/>
              </a:fillRef>
              <a:effectRef idx="2">
                <a:schemeClr val="accent1"/>
              </a:effectRef>
              <a:fontRef idx="minor">
                <a:schemeClr val="tx1"/>
              </a:fontRef>
            </p:style>
          </p:cxnSp>
        </p:grpSp>
      </p:grpSp>
      <p:sp>
        <p:nvSpPr>
          <p:cNvPr id="67" name="مربع نص 66"/>
          <p:cNvSpPr txBox="1"/>
          <p:nvPr/>
        </p:nvSpPr>
        <p:spPr>
          <a:xfrm>
            <a:off x="3491880" y="3933056"/>
            <a:ext cx="3456384" cy="584775"/>
          </a:xfrm>
          <a:prstGeom prst="rect">
            <a:avLst/>
          </a:prstGeom>
          <a:noFill/>
        </p:spPr>
        <p:txBody>
          <a:bodyPr wrap="square" rtlCol="1">
            <a:spAutoFit/>
          </a:bodyPr>
          <a:lstStyle/>
          <a:p>
            <a:r>
              <a:rPr lang="fr-FR" sz="3200" dirty="0" smtClean="0">
                <a:solidFill>
                  <a:srgbClr val="0070C0"/>
                </a:solidFill>
                <a:latin typeface="Tahoma" pitchFamily="34" charset="0"/>
                <a:cs typeface="Tahoma" pitchFamily="34" charset="0"/>
              </a:rPr>
              <a:t>Feedback</a:t>
            </a:r>
            <a:endParaRPr lang="ar-SA" sz="3200" dirty="0">
              <a:solidFill>
                <a:srgbClr val="0070C0"/>
              </a:solidFill>
              <a:latin typeface="Tahoma" pitchFamily="34" charset="0"/>
              <a:cs typeface="Tahoma" pitchFamily="34" charset="0"/>
            </a:endParaRPr>
          </a:p>
        </p:txBody>
      </p:sp>
      <p:cxnSp>
        <p:nvCxnSpPr>
          <p:cNvPr id="68" name="رابط كسهم مستقيم 67"/>
          <p:cNvCxnSpPr/>
          <p:nvPr/>
        </p:nvCxnSpPr>
        <p:spPr>
          <a:xfrm rot="10800000">
            <a:off x="5220072" y="2419299"/>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2" name="رابط كسهم مستقيم 71"/>
          <p:cNvCxnSpPr/>
          <p:nvPr/>
        </p:nvCxnSpPr>
        <p:spPr>
          <a:xfrm rot="10800000">
            <a:off x="3563889" y="2420888"/>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3" name="رابط كسهم مستقيم 72"/>
          <p:cNvCxnSpPr/>
          <p:nvPr/>
        </p:nvCxnSpPr>
        <p:spPr>
          <a:xfrm rot="10800000">
            <a:off x="2123728" y="2348880"/>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رابط كسهم مستقيم 73"/>
          <p:cNvCxnSpPr/>
          <p:nvPr/>
        </p:nvCxnSpPr>
        <p:spPr>
          <a:xfrm rot="5400000">
            <a:off x="1006810" y="3248980"/>
            <a:ext cx="64886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9" name="رابط كسهم مستقيم 78"/>
          <p:cNvCxnSpPr/>
          <p:nvPr/>
        </p:nvCxnSpPr>
        <p:spPr>
          <a:xfrm rot="5400000">
            <a:off x="1079612" y="4761148"/>
            <a:ext cx="504850"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4" name="مربع نص 33"/>
          <p:cNvSpPr txBox="1"/>
          <p:nvPr/>
        </p:nvSpPr>
        <p:spPr>
          <a:xfrm>
            <a:off x="179512" y="623731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down)">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
                                            <p:bg/>
                                          </p:spTgt>
                                        </p:tgtEl>
                                        <p:attrNameLst>
                                          <p:attrName>style.visibility</p:attrName>
                                        </p:attrNameLst>
                                      </p:cBhvr>
                                      <p:to>
                                        <p:strVal val="visible"/>
                                      </p:to>
                                    </p:set>
                                    <p:animEffect transition="in" filter="wipe(down)">
                                      <p:cBhvr>
                                        <p:cTn id="20" dur="500"/>
                                        <p:tgtEl>
                                          <p:spTgt spid="11">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wipe(down)">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down)">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bg/>
                                          </p:spTgt>
                                        </p:tgtEl>
                                        <p:attrNameLst>
                                          <p:attrName>style.visibility</p:attrName>
                                        </p:attrNameLst>
                                      </p:cBhvr>
                                      <p:to>
                                        <p:strVal val="visible"/>
                                      </p:to>
                                    </p:set>
                                    <p:animEffect transition="in" filter="wipe(down)">
                                      <p:cBhvr>
                                        <p:cTn id="33" dur="500"/>
                                        <p:tgtEl>
                                          <p:spTgt spid="12">
                                            <p:bg/>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wipe(down)">
                                      <p:cBhvr>
                                        <p:cTn id="36" dur="500"/>
                                        <p:tgtEl>
                                          <p:spTgt spid="1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wipe(down)">
                                      <p:cBhvr>
                                        <p:cTn id="41" dur="500"/>
                                        <p:tgtEl>
                                          <p:spTgt spid="7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
                                            <p:bg/>
                                          </p:spTgt>
                                        </p:tgtEl>
                                        <p:attrNameLst>
                                          <p:attrName>style.visibility</p:attrName>
                                        </p:attrNameLst>
                                      </p:cBhvr>
                                      <p:to>
                                        <p:strVal val="visible"/>
                                      </p:to>
                                    </p:set>
                                    <p:animEffect transition="in" filter="wipe(down)">
                                      <p:cBhvr>
                                        <p:cTn id="46" dur="500"/>
                                        <p:tgtEl>
                                          <p:spTgt spid="13">
                                            <p:bg/>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down)">
                                      <p:cBhvr>
                                        <p:cTn id="49" dur="500"/>
                                        <p:tgtEl>
                                          <p:spTgt spid="13">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down)">
                                      <p:cBhvr>
                                        <p:cTn id="54" dur="500"/>
                                        <p:tgtEl>
                                          <p:spTgt spid="7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4">
                                            <p:bg/>
                                          </p:spTgt>
                                        </p:tgtEl>
                                        <p:attrNameLst>
                                          <p:attrName>style.visibility</p:attrName>
                                        </p:attrNameLst>
                                      </p:cBhvr>
                                      <p:to>
                                        <p:strVal val="visible"/>
                                      </p:to>
                                    </p:set>
                                    <p:animEffect transition="in" filter="wipe(down)">
                                      <p:cBhvr>
                                        <p:cTn id="59" dur="500"/>
                                        <p:tgtEl>
                                          <p:spTgt spid="14">
                                            <p:bg/>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Effect transition="in" filter="wipe(down)">
                                      <p:cBhvr>
                                        <p:cTn id="62" dur="500"/>
                                        <p:tgtEl>
                                          <p:spTgt spid="1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wipe(down)">
                                      <p:cBhvr>
                                        <p:cTn id="67" dur="500"/>
                                        <p:tgtEl>
                                          <p:spTgt spid="7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5">
                                            <p:bg/>
                                          </p:spTgt>
                                        </p:tgtEl>
                                        <p:attrNameLst>
                                          <p:attrName>style.visibility</p:attrName>
                                        </p:attrNameLst>
                                      </p:cBhvr>
                                      <p:to>
                                        <p:strVal val="visible"/>
                                      </p:to>
                                    </p:set>
                                    <p:animEffect transition="in" filter="wipe(down)">
                                      <p:cBhvr>
                                        <p:cTn id="72" dur="500"/>
                                        <p:tgtEl>
                                          <p:spTgt spid="15">
                                            <p:bg/>
                                          </p:spTgt>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5">
                                            <p:txEl>
                                              <p:pRg st="0" end="0"/>
                                            </p:txEl>
                                          </p:spTgt>
                                        </p:tgtEl>
                                        <p:attrNameLst>
                                          <p:attrName>style.visibility</p:attrName>
                                        </p:attrNameLst>
                                      </p:cBhvr>
                                      <p:to>
                                        <p:strVal val="visible"/>
                                      </p:to>
                                    </p:set>
                                    <p:animEffect transition="in" filter="wipe(down)">
                                      <p:cBhvr>
                                        <p:cTn id="75" dur="500"/>
                                        <p:tgtEl>
                                          <p:spTgt spid="15">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wipe(down)">
                                      <p:cBhvr>
                                        <p:cTn id="80" dur="500"/>
                                        <p:tgtEl>
                                          <p:spTgt spid="79"/>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bg/>
                                          </p:spTgt>
                                        </p:tgtEl>
                                        <p:attrNameLst>
                                          <p:attrName>style.visibility</p:attrName>
                                        </p:attrNameLst>
                                      </p:cBhvr>
                                      <p:to>
                                        <p:strVal val="visible"/>
                                      </p:to>
                                    </p:set>
                                    <p:anim calcmode="lin" valueType="num">
                                      <p:cBhvr additive="base">
                                        <p:cTn id="85"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6" dur="500" fill="hold"/>
                                        <p:tgtEl>
                                          <p:spTgt spid="16">
                                            <p:bg/>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6">
                                            <p:txEl>
                                              <p:pRg st="0" end="0"/>
                                            </p:txEl>
                                          </p:spTgt>
                                        </p:tgtEl>
                                        <p:attrNameLst>
                                          <p:attrName>style.visibility</p:attrName>
                                        </p:attrNameLst>
                                      </p:cBhvr>
                                      <p:to>
                                        <p:strVal val="visible"/>
                                      </p:to>
                                    </p:set>
                                    <p:anim calcmode="lin" valueType="num">
                                      <p:cBhvr additive="base">
                                        <p:cTn id="89"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wipe(down)">
                                      <p:cBhvr>
                                        <p:cTn id="95" dur="500"/>
                                        <p:tgtEl>
                                          <p:spTgt spid="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67">
                                            <p:txEl>
                                              <p:pRg st="0" end="0"/>
                                            </p:txEl>
                                          </p:spTgt>
                                        </p:tgtEl>
                                        <p:attrNameLst>
                                          <p:attrName>style.visibility</p:attrName>
                                        </p:attrNameLst>
                                      </p:cBhvr>
                                      <p:to>
                                        <p:strVal val="visible"/>
                                      </p:to>
                                    </p:set>
                                    <p:animEffect transition="in" filter="wipe(down)">
                                      <p:cBhvr>
                                        <p:cTn id="100" dur="5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11" grpId="0" build="allAtOnce" animBg="1"/>
      <p:bldP spid="12" grpId="0" build="allAtOnce" animBg="1"/>
      <p:bldP spid="13" grpId="0" build="allAtOnce" animBg="1"/>
      <p:bldP spid="14" grpId="0" build="allAtOnce" animBg="1"/>
      <p:bldP spid="15" grpId="0" build="allAtOnce" animBg="1"/>
      <p:bldP spid="16" grpId="0" build="allAtOnce" animBg="1"/>
      <p:bldP spid="6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6</a:t>
            </a:fld>
            <a:endParaRPr lang="fr-FR"/>
          </a:p>
        </p:txBody>
      </p:sp>
      <p:sp>
        <p:nvSpPr>
          <p:cNvPr id="7" name="مربع نص 6"/>
          <p:cNvSpPr txBox="1"/>
          <p:nvPr/>
        </p:nvSpPr>
        <p:spPr>
          <a:xfrm>
            <a:off x="7524328" y="1844824"/>
            <a:ext cx="1512168"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الرؤية القيادية</a:t>
            </a:r>
            <a:endParaRPr lang="ar-SA" sz="3200" dirty="0">
              <a:latin typeface="Tahoma" pitchFamily="34" charset="0"/>
              <a:cs typeface="Tahoma" pitchFamily="34" charset="0"/>
            </a:endParaRPr>
          </a:p>
        </p:txBody>
      </p:sp>
      <p:sp>
        <p:nvSpPr>
          <p:cNvPr id="11" name="مربع نص 10"/>
          <p:cNvSpPr txBox="1"/>
          <p:nvPr/>
        </p:nvSpPr>
        <p:spPr>
          <a:xfrm>
            <a:off x="5580112" y="1844824"/>
            <a:ext cx="1584176"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رسالة المنظمة</a:t>
            </a:r>
            <a:endParaRPr lang="ar-SA" sz="3200" dirty="0">
              <a:latin typeface="Tahoma" pitchFamily="34" charset="0"/>
              <a:cs typeface="Tahoma" pitchFamily="34" charset="0"/>
            </a:endParaRPr>
          </a:p>
        </p:txBody>
      </p:sp>
      <p:sp>
        <p:nvSpPr>
          <p:cNvPr id="12" name="مربع نص 11"/>
          <p:cNvSpPr txBox="1"/>
          <p:nvPr/>
        </p:nvSpPr>
        <p:spPr>
          <a:xfrm>
            <a:off x="3851920" y="1844824"/>
            <a:ext cx="1512168"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تحليل البيئة</a:t>
            </a:r>
            <a:endParaRPr lang="ar-SA" sz="3200" dirty="0">
              <a:latin typeface="Tahoma" pitchFamily="34" charset="0"/>
              <a:cs typeface="Tahoma" pitchFamily="34" charset="0"/>
            </a:endParaRPr>
          </a:p>
        </p:txBody>
      </p:sp>
      <p:sp>
        <p:nvSpPr>
          <p:cNvPr id="13" name="مربع نص 12"/>
          <p:cNvSpPr txBox="1"/>
          <p:nvPr/>
        </p:nvSpPr>
        <p:spPr>
          <a:xfrm>
            <a:off x="2339752" y="1700808"/>
            <a:ext cx="1368152"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2400" dirty="0" smtClean="0">
                <a:latin typeface="Tahoma" pitchFamily="34" charset="0"/>
                <a:cs typeface="Tahoma" pitchFamily="34" charset="0"/>
              </a:rPr>
              <a:t>تحديد الأهداف الرئيسية</a:t>
            </a:r>
            <a:endParaRPr lang="ar-SA" sz="2400" dirty="0">
              <a:latin typeface="Tahoma" pitchFamily="34" charset="0"/>
              <a:cs typeface="Tahoma" pitchFamily="34" charset="0"/>
            </a:endParaRPr>
          </a:p>
        </p:txBody>
      </p:sp>
      <p:sp>
        <p:nvSpPr>
          <p:cNvPr id="14" name="مربع نص 13"/>
          <p:cNvSpPr txBox="1"/>
          <p:nvPr/>
        </p:nvSpPr>
        <p:spPr>
          <a:xfrm>
            <a:off x="144016" y="1724615"/>
            <a:ext cx="2051720"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2400" dirty="0" smtClean="0">
                <a:latin typeface="Tahoma" pitchFamily="34" charset="0"/>
                <a:cs typeface="Tahoma" pitchFamily="34" charset="0"/>
              </a:rPr>
              <a:t>تحديد الإستراتيجيات المناسبة</a:t>
            </a:r>
            <a:endParaRPr lang="ar-SA" sz="2400" dirty="0">
              <a:latin typeface="Tahoma" pitchFamily="34" charset="0"/>
              <a:cs typeface="Tahoma" pitchFamily="34" charset="0"/>
            </a:endParaRPr>
          </a:p>
        </p:txBody>
      </p:sp>
      <p:sp>
        <p:nvSpPr>
          <p:cNvPr id="15" name="مربع نص 14"/>
          <p:cNvSpPr txBox="1"/>
          <p:nvPr/>
        </p:nvSpPr>
        <p:spPr>
          <a:xfrm>
            <a:off x="179512" y="3645024"/>
            <a:ext cx="2232248"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2800" dirty="0" smtClean="0">
                <a:latin typeface="Tahoma" pitchFamily="34" charset="0"/>
                <a:cs typeface="Tahoma" pitchFamily="34" charset="0"/>
              </a:rPr>
              <a:t>تنفيذ الإستراتيجيات</a:t>
            </a:r>
            <a:endParaRPr lang="ar-SA" sz="2800" dirty="0">
              <a:latin typeface="Tahoma" pitchFamily="34" charset="0"/>
              <a:cs typeface="Tahoma" pitchFamily="34" charset="0"/>
            </a:endParaRPr>
          </a:p>
        </p:txBody>
      </p:sp>
      <p:sp>
        <p:nvSpPr>
          <p:cNvPr id="16" name="مربع نص 15"/>
          <p:cNvSpPr txBox="1"/>
          <p:nvPr/>
        </p:nvSpPr>
        <p:spPr>
          <a:xfrm>
            <a:off x="179512" y="5013176"/>
            <a:ext cx="2448272"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r"/>
            <a:r>
              <a:rPr lang="ar-SA" sz="3200" dirty="0" smtClean="0">
                <a:latin typeface="Tahoma" pitchFamily="34" charset="0"/>
                <a:cs typeface="Tahoma" pitchFamily="34" charset="0"/>
              </a:rPr>
              <a:t>الرقابة والتقييم</a:t>
            </a:r>
            <a:endParaRPr lang="ar-SA" sz="3200" dirty="0">
              <a:latin typeface="Tahoma" pitchFamily="34" charset="0"/>
              <a:cs typeface="Tahoma" pitchFamily="34" charset="0"/>
            </a:endParaRPr>
          </a:p>
        </p:txBody>
      </p:sp>
      <p:cxnSp>
        <p:nvCxnSpPr>
          <p:cNvPr id="78" name="رابط كسهم مستقيم 77"/>
          <p:cNvCxnSpPr>
            <a:stCxn id="7" idx="1"/>
            <a:endCxn id="11" idx="3"/>
          </p:cNvCxnSpPr>
          <p:nvPr/>
        </p:nvCxnSpPr>
        <p:spPr>
          <a:xfrm rot="10800000">
            <a:off x="7164288" y="2383433"/>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nvGrpSpPr>
          <p:cNvPr id="2" name="مجموعة 65"/>
          <p:cNvGrpSpPr/>
          <p:nvPr/>
        </p:nvGrpSpPr>
        <p:grpSpPr>
          <a:xfrm>
            <a:off x="2051720" y="2924944"/>
            <a:ext cx="6194276" cy="2665090"/>
            <a:chOff x="2051720" y="2924944"/>
            <a:chExt cx="6194276" cy="2665090"/>
          </a:xfrm>
        </p:grpSpPr>
        <p:cxnSp>
          <p:nvCxnSpPr>
            <p:cNvPr id="40" name="رابط كسهم مستقيم 39"/>
            <p:cNvCxnSpPr/>
            <p:nvPr/>
          </p:nvCxnSpPr>
          <p:spPr>
            <a:xfrm rot="5400000" flipH="1" flipV="1">
              <a:off x="2663788" y="5337212"/>
              <a:ext cx="5040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2" name="رابط كسهم مستقيم 41"/>
            <p:cNvCxnSpPr/>
            <p:nvPr/>
          </p:nvCxnSpPr>
          <p:spPr>
            <a:xfrm rot="5400000" flipH="1" flipV="1">
              <a:off x="2700586" y="3788246"/>
              <a:ext cx="432048"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nvGrpSpPr>
            <p:cNvPr id="3" name="مجموعة 62"/>
            <p:cNvGrpSpPr/>
            <p:nvPr/>
          </p:nvGrpSpPr>
          <p:grpSpPr>
            <a:xfrm>
              <a:off x="2051720" y="2924944"/>
              <a:ext cx="6194276" cy="2664296"/>
              <a:chOff x="2051720" y="2924944"/>
              <a:chExt cx="6194276" cy="2664296"/>
            </a:xfrm>
          </p:grpSpPr>
          <p:cxnSp>
            <p:nvCxnSpPr>
              <p:cNvPr id="41" name="رابط كسهم مستقيم 40"/>
              <p:cNvCxnSpPr/>
              <p:nvPr/>
            </p:nvCxnSpPr>
            <p:spPr>
              <a:xfrm rot="5400000" flipH="1" flipV="1">
                <a:off x="2339752" y="4581128"/>
                <a:ext cx="1152128"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4" name="رابط كسهم مستقيم 43"/>
              <p:cNvCxnSpPr/>
              <p:nvPr/>
            </p:nvCxnSpPr>
            <p:spPr>
              <a:xfrm>
                <a:off x="2915816" y="364502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7" name="رابط كسهم مستقيم 46"/>
              <p:cNvCxnSpPr/>
              <p:nvPr/>
            </p:nvCxnSpPr>
            <p:spPr>
              <a:xfrm>
                <a:off x="3563888" y="3645024"/>
                <a:ext cx="1656184"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1" name="رابط كسهم مستقيم 50"/>
              <p:cNvCxnSpPr/>
              <p:nvPr/>
            </p:nvCxnSpPr>
            <p:spPr>
              <a:xfrm>
                <a:off x="5004048" y="3645024"/>
                <a:ext cx="1656184"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4" name="رابط كسهم مستقيم 53"/>
              <p:cNvCxnSpPr/>
              <p:nvPr/>
            </p:nvCxnSpPr>
            <p:spPr>
              <a:xfrm rot="5400000" flipH="1" flipV="1">
                <a:off x="7885162" y="3284190"/>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5" name="رابط كسهم مستقيم 54"/>
              <p:cNvCxnSpPr/>
              <p:nvPr/>
            </p:nvCxnSpPr>
            <p:spPr>
              <a:xfrm rot="5400000" flipH="1" flipV="1">
                <a:off x="6516216"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6" name="رابط كسهم مستقيم 55"/>
              <p:cNvCxnSpPr/>
              <p:nvPr/>
            </p:nvCxnSpPr>
            <p:spPr>
              <a:xfrm rot="5400000" flipH="1" flipV="1">
                <a:off x="4499992"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7" name="رابط كسهم مستقيم 56"/>
              <p:cNvCxnSpPr/>
              <p:nvPr/>
            </p:nvCxnSpPr>
            <p:spPr>
              <a:xfrm rot="5400000" flipH="1" flipV="1">
                <a:off x="2987824" y="3284984"/>
                <a:ext cx="72008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8" name="رابط كسهم مستقيم 57"/>
              <p:cNvCxnSpPr/>
              <p:nvPr/>
            </p:nvCxnSpPr>
            <p:spPr>
              <a:xfrm rot="10800000">
                <a:off x="2051720" y="2996952"/>
                <a:ext cx="864096" cy="64807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60" name="رابط كسهم مستقيم 59"/>
              <p:cNvCxnSpPr/>
              <p:nvPr/>
            </p:nvCxnSpPr>
            <p:spPr>
              <a:xfrm rot="10800000">
                <a:off x="2411760" y="4365104"/>
                <a:ext cx="5040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69" name="رابط مستقيم 68"/>
              <p:cNvCxnSpPr/>
              <p:nvPr/>
            </p:nvCxnSpPr>
            <p:spPr>
              <a:xfrm>
                <a:off x="6588224" y="3645024"/>
                <a:ext cx="165618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9" name="رابط مستقيم 48"/>
              <p:cNvCxnSpPr/>
              <p:nvPr/>
            </p:nvCxnSpPr>
            <p:spPr>
              <a:xfrm rot="10800000">
                <a:off x="2627784" y="5589240"/>
                <a:ext cx="288032" cy="0"/>
              </a:xfrm>
              <a:prstGeom prst="line">
                <a:avLst/>
              </a:prstGeom>
            </p:spPr>
            <p:style>
              <a:lnRef idx="3">
                <a:schemeClr val="accent1"/>
              </a:lnRef>
              <a:fillRef idx="0">
                <a:schemeClr val="accent1"/>
              </a:fillRef>
              <a:effectRef idx="2">
                <a:schemeClr val="accent1"/>
              </a:effectRef>
              <a:fontRef idx="minor">
                <a:schemeClr val="tx1"/>
              </a:fontRef>
            </p:style>
          </p:cxnSp>
        </p:grpSp>
      </p:grpSp>
      <p:sp>
        <p:nvSpPr>
          <p:cNvPr id="67" name="مربع نص 66"/>
          <p:cNvSpPr txBox="1"/>
          <p:nvPr/>
        </p:nvSpPr>
        <p:spPr>
          <a:xfrm>
            <a:off x="3491880" y="3933056"/>
            <a:ext cx="3456384" cy="584775"/>
          </a:xfrm>
          <a:prstGeom prst="rect">
            <a:avLst/>
          </a:prstGeom>
          <a:noFill/>
        </p:spPr>
        <p:txBody>
          <a:bodyPr wrap="square" rtlCol="1">
            <a:spAutoFit/>
          </a:bodyPr>
          <a:lstStyle/>
          <a:p>
            <a:pPr algn="r"/>
            <a:r>
              <a:rPr lang="ar-SA" sz="3200" dirty="0" smtClean="0">
                <a:solidFill>
                  <a:srgbClr val="0070C0"/>
                </a:solidFill>
                <a:latin typeface="Tahoma" pitchFamily="34" charset="0"/>
                <a:cs typeface="Tahoma" pitchFamily="34" charset="0"/>
              </a:rPr>
              <a:t>التغذية العكسية</a:t>
            </a:r>
            <a:endParaRPr lang="ar-SA" sz="3200" dirty="0">
              <a:solidFill>
                <a:srgbClr val="0070C0"/>
              </a:solidFill>
              <a:latin typeface="Tahoma" pitchFamily="34" charset="0"/>
              <a:cs typeface="Tahoma" pitchFamily="34" charset="0"/>
            </a:endParaRPr>
          </a:p>
        </p:txBody>
      </p:sp>
      <p:cxnSp>
        <p:nvCxnSpPr>
          <p:cNvPr id="68" name="رابط كسهم مستقيم 67"/>
          <p:cNvCxnSpPr/>
          <p:nvPr/>
        </p:nvCxnSpPr>
        <p:spPr>
          <a:xfrm rot="10800000">
            <a:off x="5220072" y="2419299"/>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2" name="رابط كسهم مستقيم 71"/>
          <p:cNvCxnSpPr/>
          <p:nvPr/>
        </p:nvCxnSpPr>
        <p:spPr>
          <a:xfrm rot="10800000">
            <a:off x="3563889" y="2420888"/>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3" name="رابط كسهم مستقيم 72"/>
          <p:cNvCxnSpPr/>
          <p:nvPr/>
        </p:nvCxnSpPr>
        <p:spPr>
          <a:xfrm rot="10800000">
            <a:off x="2123728" y="2348880"/>
            <a:ext cx="36004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رابط كسهم مستقيم 73"/>
          <p:cNvCxnSpPr/>
          <p:nvPr/>
        </p:nvCxnSpPr>
        <p:spPr>
          <a:xfrm rot="5400000">
            <a:off x="1006810" y="3248980"/>
            <a:ext cx="64886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9" name="رابط كسهم مستقيم 78"/>
          <p:cNvCxnSpPr/>
          <p:nvPr/>
        </p:nvCxnSpPr>
        <p:spPr>
          <a:xfrm rot="5400000">
            <a:off x="1079612" y="4832362"/>
            <a:ext cx="504850"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4" name="مربع نص 33"/>
          <p:cNvSpPr txBox="1"/>
          <p:nvPr/>
        </p:nvSpPr>
        <p:spPr>
          <a:xfrm>
            <a:off x="179512" y="623731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down)">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
                                            <p:bg/>
                                          </p:spTgt>
                                        </p:tgtEl>
                                        <p:attrNameLst>
                                          <p:attrName>style.visibility</p:attrName>
                                        </p:attrNameLst>
                                      </p:cBhvr>
                                      <p:to>
                                        <p:strVal val="visible"/>
                                      </p:to>
                                    </p:set>
                                    <p:animEffect transition="in" filter="wipe(down)">
                                      <p:cBhvr>
                                        <p:cTn id="20" dur="500"/>
                                        <p:tgtEl>
                                          <p:spTgt spid="11">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wipe(down)">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down)">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bg/>
                                          </p:spTgt>
                                        </p:tgtEl>
                                        <p:attrNameLst>
                                          <p:attrName>style.visibility</p:attrName>
                                        </p:attrNameLst>
                                      </p:cBhvr>
                                      <p:to>
                                        <p:strVal val="visible"/>
                                      </p:to>
                                    </p:set>
                                    <p:animEffect transition="in" filter="wipe(down)">
                                      <p:cBhvr>
                                        <p:cTn id="33" dur="500"/>
                                        <p:tgtEl>
                                          <p:spTgt spid="12">
                                            <p:bg/>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wipe(down)">
                                      <p:cBhvr>
                                        <p:cTn id="36" dur="500"/>
                                        <p:tgtEl>
                                          <p:spTgt spid="1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wipe(down)">
                                      <p:cBhvr>
                                        <p:cTn id="41" dur="500"/>
                                        <p:tgtEl>
                                          <p:spTgt spid="7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
                                            <p:bg/>
                                          </p:spTgt>
                                        </p:tgtEl>
                                        <p:attrNameLst>
                                          <p:attrName>style.visibility</p:attrName>
                                        </p:attrNameLst>
                                      </p:cBhvr>
                                      <p:to>
                                        <p:strVal val="visible"/>
                                      </p:to>
                                    </p:set>
                                    <p:animEffect transition="in" filter="wipe(down)">
                                      <p:cBhvr>
                                        <p:cTn id="46" dur="500"/>
                                        <p:tgtEl>
                                          <p:spTgt spid="13">
                                            <p:bg/>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down)">
                                      <p:cBhvr>
                                        <p:cTn id="49" dur="500"/>
                                        <p:tgtEl>
                                          <p:spTgt spid="13">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down)">
                                      <p:cBhvr>
                                        <p:cTn id="54" dur="500"/>
                                        <p:tgtEl>
                                          <p:spTgt spid="7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4">
                                            <p:bg/>
                                          </p:spTgt>
                                        </p:tgtEl>
                                        <p:attrNameLst>
                                          <p:attrName>style.visibility</p:attrName>
                                        </p:attrNameLst>
                                      </p:cBhvr>
                                      <p:to>
                                        <p:strVal val="visible"/>
                                      </p:to>
                                    </p:set>
                                    <p:animEffect transition="in" filter="wipe(down)">
                                      <p:cBhvr>
                                        <p:cTn id="59" dur="500"/>
                                        <p:tgtEl>
                                          <p:spTgt spid="14">
                                            <p:bg/>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Effect transition="in" filter="wipe(down)">
                                      <p:cBhvr>
                                        <p:cTn id="62" dur="500"/>
                                        <p:tgtEl>
                                          <p:spTgt spid="1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wipe(down)">
                                      <p:cBhvr>
                                        <p:cTn id="67" dur="500"/>
                                        <p:tgtEl>
                                          <p:spTgt spid="7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5">
                                            <p:bg/>
                                          </p:spTgt>
                                        </p:tgtEl>
                                        <p:attrNameLst>
                                          <p:attrName>style.visibility</p:attrName>
                                        </p:attrNameLst>
                                      </p:cBhvr>
                                      <p:to>
                                        <p:strVal val="visible"/>
                                      </p:to>
                                    </p:set>
                                    <p:animEffect transition="in" filter="wipe(down)">
                                      <p:cBhvr>
                                        <p:cTn id="72" dur="500"/>
                                        <p:tgtEl>
                                          <p:spTgt spid="15">
                                            <p:bg/>
                                          </p:spTgt>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5">
                                            <p:txEl>
                                              <p:pRg st="0" end="0"/>
                                            </p:txEl>
                                          </p:spTgt>
                                        </p:tgtEl>
                                        <p:attrNameLst>
                                          <p:attrName>style.visibility</p:attrName>
                                        </p:attrNameLst>
                                      </p:cBhvr>
                                      <p:to>
                                        <p:strVal val="visible"/>
                                      </p:to>
                                    </p:set>
                                    <p:animEffect transition="in" filter="wipe(down)">
                                      <p:cBhvr>
                                        <p:cTn id="75" dur="500"/>
                                        <p:tgtEl>
                                          <p:spTgt spid="15">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wipe(down)">
                                      <p:cBhvr>
                                        <p:cTn id="80" dur="500"/>
                                        <p:tgtEl>
                                          <p:spTgt spid="79"/>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bg/>
                                          </p:spTgt>
                                        </p:tgtEl>
                                        <p:attrNameLst>
                                          <p:attrName>style.visibility</p:attrName>
                                        </p:attrNameLst>
                                      </p:cBhvr>
                                      <p:to>
                                        <p:strVal val="visible"/>
                                      </p:to>
                                    </p:set>
                                    <p:anim calcmode="lin" valueType="num">
                                      <p:cBhvr additive="base">
                                        <p:cTn id="85"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6" dur="500" fill="hold"/>
                                        <p:tgtEl>
                                          <p:spTgt spid="16">
                                            <p:bg/>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6">
                                            <p:txEl>
                                              <p:pRg st="0" end="0"/>
                                            </p:txEl>
                                          </p:spTgt>
                                        </p:tgtEl>
                                        <p:attrNameLst>
                                          <p:attrName>style.visibility</p:attrName>
                                        </p:attrNameLst>
                                      </p:cBhvr>
                                      <p:to>
                                        <p:strVal val="visible"/>
                                      </p:to>
                                    </p:set>
                                    <p:anim calcmode="lin" valueType="num">
                                      <p:cBhvr additive="base">
                                        <p:cTn id="89"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wipe(down)">
                                      <p:cBhvr>
                                        <p:cTn id="95" dur="500"/>
                                        <p:tgtEl>
                                          <p:spTgt spid="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67">
                                            <p:txEl>
                                              <p:pRg st="0" end="0"/>
                                            </p:txEl>
                                          </p:spTgt>
                                        </p:tgtEl>
                                        <p:attrNameLst>
                                          <p:attrName>style.visibility</p:attrName>
                                        </p:attrNameLst>
                                      </p:cBhvr>
                                      <p:to>
                                        <p:strVal val="visible"/>
                                      </p:to>
                                    </p:set>
                                    <p:animEffect transition="in" filter="wipe(down)">
                                      <p:cBhvr>
                                        <p:cTn id="100" dur="500"/>
                                        <p:tgtEl>
                                          <p:spTgt spid="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11" grpId="0" build="allAtOnce" animBg="1"/>
      <p:bldP spid="12" grpId="0" build="allAtOnce" animBg="1"/>
      <p:bldP spid="13" grpId="0" build="allAtOnce" animBg="1"/>
      <p:bldP spid="14" grpId="0" build="allAtOnce" animBg="1"/>
      <p:bldP spid="15" grpId="0" build="allAtOnce" animBg="1"/>
      <p:bldP spid="16" grpId="0" build="allAtOnce" animBg="1"/>
      <p:bldP spid="6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ZoneTexte 7"/>
          <p:cNvSpPr txBox="1"/>
          <p:nvPr/>
        </p:nvSpPr>
        <p:spPr>
          <a:xfrm>
            <a:off x="251520" y="3060249"/>
            <a:ext cx="8712968"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2400" dirty="0" smtClean="0">
                <a:solidFill>
                  <a:srgbClr val="0070C0"/>
                </a:solidFill>
                <a:latin typeface="Tahoma" pitchFamily="34" charset="0"/>
                <a:cs typeface="Tahoma" pitchFamily="34" charset="0"/>
              </a:rPr>
              <a:t>الرؤية القيادية</a:t>
            </a:r>
          </a:p>
        </p:txBody>
      </p:sp>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5" name="ZoneTexte 7"/>
          <p:cNvSpPr txBox="1"/>
          <p:nvPr/>
        </p:nvSpPr>
        <p:spPr>
          <a:xfrm>
            <a:off x="251520" y="3815169"/>
            <a:ext cx="871296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2400" dirty="0" smtClean="0">
                <a:latin typeface="Tahoma" pitchFamily="34" charset="0"/>
                <a:cs typeface="Tahoma" pitchFamily="34" charset="0"/>
              </a:rPr>
              <a:t>تعكس </a:t>
            </a:r>
            <a:r>
              <a:rPr lang="ar-SA" sz="2400" dirty="0" smtClean="0">
                <a:solidFill>
                  <a:srgbClr val="FF0000"/>
                </a:solidFill>
                <a:latin typeface="Tahoma" pitchFamily="34" charset="0"/>
                <a:cs typeface="Tahoma" pitchFamily="34" charset="0"/>
              </a:rPr>
              <a:t>الرؤية القيادية </a:t>
            </a:r>
            <a:r>
              <a:rPr lang="ar-SA" sz="2400" dirty="0" smtClean="0">
                <a:latin typeface="Tahoma" pitchFamily="34" charset="0"/>
                <a:cs typeface="Tahoma" pitchFamily="34" charset="0"/>
              </a:rPr>
              <a:t>تصور الإدارة العليا لما ستكون عليه المنظمة في المدى الطويل. ولم تكن الكثير من الشركات لتحقق نجاحاتها بدون أن يكون لديها رؤية قيادية واضحة المعالم. </a:t>
            </a:r>
          </a:p>
        </p:txBody>
      </p:sp>
      <p:sp>
        <p:nvSpPr>
          <p:cNvPr id="6"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7</a:t>
            </a:fld>
            <a:endParaRPr lang="fr-FR" dirty="0"/>
          </a:p>
        </p:txBody>
      </p:sp>
      <p:sp>
        <p:nvSpPr>
          <p:cNvPr id="7" name="ZoneTexte 7"/>
          <p:cNvSpPr txBox="1"/>
          <p:nvPr/>
        </p:nvSpPr>
        <p:spPr>
          <a:xfrm>
            <a:off x="251520" y="644495"/>
            <a:ext cx="8712968" cy="4740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l" rtl="0">
              <a:lnSpc>
                <a:spcPct val="115000"/>
              </a:lnSpc>
              <a:spcAft>
                <a:spcPts val="0"/>
              </a:spcAft>
            </a:pPr>
            <a:r>
              <a:rPr lang="en-US" sz="2400" dirty="0" smtClean="0">
                <a:solidFill>
                  <a:srgbClr val="0070C0"/>
                </a:solidFill>
                <a:latin typeface="Tahoma" pitchFamily="34" charset="0"/>
                <a:cs typeface="Tahoma" pitchFamily="34" charset="0"/>
              </a:rPr>
              <a:t>Leadership Vision</a:t>
            </a:r>
          </a:p>
        </p:txBody>
      </p:sp>
      <p:sp>
        <p:nvSpPr>
          <p:cNvPr id="8" name="ZoneTexte 7"/>
          <p:cNvSpPr txBox="1"/>
          <p:nvPr/>
        </p:nvSpPr>
        <p:spPr>
          <a:xfrm>
            <a:off x="251520" y="1364575"/>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dirty="0" smtClean="0">
                <a:solidFill>
                  <a:srgbClr val="FF0000"/>
                </a:solidFill>
                <a:latin typeface="Tahoma" pitchFamily="34" charset="0"/>
                <a:cs typeface="Tahoma" pitchFamily="34" charset="0"/>
              </a:rPr>
              <a:t>The leadership vision reflect senior management vision of what will be the organization in the long term. There was not a lot of companies that could achieve success without a clear-cut leadership  </a:t>
            </a:r>
            <a:r>
              <a:rPr lang="en-US" sz="2400" dirty="0" smtClean="0">
                <a:solidFill>
                  <a:srgbClr val="FF0000"/>
                </a:solidFill>
                <a:latin typeface="Tahoma" pitchFamily="34" charset="0"/>
                <a:cs typeface="Tahoma" pitchFamily="34" charset="0"/>
              </a:rPr>
              <a:t>vision.</a:t>
            </a:r>
            <a:endParaRPr lang="ar-SA" sz="2400" dirty="0" smtClean="0">
              <a:solidFill>
                <a:srgbClr val="FF0000"/>
              </a:solidFill>
              <a:latin typeface="Tahoma" pitchFamily="34" charset="0"/>
              <a:cs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down)">
                                      <p:cBhvr>
                                        <p:cTn id="15" dur="500"/>
                                        <p:tgtEl>
                                          <p:spTgt spid="8">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0">
                                            <p:bg/>
                                          </p:spTgt>
                                        </p:tgtEl>
                                        <p:attrNameLst>
                                          <p:attrName>style.visibility</p:attrName>
                                        </p:attrNameLst>
                                      </p:cBhvr>
                                      <p:to>
                                        <p:strVal val="visible"/>
                                      </p:to>
                                    </p:set>
                                    <p:animEffect transition="in" filter="wipe(down)">
                                      <p:cBhvr>
                                        <p:cTn id="23" dur="500"/>
                                        <p:tgtEl>
                                          <p:spTgt spid="80">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0">
                                            <p:txEl>
                                              <p:pRg st="0" end="0"/>
                                            </p:txEl>
                                          </p:spTgt>
                                        </p:tgtEl>
                                        <p:attrNameLst>
                                          <p:attrName>style.visibility</p:attrName>
                                        </p:attrNameLst>
                                      </p:cBhvr>
                                      <p:to>
                                        <p:strVal val="visible"/>
                                      </p:to>
                                    </p:set>
                                    <p:animEffect transition="in" filter="wipe(down)">
                                      <p:cBhvr>
                                        <p:cTn id="26" dur="500"/>
                                        <p:tgtEl>
                                          <p:spTgt spid="8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
                                            <p:bg/>
                                          </p:spTgt>
                                        </p:tgtEl>
                                        <p:attrNameLst>
                                          <p:attrName>style.visibility</p:attrName>
                                        </p:attrNameLst>
                                      </p:cBhvr>
                                      <p:to>
                                        <p:strVal val="visible"/>
                                      </p:to>
                                    </p:set>
                                    <p:animEffect transition="in" filter="wipe(down)">
                                      <p:cBhvr>
                                        <p:cTn id="31" dur="500"/>
                                        <p:tgtEl>
                                          <p:spTgt spid="5">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wipe(down)">
                                      <p:cBhvr>
                                        <p:cTn id="3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uild="allAtOnce" animBg="1"/>
      <p:bldP spid="5" grpId="0" build="allAtOnce" animBg="1"/>
      <p:bldP spid="7" grpId="0" build="allAtOnce" animBg="1"/>
      <p:bldP spid="8"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مربع نص 80"/>
          <p:cNvSpPr txBox="1"/>
          <p:nvPr/>
        </p:nvSpPr>
        <p:spPr>
          <a:xfrm>
            <a:off x="179512" y="5877272"/>
            <a:ext cx="8568952" cy="523220"/>
          </a:xfrm>
          <a:prstGeom prst="rect">
            <a:avLst/>
          </a:prstGeom>
          <a:solidFill>
            <a:schemeClr val="bg1"/>
          </a:solidFill>
        </p:spPr>
        <p:txBody>
          <a:bodyPr wrap="square" rtlCol="1">
            <a:spAutoFit/>
          </a:bodyPr>
          <a:lstStyle/>
          <a:p>
            <a:pPr algn="r" rtl="1"/>
            <a:r>
              <a:rPr lang="ar-TN" sz="1400" dirty="0" smtClean="0"/>
              <a:t>د محفوظ أحمد جودة، "إدارة الجودة الشاملة. مفاهيم وتطبيقات"، كلية الاقتصاد والعلوم الإدارية، جامعة العلوم التطبيقية، دار وائل للنشر، الطبعة الأولى، 2004 </a:t>
            </a:r>
            <a:endParaRPr lang="ar-SA" sz="1400" dirty="0"/>
          </a:p>
        </p:txBody>
      </p:sp>
      <p:sp>
        <p:nvSpPr>
          <p:cNvPr id="5" name="ZoneTexte 7"/>
          <p:cNvSpPr txBox="1"/>
          <p:nvPr/>
        </p:nvSpPr>
        <p:spPr>
          <a:xfrm>
            <a:off x="251520" y="3034695"/>
            <a:ext cx="87129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2400" dirty="0" smtClean="0">
                <a:latin typeface="Tahoma" pitchFamily="34" charset="0"/>
                <a:cs typeface="Tahoma" pitchFamily="34" charset="0"/>
              </a:rPr>
              <a:t>على الرغم من أن </a:t>
            </a:r>
            <a:r>
              <a:rPr lang="ar-SA" sz="2400" dirty="0" smtClean="0">
                <a:solidFill>
                  <a:srgbClr val="FF0000"/>
                </a:solidFill>
                <a:latin typeface="Tahoma" pitchFamily="34" charset="0"/>
                <a:cs typeface="Tahoma" pitchFamily="34" charset="0"/>
              </a:rPr>
              <a:t>الرؤية القيادية </a:t>
            </a:r>
            <a:r>
              <a:rPr lang="ar-SA" sz="2400" dirty="0" smtClean="0">
                <a:latin typeface="Tahoma" pitchFamily="34" charset="0"/>
                <a:cs typeface="Tahoma" pitchFamily="34" charset="0"/>
              </a:rPr>
              <a:t>يمكن أن تنبعث من ذهن قائد واحد، إلا أن منهجية إدارة الجودة الشاملة تؤكد على ضرورة مشاركة الأطراف المعنية أو </a:t>
            </a:r>
            <a:r>
              <a:rPr lang="ar-SA" sz="2400" dirty="0" smtClean="0">
                <a:solidFill>
                  <a:srgbClr val="0070C0"/>
                </a:solidFill>
                <a:latin typeface="Tahoma" pitchFamily="34" charset="0"/>
                <a:cs typeface="Tahoma" pitchFamily="34" charset="0"/>
              </a:rPr>
              <a:t>أصحاب المصالح </a:t>
            </a:r>
            <a:r>
              <a:rPr lang="fr-FR" sz="2400" dirty="0" smtClean="0">
                <a:latin typeface="Tahoma" pitchFamily="34" charset="0"/>
                <a:cs typeface="Tahoma" pitchFamily="34" charset="0"/>
              </a:rPr>
              <a:t>Stakeholders</a:t>
            </a:r>
            <a:r>
              <a:rPr lang="ar-SA" sz="2400" dirty="0" smtClean="0">
                <a:latin typeface="Tahoma" pitchFamily="34" charset="0"/>
                <a:cs typeface="Tahoma" pitchFamily="34" charset="0"/>
              </a:rPr>
              <a:t> من موظفين وعملاء وموردين وغيرهم في وضع الرؤية القيادية.</a:t>
            </a:r>
          </a:p>
        </p:txBody>
      </p:sp>
      <p:sp>
        <p:nvSpPr>
          <p:cNvPr id="4" name="عنصر نائب لرقم الشريحة 5"/>
          <p:cNvSpPr>
            <a:spLocks noGrp="1"/>
          </p:cNvSpPr>
          <p:nvPr>
            <p:ph type="sldNum" sz="quarter" idx="12"/>
          </p:nvPr>
        </p:nvSpPr>
        <p:spPr>
          <a:xfrm>
            <a:off x="6553200" y="6356350"/>
            <a:ext cx="2133600" cy="365125"/>
          </a:xfrm>
        </p:spPr>
        <p:txBody>
          <a:bodyPr/>
          <a:lstStyle/>
          <a:p>
            <a:fld id="{92268EEF-DB81-426E-BF65-63E3E465C7EC}" type="slidenum">
              <a:rPr lang="fr-FR" smtClean="0"/>
              <a:pPr/>
              <a:t>8</a:t>
            </a:fld>
            <a:endParaRPr lang="fr-FR" dirty="0"/>
          </a:p>
        </p:txBody>
      </p:sp>
      <p:sp>
        <p:nvSpPr>
          <p:cNvPr id="6" name="ZoneTexte 7"/>
          <p:cNvSpPr txBox="1"/>
          <p:nvPr/>
        </p:nvSpPr>
        <p:spPr>
          <a:xfrm>
            <a:off x="251520" y="260648"/>
            <a:ext cx="8712968"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0"/>
            <a:r>
              <a:rPr lang="en-US" sz="2400" dirty="0" smtClean="0">
                <a:solidFill>
                  <a:srgbClr val="FF0000"/>
                </a:solidFill>
                <a:latin typeface="Tahoma" pitchFamily="34" charset="0"/>
                <a:cs typeface="Tahoma" pitchFamily="34" charset="0"/>
              </a:rPr>
              <a:t>Although the vision of leadership can be emitted from the mind of one leader, However, the methodology </a:t>
            </a:r>
            <a:r>
              <a:rPr lang="en-US" sz="2400" dirty="0" smtClean="0">
                <a:solidFill>
                  <a:srgbClr val="FF0000"/>
                </a:solidFill>
                <a:latin typeface="Tahoma" pitchFamily="34" charset="0"/>
                <a:cs typeface="Tahoma" pitchFamily="34" charset="0"/>
              </a:rPr>
              <a:t>of Total Quality Management (TQM) </a:t>
            </a:r>
            <a:r>
              <a:rPr lang="en-US" sz="2400" dirty="0" smtClean="0">
                <a:solidFill>
                  <a:srgbClr val="FF0000"/>
                </a:solidFill>
                <a:latin typeface="Tahoma" pitchFamily="34" charset="0"/>
                <a:cs typeface="Tahoma" pitchFamily="34" charset="0"/>
              </a:rPr>
              <a:t>emphasizes the need for the participation of the concerned parties or stakeholders (employees, customers, suppliers and others) in the development of leadership vision.</a:t>
            </a:r>
            <a:endParaRPr lang="ar-SA" sz="2400" dirty="0" smtClean="0">
              <a:solidFill>
                <a:srgbClr val="FF0000"/>
              </a:solidFill>
              <a:latin typeface="Tahoma" pitchFamily="34" charset="0"/>
              <a:cs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down)">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down)">
                                      <p:cBhvr>
                                        <p:cTn id="15" dur="500"/>
                                        <p:tgtEl>
                                          <p:spTgt spid="5">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6"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429288"/>
          </a:xfrm>
        </p:spPr>
        <p:txBody>
          <a:bodyPr>
            <a:normAutofit/>
          </a:bodyPr>
          <a:lstStyle/>
          <a:p>
            <a:pPr indent="22225" algn="l" rtl="0">
              <a:buNone/>
            </a:pPr>
            <a:r>
              <a:rPr lang="en-US" dirty="0" smtClean="0"/>
              <a:t>Defines </a:t>
            </a:r>
            <a:r>
              <a:rPr lang="en-US" dirty="0" smtClean="0"/>
              <a:t>the fundamental </a:t>
            </a:r>
            <a:r>
              <a:rPr lang="en-US" dirty="0" smtClean="0"/>
              <a:t>objective </a:t>
            </a:r>
            <a:r>
              <a:rPr lang="en-US" dirty="0" smtClean="0"/>
              <a:t>of </a:t>
            </a:r>
            <a:r>
              <a:rPr lang="en-US" dirty="0" smtClean="0"/>
              <a:t>an organization </a:t>
            </a:r>
            <a:r>
              <a:rPr lang="en-US" dirty="0" smtClean="0"/>
              <a:t>or an enterprise, briefly describe why it exists and what it does to achieve its vision. </a:t>
            </a:r>
            <a:endParaRPr lang="en-US" dirty="0" smtClean="0"/>
          </a:p>
          <a:p>
            <a:pPr algn="l" rtl="0">
              <a:buNone/>
            </a:pPr>
            <a:endParaRPr lang="en-US" sz="4400" dirty="0" smtClean="0">
              <a:latin typeface="Baskerville Old Face" pitchFamily="18" charset="0"/>
            </a:endParaRPr>
          </a:p>
          <a:p>
            <a:pPr algn="r"/>
            <a:r>
              <a:rPr lang="ar-SA" dirty="0" smtClean="0">
                <a:solidFill>
                  <a:srgbClr val="FF0000"/>
                </a:solidFill>
              </a:rPr>
              <a:t>تحدد </a:t>
            </a:r>
            <a:r>
              <a:rPr lang="ar-SA" dirty="0" smtClean="0">
                <a:solidFill>
                  <a:srgbClr val="FF0000"/>
                </a:solidFill>
              </a:rPr>
              <a:t>الهدف الأساسي لمنظمة أو مؤسسة ما، </a:t>
            </a:r>
            <a:r>
              <a:rPr lang="ar-SA" dirty="0" smtClean="0">
                <a:solidFill>
                  <a:srgbClr val="FF0000"/>
                </a:solidFill>
              </a:rPr>
              <a:t>وتصف </a:t>
            </a:r>
            <a:r>
              <a:rPr lang="ar-SA" dirty="0" smtClean="0">
                <a:solidFill>
                  <a:srgbClr val="FF0000"/>
                </a:solidFill>
              </a:rPr>
              <a:t>بإيجاز لماذا </a:t>
            </a:r>
            <a:r>
              <a:rPr lang="ar-SA" dirty="0" smtClean="0">
                <a:solidFill>
                  <a:srgbClr val="FF0000"/>
                </a:solidFill>
              </a:rPr>
              <a:t>هي موجودة </a:t>
            </a:r>
            <a:r>
              <a:rPr lang="ar-SA" dirty="0" smtClean="0">
                <a:solidFill>
                  <a:srgbClr val="FF0000"/>
                </a:solidFill>
              </a:rPr>
              <a:t>وماذا </a:t>
            </a:r>
            <a:r>
              <a:rPr lang="ar-SA" dirty="0" smtClean="0">
                <a:solidFill>
                  <a:srgbClr val="FF0000"/>
                </a:solidFill>
              </a:rPr>
              <a:t>تفعل </a:t>
            </a:r>
            <a:r>
              <a:rPr lang="ar-SA" dirty="0" smtClean="0">
                <a:solidFill>
                  <a:srgbClr val="FF0000"/>
                </a:solidFill>
              </a:rPr>
              <a:t>لتحقيق رؤيتها. </a:t>
            </a:r>
            <a:endParaRPr lang="ar-SA" dirty="0">
              <a:solidFill>
                <a:srgbClr val="FF0000"/>
              </a:solidFill>
            </a:endParaRPr>
          </a:p>
        </p:txBody>
      </p:sp>
      <p:graphicFrame>
        <p:nvGraphicFramePr>
          <p:cNvPr id="5" name="جدول 4"/>
          <p:cNvGraphicFramePr>
            <a:graphicFrameLocks noGrp="1"/>
          </p:cNvGraphicFramePr>
          <p:nvPr/>
        </p:nvGraphicFramePr>
        <p:xfrm>
          <a:off x="611560" y="332656"/>
          <a:ext cx="7920880" cy="504056"/>
        </p:xfrm>
        <a:graphic>
          <a:graphicData uri="http://schemas.openxmlformats.org/drawingml/2006/table">
            <a:tbl>
              <a:tblPr rtl="1"/>
              <a:tblGrid>
                <a:gridCol w="3960440"/>
                <a:gridCol w="3960440"/>
              </a:tblGrid>
              <a:tr h="504056">
                <a:tc>
                  <a:txBody>
                    <a:bodyPr/>
                    <a:lstStyle/>
                    <a:p>
                      <a:pPr algn="r" rtl="1">
                        <a:lnSpc>
                          <a:spcPct val="115000"/>
                        </a:lnSpc>
                        <a:spcAft>
                          <a:spcPts val="0"/>
                        </a:spcAft>
                      </a:pPr>
                      <a:r>
                        <a:rPr lang="ar-SA" sz="2000" dirty="0">
                          <a:solidFill>
                            <a:srgbClr val="FF0000"/>
                          </a:solidFill>
                          <a:latin typeface="Tahoma" pitchFamily="34" charset="0"/>
                          <a:ea typeface="Tahoma" pitchFamily="34" charset="0"/>
                          <a:cs typeface="Tahoma" pitchFamily="34" charset="0"/>
                        </a:rPr>
                        <a:t>الرسالة	</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2000" dirty="0" smtClean="0">
                          <a:solidFill>
                            <a:srgbClr val="FF0000"/>
                          </a:solidFill>
                          <a:latin typeface="Tahoma" pitchFamily="34" charset="0"/>
                          <a:ea typeface="Tahoma" pitchFamily="34" charset="0"/>
                          <a:cs typeface="Tahoma" pitchFamily="34" charset="0"/>
                        </a:rPr>
                        <a:t>Mission</a:t>
                      </a:r>
                      <a:endParaRPr lang="en-US" sz="2000" dirty="0">
                        <a:solidFill>
                          <a:srgbClr val="FF0000"/>
                        </a:solidFill>
                        <a:latin typeface="Tahoma" pitchFamily="34" charset="0"/>
                        <a:ea typeface="Tahoma" pitchFamily="34" charset="0"/>
                        <a:cs typeface="Tahoma"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920</TotalTime>
  <Words>1839</Words>
  <Application>Microsoft Office PowerPoint</Application>
  <PresentationFormat>عرض على الشاشة (3:4)‏</PresentationFormat>
  <Paragraphs>218</Paragraphs>
  <Slides>27</Slides>
  <Notes>17</Notes>
  <HiddenSlides>0</HiddenSlides>
  <MMClips>0</MMClips>
  <ScaleCrop>false</ScaleCrop>
  <HeadingPairs>
    <vt:vector size="4" baseType="variant">
      <vt:variant>
        <vt:lpstr>سمة</vt:lpstr>
      </vt:variant>
      <vt:variant>
        <vt:i4>1</vt:i4>
      </vt:variant>
      <vt:variant>
        <vt:lpstr>عناوين الشرائح</vt:lpstr>
      </vt:variant>
      <vt:variant>
        <vt:i4>27</vt:i4>
      </vt:variant>
    </vt:vector>
  </HeadingPairs>
  <TitlesOfParts>
    <vt:vector size="28" baseType="lpstr">
      <vt:lpstr>سمة Office</vt:lpstr>
      <vt:lpstr>Chapter 4: Quality strategies concept</vt:lpstr>
      <vt:lpstr> مفهوم استراتيجيات الجودة هي عملية ديناميكية تسعى للوصول لتحقيق رسالة المنظمة عن طريق إدارة الموارد المتوفرة بكفاءة. وتتلخص بوضع أهداف الجودة في المدى البعيد بالإضافة إلى تحديد الوسائل التي تحقق الأهداف   كما أنها الانتقال من الوضع الحالي إلى الوضع المستهدف    </vt:lpstr>
      <vt:lpstr>The Model of strategic management processes نموذج لعمليات الادارة الاستراتيجية  </vt:lpstr>
      <vt:lpstr>الشريحة 4</vt:lpstr>
      <vt:lpstr>الشريحة 5</vt:lpstr>
      <vt:lpstr>الشريحة 6</vt:lpstr>
      <vt:lpstr>الشريحة 7</vt:lpstr>
      <vt:lpstr>الشريحة 8</vt:lpstr>
      <vt:lpstr>الشريحة 9</vt:lpstr>
      <vt:lpstr>الشريحة 10</vt:lpstr>
      <vt:lpstr>الشريحة 11</vt:lpstr>
      <vt:lpstr>   </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mamrabet</cp:lastModifiedBy>
  <cp:revision>116</cp:revision>
  <dcterms:created xsi:type="dcterms:W3CDTF">2013-01-28T14:09:58Z</dcterms:created>
  <dcterms:modified xsi:type="dcterms:W3CDTF">2013-02-24T16:16:50Z</dcterms:modified>
</cp:coreProperties>
</file>