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33"/>
  </p:notesMasterIdLst>
  <p:sldIdLst>
    <p:sldId id="595" r:id="rId2"/>
    <p:sldId id="596" r:id="rId3"/>
    <p:sldId id="351" r:id="rId4"/>
    <p:sldId id="585" r:id="rId5"/>
    <p:sldId id="562" r:id="rId6"/>
    <p:sldId id="502" r:id="rId7"/>
    <p:sldId id="500" r:id="rId8"/>
    <p:sldId id="501" r:id="rId9"/>
    <p:sldId id="563" r:id="rId10"/>
    <p:sldId id="579" r:id="rId11"/>
    <p:sldId id="580" r:id="rId12"/>
    <p:sldId id="348" r:id="rId13"/>
    <p:sldId id="564" r:id="rId14"/>
    <p:sldId id="572" r:id="rId15"/>
    <p:sldId id="581" r:id="rId16"/>
    <p:sldId id="582" r:id="rId17"/>
    <p:sldId id="597" r:id="rId18"/>
    <p:sldId id="598" r:id="rId19"/>
    <p:sldId id="599" r:id="rId20"/>
    <p:sldId id="600" r:id="rId21"/>
    <p:sldId id="601" r:id="rId22"/>
    <p:sldId id="602" r:id="rId23"/>
    <p:sldId id="349" r:id="rId24"/>
    <p:sldId id="592" r:id="rId25"/>
    <p:sldId id="593" r:id="rId26"/>
    <p:sldId id="594" r:id="rId27"/>
    <p:sldId id="589" r:id="rId28"/>
    <p:sldId id="588" r:id="rId29"/>
    <p:sldId id="591" r:id="rId30"/>
    <p:sldId id="587" r:id="rId31"/>
    <p:sldId id="584" r:id="rId32"/>
  </p:sldIdLst>
  <p:sldSz cx="9144000" cy="6858000" type="screen4x3"/>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3210"/>
    <a:srgbClr val="008000"/>
    <a:srgbClr val="FF3300"/>
    <a:srgbClr val="FF0000"/>
    <a:srgbClr val="FF33CC"/>
    <a:srgbClr val="FF99FF"/>
  </p:clrMru>
</p:presentationPr>
</file>

<file path=ppt/tableStyles.xml><?xml version="1.0" encoding="utf-8"?>
<a:tblStyleLst xmlns:a="http://schemas.openxmlformats.org/drawingml/2006/main" def="{5C22544A-7EE6-4342-B048-85BDC9FD1C3A}">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Style à thème 1 - Accentuation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Style à thème 1 - Accentuation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8799B23B-EC83-4686-B30A-512413B5E67A}" styleName="Style léger 3 - Accentuation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D03447BB-5D67-496B-8E87-E561075AD55C}" styleName="Style foncé 1 - Accentuation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بلا نمط، شبكة جدول">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80" d="100"/>
          <a:sy n="80" d="100"/>
        </p:scale>
        <p:origin x="-1086" y="-56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n-US"/>
          </a:p>
        </p:txBody>
      </p:sp>
      <p:sp>
        <p:nvSpPr>
          <p:cNvPr id="3" name="Date Placeholder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F70D54EC-57FB-4C1A-BBB2-90F4128F5F2E}" type="datetimeFigureOut">
              <a:rPr lang="en-US" smtClean="0"/>
              <a:pPr/>
              <a:t>2/4/2014</a:t>
            </a:fld>
            <a:endParaRPr lang="en-US"/>
          </a:p>
        </p:txBody>
      </p:sp>
      <p:sp>
        <p:nvSpPr>
          <p:cNvPr id="4" name="Slide Image Placeholder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en-US"/>
          </a:p>
        </p:txBody>
      </p:sp>
      <p:sp>
        <p:nvSpPr>
          <p:cNvPr id="5" name="Notes Placeholder 4"/>
          <p:cNvSpPr>
            <a:spLocks noGrp="1"/>
          </p:cNvSpPr>
          <p:nvPr>
            <p:ph type="body" sz="quarter" idx="3"/>
          </p:nvPr>
        </p:nvSpPr>
        <p:spPr>
          <a:xfrm>
            <a:off x="709930" y="4861441"/>
            <a:ext cx="5679440" cy="4605576"/>
          </a:xfrm>
          <a:prstGeom prst="rect">
            <a:avLst/>
          </a:prstGeom>
        </p:spPr>
        <p:txBody>
          <a:bodyPr vert="horz" lIns="99048" tIns="49524" rIns="99048" bIns="4952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en-US"/>
          </a:p>
        </p:txBody>
      </p:sp>
      <p:sp>
        <p:nvSpPr>
          <p:cNvPr id="7" name="Slide Number Placeholder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7097CE67-9AB3-475E-964E-4974C939C0C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algn="l" rtl="1"/>
            <a:endParaRPr lang="fr-FR" dirty="0"/>
          </a:p>
        </p:txBody>
      </p:sp>
      <p:sp>
        <p:nvSpPr>
          <p:cNvPr id="4" name="Espace réservé du numéro de diapositive 3"/>
          <p:cNvSpPr>
            <a:spLocks noGrp="1"/>
          </p:cNvSpPr>
          <p:nvPr>
            <p:ph type="sldNum" sz="quarter" idx="10"/>
          </p:nvPr>
        </p:nvSpPr>
        <p:spPr/>
        <p:txBody>
          <a:bodyPr/>
          <a:lstStyle/>
          <a:p>
            <a:fld id="{75F365F9-CAD9-4E06-BB8B-EC46F0C065B9}" type="slidenum">
              <a:rPr lang="fr-FR" smtClean="0"/>
              <a:pPr/>
              <a:t>1</a:t>
            </a:fld>
            <a:endParaRPr lang="fr-F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75F365F9-CAD9-4E06-BB8B-EC46F0C065B9}" type="slidenum">
              <a:rPr lang="fr-FR" smtClean="0"/>
              <a:pPr/>
              <a:t>6</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126EF25-BD50-4689-93A6-D245E80C9AE0}" type="datetimeFigureOut">
              <a:rPr lang="en-US" smtClean="0"/>
              <a:pPr/>
              <a:t>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7612BC-AA79-4CA4-93DE-91B9D7399C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26EF25-BD50-4689-93A6-D245E80C9AE0}" type="datetimeFigureOut">
              <a:rPr lang="en-US" smtClean="0"/>
              <a:pPr/>
              <a:t>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7612BC-AA79-4CA4-93DE-91B9D7399C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26EF25-BD50-4689-93A6-D245E80C9AE0}" type="datetimeFigureOut">
              <a:rPr lang="en-US" smtClean="0"/>
              <a:pPr/>
              <a:t>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7612BC-AA79-4CA4-93DE-91B9D7399C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26EF25-BD50-4689-93A6-D245E80C9AE0}" type="datetimeFigureOut">
              <a:rPr lang="en-US" smtClean="0"/>
              <a:pPr/>
              <a:t>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7612BC-AA79-4CA4-93DE-91B9D7399C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126EF25-BD50-4689-93A6-D245E80C9AE0}" type="datetimeFigureOut">
              <a:rPr lang="en-US" smtClean="0"/>
              <a:pPr/>
              <a:t>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7612BC-AA79-4CA4-93DE-91B9D7399C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126EF25-BD50-4689-93A6-D245E80C9AE0}" type="datetimeFigureOut">
              <a:rPr lang="en-US" smtClean="0"/>
              <a:pPr/>
              <a:t>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7612BC-AA79-4CA4-93DE-91B9D7399C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126EF25-BD50-4689-93A6-D245E80C9AE0}" type="datetimeFigureOut">
              <a:rPr lang="en-US" smtClean="0"/>
              <a:pPr/>
              <a:t>2/4/2014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77612BC-AA79-4CA4-93DE-91B9D7399C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126EF25-BD50-4689-93A6-D245E80C9AE0}" type="datetimeFigureOut">
              <a:rPr lang="en-US" smtClean="0"/>
              <a:pPr/>
              <a:t>2/4/2014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77612BC-AA79-4CA4-93DE-91B9D7399C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26EF25-BD50-4689-93A6-D245E80C9AE0}" type="datetimeFigureOut">
              <a:rPr lang="en-US" smtClean="0"/>
              <a:pPr/>
              <a:t>2/4/2014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77612BC-AA79-4CA4-93DE-91B9D7399C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26EF25-BD50-4689-93A6-D245E80C9AE0}" type="datetimeFigureOut">
              <a:rPr lang="en-US" smtClean="0"/>
              <a:pPr/>
              <a:t>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7612BC-AA79-4CA4-93DE-91B9D7399C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26EF25-BD50-4689-93A6-D245E80C9AE0}" type="datetimeFigureOut">
              <a:rPr lang="en-US" smtClean="0"/>
              <a:pPr/>
              <a:t>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7612BC-AA79-4CA4-93DE-91B9D7399C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gradFill flip="none" rotWithShape="1">
          <a:gsLst>
            <a:gs pos="0">
              <a:srgbClr val="FFFFFF"/>
            </a:gs>
            <a:gs pos="7001">
              <a:srgbClr val="E6E6E6"/>
            </a:gs>
            <a:gs pos="32001">
              <a:srgbClr val="7D8496"/>
            </a:gs>
            <a:gs pos="47000">
              <a:srgbClr val="E6E6E6"/>
            </a:gs>
            <a:gs pos="85001">
              <a:srgbClr val="7D8496"/>
            </a:gs>
            <a:gs pos="100000">
              <a:srgbClr val="E6E6E6"/>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26EF25-BD50-4689-93A6-D245E80C9AE0}" type="datetimeFigureOut">
              <a:rPr lang="en-US" smtClean="0"/>
              <a:pPr/>
              <a:t>2/4/2014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7612BC-AA79-4CA4-93DE-91B9D7399C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faculty.imamu.edu.sa/cem/mamrabet/Pages/default_01.aspx"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faculty.imamu.edu.sa/cem/mamrabet/pages/cv.aspx" TargetMode="External"/><Relationship Id="rId5" Type="http://schemas.openxmlformats.org/officeDocument/2006/relationships/hyperlink" Target="mailto:mansour.mrabet@yahoo.fr" TargetMode="Externa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www.al-islam.com/portal.aspx?pageid=241&amp;Words=+%D9%85%D8%AB%D9%84+%D8%A7%D9%84%D9%85%D8%A4%D9%85%D9%86%D9%8A%D9%86+%D9%81%D9%8A+%D8%AA%D9%88%D8%A7%D8%AF%D9%87%D9%85+%D9%88%D8%AA%D8%B1%D8%A7%D8%AD%D9%85%D9%87%D9%85+&amp;Type=phrase&amp;Level=exact&amp;ID=422288&amp;Return=http://www.al-islam.com/Portals/al-islam_com/portal.aspx?pageid=1284&amp;Words=+%D9%85%D8%AB%D9%84+%D8%A7%D9%84%D9%85%D8%A4%D9%85%D9%86%D9%8A%D9%86+%D9%81%D9%8A+%D8%AA%D9%88%D8%A7%D8%AF%D9%87%D9%85+%D9%88%D8%AA%D8%B1%D8%A7%D8%AD%D9%85%D9%87%D9%85+&amp;Level=exact&amp;Type=phrase&amp;SectionName=Page&amp;ContentLanguage=1&amp;Page=0&amp;SectionID=2"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quranway.net/dboard/showthread.asp?Lang=&amp;forumid=3&amp;threadid=1020" TargetMode="External"/><Relationship Id="rId2" Type="http://schemas.openxmlformats.org/officeDocument/2006/relationships/hyperlink" Target="http://hadith.al-islam.com/Display/Display.asp?hnum=3404&amp;doc=2&amp;IMAGE=%DA%D1%D6+%C7%E1%CD%CF%ED%CB" TargetMode="External"/><Relationship Id="rId1" Type="http://schemas.openxmlformats.org/officeDocument/2006/relationships/slideLayout" Target="../slideLayouts/slideLayout2.xml"/><Relationship Id="rId4" Type="http://schemas.openxmlformats.org/officeDocument/2006/relationships/hyperlink" Target="http://www.ibnothaimeen.com/all/khotab/article_197.shtml"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0" y="8781"/>
            <a:ext cx="9143999" cy="2124075"/>
          </a:xfrm>
          <a:prstGeom prst="rect">
            <a:avLst/>
          </a:prstGeom>
          <a:noFill/>
          <a:ln w="9525">
            <a:noFill/>
            <a:miter lim="800000"/>
            <a:headEnd/>
            <a:tailEnd/>
          </a:ln>
        </p:spPr>
      </p:pic>
      <p:sp>
        <p:nvSpPr>
          <p:cNvPr id="7" name="ZoneTexte 6"/>
          <p:cNvSpPr txBox="1"/>
          <p:nvPr/>
        </p:nvSpPr>
        <p:spPr>
          <a:xfrm>
            <a:off x="-36512" y="2031231"/>
            <a:ext cx="9180512" cy="46166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rtl="1"/>
            <a:r>
              <a:rPr lang="ar-SA" sz="2400" dirty="0" smtClean="0">
                <a:latin typeface="Tahoma" pitchFamily="34" charset="0"/>
                <a:cs typeface="Tahoma" pitchFamily="34" charset="0"/>
              </a:rPr>
              <a:t>فصل: المرجعية </a:t>
            </a:r>
            <a:r>
              <a:rPr lang="ar-SA" sz="2400" smtClean="0">
                <a:latin typeface="Tahoma" pitchFamily="34" charset="0"/>
                <a:cs typeface="Tahoma" pitchFamily="34" charset="0"/>
              </a:rPr>
              <a:t>الإسلامية للجودة</a:t>
            </a:r>
            <a:endParaRPr lang="ar-TN" sz="2400" dirty="0" smtClean="0">
              <a:latin typeface="Tahoma" pitchFamily="34" charset="0"/>
              <a:cs typeface="Tahoma" pitchFamily="34" charset="0"/>
            </a:endParaRPr>
          </a:p>
        </p:txBody>
      </p:sp>
      <p:sp>
        <p:nvSpPr>
          <p:cNvPr id="9" name="Rectangle 1"/>
          <p:cNvSpPr>
            <a:spLocks noChangeArrowheads="1"/>
          </p:cNvSpPr>
          <p:nvPr/>
        </p:nvSpPr>
        <p:spPr bwMode="auto">
          <a:xfrm>
            <a:off x="4572000" y="2564904"/>
            <a:ext cx="4572000" cy="2031325"/>
          </a:xfrm>
          <a:prstGeom prst="rect">
            <a:avLst/>
          </a:prstGeom>
          <a:solidFill>
            <a:srgbClr val="0080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lang="ar-SA" b="1" dirty="0" smtClean="0">
                <a:solidFill>
                  <a:schemeClr val="bg1"/>
                </a:solidFill>
                <a:latin typeface="Tahoma" pitchFamily="34" charset="0"/>
                <a:ea typeface="Times New Roman" pitchFamily="18" charset="0"/>
                <a:cs typeface="Tahoma" pitchFamily="34" charset="0"/>
              </a:rPr>
              <a:t>الدكتور منصور المرابط</a:t>
            </a:r>
          </a:p>
          <a:p>
            <a:pPr marL="0" marR="0" lvl="0" indent="0" algn="ctr" defTabSz="914400" rtl="1" eaLnBrk="1" fontAlgn="base" latinLnBrk="0" hangingPunct="1">
              <a:lnSpc>
                <a:spcPct val="100000"/>
              </a:lnSpc>
              <a:spcBef>
                <a:spcPct val="0"/>
              </a:spcBef>
              <a:spcAft>
                <a:spcPct val="0"/>
              </a:spcAft>
              <a:buClrTx/>
              <a:buSzTx/>
              <a:buFontTx/>
              <a:buNone/>
              <a:tabLst/>
            </a:pPr>
            <a:r>
              <a:rPr lang="ar-SA" b="1" dirty="0" smtClean="0">
                <a:solidFill>
                  <a:schemeClr val="bg1"/>
                </a:solidFill>
                <a:latin typeface="Tahoma" pitchFamily="34" charset="0"/>
                <a:ea typeface="Times New Roman" pitchFamily="18" charset="0"/>
                <a:cs typeface="Tahoma" pitchFamily="34" charset="0"/>
              </a:rPr>
              <a:t>أكاديمي ومستشار في إدارة الأعمال وإدارة الجودة الشاملة وإدارة الموارد البشرية</a:t>
            </a:r>
            <a:endParaRPr lang="en-US" b="1" dirty="0" smtClean="0">
              <a:solidFill>
                <a:schemeClr val="bg1"/>
              </a:solidFill>
              <a:latin typeface="Tahoma" pitchFamily="34" charset="0"/>
              <a:ea typeface="Times New Roman" pitchFamily="18" charset="0"/>
              <a:cs typeface="Tahoma"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lang="ar-TN" b="1" dirty="0" smtClean="0">
                <a:solidFill>
                  <a:schemeClr val="bg1"/>
                </a:solidFill>
                <a:latin typeface="Tahoma" pitchFamily="34" charset="0"/>
                <a:ea typeface="Times New Roman" pitchFamily="18" charset="0"/>
                <a:cs typeface="Tahoma" pitchFamily="34" charset="0"/>
              </a:rPr>
              <a:t>أستاذ مساعد</a:t>
            </a:r>
          </a:p>
          <a:p>
            <a:pPr marL="0" marR="0" lvl="0" indent="0" algn="ctr" defTabSz="914400" rtl="1" eaLnBrk="0" fontAlgn="base" latinLnBrk="0" hangingPunct="0">
              <a:lnSpc>
                <a:spcPct val="100000"/>
              </a:lnSpc>
              <a:spcBef>
                <a:spcPct val="0"/>
              </a:spcBef>
              <a:spcAft>
                <a:spcPct val="0"/>
              </a:spcAft>
              <a:buClrTx/>
              <a:buSzTx/>
              <a:buFontTx/>
              <a:buNone/>
              <a:tabLst/>
            </a:pPr>
            <a:r>
              <a:rPr lang="ar-TN" b="1" dirty="0" smtClean="0">
                <a:solidFill>
                  <a:schemeClr val="bg1"/>
                </a:solidFill>
                <a:latin typeface="Tahoma" pitchFamily="34" charset="0"/>
                <a:ea typeface="Times New Roman" pitchFamily="18" charset="0"/>
                <a:cs typeface="Tahoma" pitchFamily="34" charset="0"/>
              </a:rPr>
              <a:t>كلية الاقتصاد والعلوم الإدارية</a:t>
            </a:r>
          </a:p>
          <a:p>
            <a:pPr marL="0" marR="0" lvl="0" indent="0" algn="ctr" defTabSz="914400" rtl="1" eaLnBrk="0" fontAlgn="base" latinLnBrk="0" hangingPunct="0">
              <a:lnSpc>
                <a:spcPct val="100000"/>
              </a:lnSpc>
              <a:spcBef>
                <a:spcPct val="0"/>
              </a:spcBef>
              <a:spcAft>
                <a:spcPct val="0"/>
              </a:spcAft>
              <a:buClrTx/>
              <a:buSzTx/>
              <a:buFontTx/>
              <a:buNone/>
              <a:tabLst/>
            </a:pPr>
            <a:r>
              <a:rPr lang="ar-TN" b="1" dirty="0" smtClean="0">
                <a:solidFill>
                  <a:schemeClr val="bg1"/>
                </a:solidFill>
                <a:latin typeface="Tahoma" pitchFamily="34" charset="0"/>
                <a:ea typeface="Times New Roman" pitchFamily="18" charset="0"/>
                <a:cs typeface="Tahoma" pitchFamily="34" charset="0"/>
              </a:rPr>
              <a:t>قسم إدارة الأعمال</a:t>
            </a:r>
            <a:endParaRPr lang="ar-SA" b="1" dirty="0" smtClean="0">
              <a:solidFill>
                <a:schemeClr val="bg1"/>
              </a:solidFill>
              <a:latin typeface="Tahoma" pitchFamily="34" charset="0"/>
              <a:ea typeface="Times New Roman" pitchFamily="18" charset="0"/>
              <a:cs typeface="Tahoma" pitchFamily="34" charset="0"/>
            </a:endParaRPr>
          </a:p>
        </p:txBody>
      </p:sp>
      <p:pic>
        <p:nvPicPr>
          <p:cNvPr id="10" name="Picture 7" descr="G:\Dr Mansour Mrabet_Documents\Dr Mansour Mrabet_Documents\SBG_Dr Mansour\Dr Mansour Mrabet_Photo.jpg"/>
          <p:cNvPicPr/>
          <p:nvPr/>
        </p:nvPicPr>
        <p:blipFill>
          <a:blip r:embed="rId4" cstate="print"/>
          <a:srcRect/>
          <a:stretch>
            <a:fillRect/>
          </a:stretch>
        </p:blipFill>
        <p:spPr bwMode="auto">
          <a:xfrm>
            <a:off x="990600" y="2780928"/>
            <a:ext cx="2348836" cy="1644555"/>
          </a:xfrm>
          <a:prstGeom prst="rect">
            <a:avLst/>
          </a:prstGeom>
          <a:noFill/>
          <a:ln w="9525">
            <a:noFill/>
            <a:miter lim="800000"/>
            <a:headEnd/>
            <a:tailEnd/>
          </a:ln>
        </p:spPr>
      </p:pic>
      <p:sp>
        <p:nvSpPr>
          <p:cNvPr id="8" name="ZoneTexte 6"/>
          <p:cNvSpPr txBox="1"/>
          <p:nvPr/>
        </p:nvSpPr>
        <p:spPr>
          <a:xfrm>
            <a:off x="-36512" y="4725144"/>
            <a:ext cx="9180512" cy="1754326"/>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just" rtl="1"/>
            <a:r>
              <a:rPr lang="ar-SA" dirty="0" smtClean="0">
                <a:latin typeface="Tahoma" pitchFamily="34" charset="0"/>
                <a:cs typeface="Tahoma" pitchFamily="34" charset="0"/>
              </a:rPr>
              <a:t>العنوان الإلكتروني</a:t>
            </a:r>
          </a:p>
          <a:p>
            <a:pPr algn="just" rtl="1"/>
            <a:r>
              <a:rPr lang="fr-FR" dirty="0" smtClean="0">
                <a:latin typeface="Tahoma" pitchFamily="34" charset="0"/>
                <a:cs typeface="Tahoma" pitchFamily="34" charset="0"/>
                <a:hlinkClick r:id="rId5"/>
              </a:rPr>
              <a:t>mansour.mrabet@yahoo.fr</a:t>
            </a:r>
            <a:endParaRPr lang="ar-SA" dirty="0" smtClean="0">
              <a:latin typeface="Tahoma" pitchFamily="34" charset="0"/>
              <a:cs typeface="Tahoma" pitchFamily="34" charset="0"/>
            </a:endParaRPr>
          </a:p>
          <a:p>
            <a:pPr algn="just" rtl="1"/>
            <a:r>
              <a:rPr lang="ar-SA" dirty="0" smtClean="0">
                <a:latin typeface="Tahoma" pitchFamily="34" charset="0"/>
                <a:cs typeface="Tahoma" pitchFamily="34" charset="0"/>
              </a:rPr>
              <a:t>الموقع الإلكتروني</a:t>
            </a:r>
          </a:p>
          <a:p>
            <a:pPr algn="just" rtl="1"/>
            <a:r>
              <a:rPr lang="en-US" dirty="0" smtClean="0">
                <a:latin typeface="Tahoma" pitchFamily="34" charset="0"/>
                <a:cs typeface="Tahoma" pitchFamily="34" charset="0"/>
                <a:hlinkClick r:id="rId6"/>
              </a:rPr>
              <a:t>http://faculty.imamu.edu.sa/cem/mamrabet/pages/cv.aspx</a:t>
            </a:r>
            <a:endParaRPr lang="en-US" dirty="0" smtClean="0">
              <a:latin typeface="Tahoma" pitchFamily="34" charset="0"/>
              <a:cs typeface="Tahoma" pitchFamily="34" charset="0"/>
            </a:endParaRPr>
          </a:p>
          <a:p>
            <a:pPr algn="just" rtl="1"/>
            <a:endParaRPr lang="ar-SA" dirty="0" smtClean="0">
              <a:latin typeface="Tahoma" pitchFamily="34" charset="0"/>
              <a:cs typeface="Tahoma" pitchFamily="34" charset="0"/>
            </a:endParaRPr>
          </a:p>
          <a:p>
            <a:pPr algn="just" rtl="1"/>
            <a:r>
              <a:rPr lang="en-US" dirty="0" smtClean="0">
                <a:latin typeface="Tahoma" pitchFamily="34" charset="0"/>
                <a:cs typeface="Tahoma" pitchFamily="34" charset="0"/>
                <a:hlinkClick r:id="rId7"/>
              </a:rPr>
              <a:t>http://faculty.imamu.edu.sa/cem/mamrabet/Pages/default_01.aspx</a:t>
            </a:r>
            <a:endParaRPr lang="ar-SA" dirty="0" smtClean="0">
              <a:latin typeface="Tahoma" pitchFamily="34" charset="0"/>
              <a:cs typeface="Tahoma" pitchFamily="34" charset="0"/>
            </a:endParaRPr>
          </a:p>
        </p:txBody>
      </p:sp>
      <p:sp>
        <p:nvSpPr>
          <p:cNvPr id="13" name="عنصر نائب لرقم الشريحة 12"/>
          <p:cNvSpPr>
            <a:spLocks noGrp="1"/>
          </p:cNvSpPr>
          <p:nvPr>
            <p:ph type="sldNum" sz="quarter" idx="12"/>
          </p:nvPr>
        </p:nvSpPr>
        <p:spPr/>
        <p:txBody>
          <a:bodyPr/>
          <a:lstStyle/>
          <a:p>
            <a:fld id="{92268EEF-DB81-426E-BF65-63E3E465C7EC}" type="slidenum">
              <a:rPr lang="fr-FR" smtClean="0"/>
              <a:pPr/>
              <a:t>1</a:t>
            </a:fld>
            <a:endParaRPr lang="fr-FR" dirty="0"/>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bg/>
                                          </p:spTgt>
                                        </p:tgtEl>
                                        <p:attrNameLst>
                                          <p:attrName>style.visibility</p:attrName>
                                        </p:attrNameLst>
                                      </p:cBhvr>
                                      <p:to>
                                        <p:strVal val="visible"/>
                                      </p:to>
                                    </p:set>
                                    <p:anim calcmode="lin" valueType="num">
                                      <p:cBhvr additive="base">
                                        <p:cTn id="12"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7">
                                            <p:bg/>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 calcmode="lin" valueType="num">
                                      <p:cBhvr additive="base">
                                        <p:cTn id="1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9">
                                            <p:bg/>
                                          </p:spTgt>
                                        </p:tgtEl>
                                        <p:attrNameLst>
                                          <p:attrName>style.visibility</p:attrName>
                                        </p:attrNameLst>
                                      </p:cBhvr>
                                      <p:to>
                                        <p:strVal val="visible"/>
                                      </p:to>
                                    </p:set>
                                    <p:anim calcmode="lin" valueType="num">
                                      <p:cBhvr additive="base">
                                        <p:cTn id="30" dur="500" fill="hold"/>
                                        <p:tgtEl>
                                          <p:spTgt spid="9">
                                            <p:bg/>
                                          </p:spTgt>
                                        </p:tgtEl>
                                        <p:attrNameLst>
                                          <p:attrName>ppt_x</p:attrName>
                                        </p:attrNameLst>
                                      </p:cBhvr>
                                      <p:tavLst>
                                        <p:tav tm="0">
                                          <p:val>
                                            <p:strVal val="#ppt_x"/>
                                          </p:val>
                                        </p:tav>
                                        <p:tav tm="100000">
                                          <p:val>
                                            <p:strVal val="#ppt_x"/>
                                          </p:val>
                                        </p:tav>
                                      </p:tavLst>
                                    </p:anim>
                                    <p:anim calcmode="lin" valueType="num">
                                      <p:cBhvr additive="base">
                                        <p:cTn id="31" dur="500" fill="hold"/>
                                        <p:tgtEl>
                                          <p:spTgt spid="9">
                                            <p:bg/>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9">
                                            <p:txEl>
                                              <p:pRg st="0" end="0"/>
                                            </p:txEl>
                                          </p:spTgt>
                                        </p:tgtEl>
                                        <p:attrNameLst>
                                          <p:attrName>style.visibility</p:attrName>
                                        </p:attrNameLst>
                                      </p:cBhvr>
                                      <p:to>
                                        <p:strVal val="visible"/>
                                      </p:to>
                                    </p:set>
                                    <p:anim calcmode="lin" valueType="num">
                                      <p:cBhvr additive="base">
                                        <p:cTn id="3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9">
                                            <p:txEl>
                                              <p:pRg st="1" end="1"/>
                                            </p:txEl>
                                          </p:spTgt>
                                        </p:tgtEl>
                                        <p:attrNameLst>
                                          <p:attrName>style.visibility</p:attrName>
                                        </p:attrNameLst>
                                      </p:cBhvr>
                                      <p:to>
                                        <p:strVal val="visible"/>
                                      </p:to>
                                    </p:set>
                                    <p:anim calcmode="lin" valueType="num">
                                      <p:cBhvr additive="base">
                                        <p:cTn id="42"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9">
                                            <p:txEl>
                                              <p:pRg st="2" end="2"/>
                                            </p:txEl>
                                          </p:spTgt>
                                        </p:tgtEl>
                                        <p:attrNameLst>
                                          <p:attrName>style.visibility</p:attrName>
                                        </p:attrNameLst>
                                      </p:cBhvr>
                                      <p:to>
                                        <p:strVal val="visible"/>
                                      </p:to>
                                    </p:set>
                                    <p:anim calcmode="lin" valueType="num">
                                      <p:cBhvr additive="base">
                                        <p:cTn id="48"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9">
                                            <p:txEl>
                                              <p:pRg st="3" end="3"/>
                                            </p:txEl>
                                          </p:spTgt>
                                        </p:tgtEl>
                                        <p:attrNameLst>
                                          <p:attrName>style.visibility</p:attrName>
                                        </p:attrNameLst>
                                      </p:cBhvr>
                                      <p:to>
                                        <p:strVal val="visible"/>
                                      </p:to>
                                    </p:set>
                                    <p:anim calcmode="lin" valueType="num">
                                      <p:cBhvr additive="base">
                                        <p:cTn id="54"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9">
                                            <p:txEl>
                                              <p:pRg st="4" end="4"/>
                                            </p:txEl>
                                          </p:spTgt>
                                        </p:tgtEl>
                                        <p:attrNameLst>
                                          <p:attrName>style.visibility</p:attrName>
                                        </p:attrNameLst>
                                      </p:cBhvr>
                                      <p:to>
                                        <p:strVal val="visible"/>
                                      </p:to>
                                    </p:set>
                                    <p:anim calcmode="lin" valueType="num">
                                      <p:cBhvr additive="base">
                                        <p:cTn id="60"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8">
                                            <p:bg/>
                                          </p:spTgt>
                                        </p:tgtEl>
                                        <p:attrNameLst>
                                          <p:attrName>style.visibility</p:attrName>
                                        </p:attrNameLst>
                                      </p:cBhvr>
                                      <p:to>
                                        <p:strVal val="visible"/>
                                      </p:to>
                                    </p:set>
                                    <p:animEffect transition="in" filter="wipe(down)">
                                      <p:cBhvr>
                                        <p:cTn id="66" dur="500"/>
                                        <p:tgtEl>
                                          <p:spTgt spid="8">
                                            <p:bg/>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8">
                                            <p:txEl>
                                              <p:pRg st="0" end="0"/>
                                            </p:txEl>
                                          </p:spTgt>
                                        </p:tgtEl>
                                        <p:attrNameLst>
                                          <p:attrName>style.visibility</p:attrName>
                                        </p:attrNameLst>
                                      </p:cBhvr>
                                      <p:to>
                                        <p:strVal val="visible"/>
                                      </p:to>
                                    </p:set>
                                    <p:animEffect transition="in" filter="wipe(down)">
                                      <p:cBhvr>
                                        <p:cTn id="71" dur="500"/>
                                        <p:tgtEl>
                                          <p:spTgt spid="8">
                                            <p:txEl>
                                              <p:pRg st="0" end="0"/>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8">
                                            <p:txEl>
                                              <p:pRg st="1" end="1"/>
                                            </p:txEl>
                                          </p:spTgt>
                                        </p:tgtEl>
                                        <p:attrNameLst>
                                          <p:attrName>style.visibility</p:attrName>
                                        </p:attrNameLst>
                                      </p:cBhvr>
                                      <p:to>
                                        <p:strVal val="visible"/>
                                      </p:to>
                                    </p:set>
                                    <p:animEffect transition="in" filter="wipe(down)">
                                      <p:cBhvr>
                                        <p:cTn id="76" dur="500"/>
                                        <p:tgtEl>
                                          <p:spTgt spid="8">
                                            <p:txEl>
                                              <p:pRg st="1" end="1"/>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8">
                                            <p:txEl>
                                              <p:pRg st="2" end="2"/>
                                            </p:txEl>
                                          </p:spTgt>
                                        </p:tgtEl>
                                        <p:attrNameLst>
                                          <p:attrName>style.visibility</p:attrName>
                                        </p:attrNameLst>
                                      </p:cBhvr>
                                      <p:to>
                                        <p:strVal val="visible"/>
                                      </p:to>
                                    </p:set>
                                    <p:animEffect transition="in" filter="wipe(down)">
                                      <p:cBhvr>
                                        <p:cTn id="81" dur="500"/>
                                        <p:tgtEl>
                                          <p:spTgt spid="8">
                                            <p:txEl>
                                              <p:pRg st="2" end="2"/>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4" fill="hold" grpId="0" nodeType="clickEffect">
                                  <p:stCondLst>
                                    <p:cond delay="0"/>
                                  </p:stCondLst>
                                  <p:childTnLst>
                                    <p:set>
                                      <p:cBhvr>
                                        <p:cTn id="85" dur="1" fill="hold">
                                          <p:stCondLst>
                                            <p:cond delay="0"/>
                                          </p:stCondLst>
                                        </p:cTn>
                                        <p:tgtEl>
                                          <p:spTgt spid="8">
                                            <p:txEl>
                                              <p:pRg st="3" end="3"/>
                                            </p:txEl>
                                          </p:spTgt>
                                        </p:tgtEl>
                                        <p:attrNameLst>
                                          <p:attrName>style.visibility</p:attrName>
                                        </p:attrNameLst>
                                      </p:cBhvr>
                                      <p:to>
                                        <p:strVal val="visible"/>
                                      </p:to>
                                    </p:set>
                                    <p:animEffect transition="in" filter="wipe(down)">
                                      <p:cBhvr>
                                        <p:cTn id="86" dur="500"/>
                                        <p:tgtEl>
                                          <p:spTgt spid="8">
                                            <p:txEl>
                                              <p:pRg st="3" end="3"/>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grpId="0" nodeType="clickEffect">
                                  <p:stCondLst>
                                    <p:cond delay="0"/>
                                  </p:stCondLst>
                                  <p:childTnLst>
                                    <p:set>
                                      <p:cBhvr>
                                        <p:cTn id="90" dur="1" fill="hold">
                                          <p:stCondLst>
                                            <p:cond delay="0"/>
                                          </p:stCondLst>
                                        </p:cTn>
                                        <p:tgtEl>
                                          <p:spTgt spid="8">
                                            <p:txEl>
                                              <p:pRg st="5" end="5"/>
                                            </p:txEl>
                                          </p:spTgt>
                                        </p:tgtEl>
                                        <p:attrNameLst>
                                          <p:attrName>style.visibility</p:attrName>
                                        </p:attrNameLst>
                                      </p:cBhvr>
                                      <p:to>
                                        <p:strVal val="visible"/>
                                      </p:to>
                                    </p:set>
                                    <p:animEffect transition="in" filter="wipe(down)">
                                      <p:cBhvr>
                                        <p:cTn id="91"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9" grpId="0" build="p" animBg="1"/>
      <p:bldP spid="8" grpId="0" build="p"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p:nvPr/>
        </p:nvSpPr>
        <p:spPr>
          <a:xfrm>
            <a:off x="0" y="86380"/>
            <a:ext cx="9144000" cy="523220"/>
          </a:xfrm>
          <a:prstGeom prst="rect">
            <a:avLst/>
          </a:prstGeom>
          <a:solidFill>
            <a:schemeClr val="bg1"/>
          </a:solidFill>
        </p:spPr>
        <p:txBody>
          <a:bodyPr wrap="square">
            <a:spAutoFit/>
          </a:bodyPr>
          <a:lstStyle/>
          <a:p>
            <a:pPr algn="just" rtl="1"/>
            <a:r>
              <a:rPr lang="ar-SA" sz="2800" dirty="0" smtClean="0">
                <a:solidFill>
                  <a:schemeClr val="dk1"/>
                </a:solidFill>
                <a:latin typeface="Tahoma" pitchFamily="34" charset="0"/>
                <a:cs typeface="Tahoma" pitchFamily="34" charset="0"/>
              </a:rPr>
              <a:t>يمكن أن نميز </a:t>
            </a:r>
            <a:r>
              <a:rPr lang="ar-SA" sz="2800" dirty="0" smtClean="0">
                <a:solidFill>
                  <a:srgbClr val="FF0000"/>
                </a:solidFill>
                <a:latin typeface="Tahoma" pitchFamily="34" charset="0"/>
                <a:cs typeface="Tahoma" pitchFamily="34" charset="0"/>
              </a:rPr>
              <a:t>خمسة أنواع من الهياكل</a:t>
            </a:r>
            <a:r>
              <a:rPr lang="ar-SA" sz="2800" dirty="0" smtClean="0">
                <a:solidFill>
                  <a:schemeClr val="dk1"/>
                </a:solidFill>
                <a:latin typeface="Tahoma" pitchFamily="34" charset="0"/>
                <a:cs typeface="Tahoma" pitchFamily="34" charset="0"/>
                <a:hlinkClick r:id="" action="ppaction://hlinkfile"/>
              </a:rPr>
              <a:t>(33)</a:t>
            </a:r>
            <a:r>
              <a:rPr lang="ar-SA" sz="2800" dirty="0" smtClean="0">
                <a:solidFill>
                  <a:schemeClr val="dk1"/>
                </a:solidFill>
                <a:latin typeface="Tahoma" pitchFamily="34" charset="0"/>
                <a:cs typeface="Tahoma" pitchFamily="34" charset="0"/>
              </a:rPr>
              <a:t>:</a:t>
            </a:r>
            <a:endParaRPr lang="en-US" sz="2800" dirty="0" smtClean="0">
              <a:solidFill>
                <a:schemeClr val="dk1"/>
              </a:solidFill>
              <a:latin typeface="Tahoma" pitchFamily="34" charset="0"/>
              <a:cs typeface="Tahoma" pitchFamily="34" charset="0"/>
            </a:endParaRPr>
          </a:p>
        </p:txBody>
      </p:sp>
      <p:sp>
        <p:nvSpPr>
          <p:cNvPr id="6" name="Rectangle 2"/>
          <p:cNvSpPr/>
          <p:nvPr/>
        </p:nvSpPr>
        <p:spPr>
          <a:xfrm>
            <a:off x="0" y="6258580"/>
            <a:ext cx="9144000" cy="523220"/>
          </a:xfrm>
          <a:prstGeom prst="rect">
            <a:avLst/>
          </a:prstGeom>
          <a:solidFill>
            <a:schemeClr val="bg1"/>
          </a:solidFill>
        </p:spPr>
        <p:txBody>
          <a:bodyPr wrap="square">
            <a:spAutoFit/>
          </a:bodyPr>
          <a:lstStyle/>
          <a:p>
            <a:pPr algn="just" rtl="1"/>
            <a:r>
              <a:rPr lang="fr-FR" sz="1400" dirty="0" smtClean="0">
                <a:solidFill>
                  <a:schemeClr val="dk1"/>
                </a:solidFill>
                <a:latin typeface="Tahoma" pitchFamily="34" charset="0"/>
                <a:cs typeface="Tahoma" pitchFamily="34" charset="0"/>
                <a:hlinkClick r:id="" action="ppaction://hlinkfile"/>
              </a:rPr>
              <a:t>(33)</a:t>
            </a:r>
            <a:r>
              <a:rPr lang="fr-FR" sz="1400" dirty="0" smtClean="0">
                <a:solidFill>
                  <a:schemeClr val="dk1"/>
                </a:solidFill>
                <a:latin typeface="Tahoma" pitchFamily="34" charset="0"/>
                <a:cs typeface="Tahoma" pitchFamily="34" charset="0"/>
              </a:rPr>
              <a:t> </a:t>
            </a:r>
            <a:r>
              <a:rPr lang="ar-SA" sz="1400" dirty="0" smtClean="0">
                <a:solidFill>
                  <a:schemeClr val="dk1"/>
                </a:solidFill>
                <a:latin typeface="Tahoma" pitchFamily="34" charset="0"/>
                <a:cs typeface="Tahoma" pitchFamily="34" charset="0"/>
              </a:rPr>
              <a:t> هنري سافال وفرونيك زاردات، التحكم في التكاليف والأداءات الخفية، عقد نشاطات خاضعة لمفاوضات دورية،جائزة الإدارة الإستراتيجية، إيكونوميكا، 1989، 405 صفحة، </a:t>
            </a:r>
            <a:r>
              <a:rPr lang="ar-SA" sz="1400" dirty="0" err="1" smtClean="0">
                <a:solidFill>
                  <a:schemeClr val="dk1"/>
                </a:solidFill>
                <a:latin typeface="Tahoma" pitchFamily="34" charset="0"/>
                <a:cs typeface="Tahoma" pitchFamily="34" charset="0"/>
              </a:rPr>
              <a:t>ص</a:t>
            </a:r>
            <a:r>
              <a:rPr lang="ar-SA" sz="1400" dirty="0" smtClean="0">
                <a:solidFill>
                  <a:schemeClr val="dk1"/>
                </a:solidFill>
                <a:latin typeface="Tahoma" pitchFamily="34" charset="0"/>
                <a:cs typeface="Tahoma" pitchFamily="34" charset="0"/>
              </a:rPr>
              <a:t> 155-156</a:t>
            </a:r>
            <a:endParaRPr lang="en-US" sz="1400" dirty="0" smtClean="0">
              <a:solidFill>
                <a:schemeClr val="dk1"/>
              </a:solidFill>
              <a:latin typeface="Tahoma" pitchFamily="34" charset="0"/>
              <a:cs typeface="Tahoma" pitchFamily="34" charset="0"/>
            </a:endParaRPr>
          </a:p>
        </p:txBody>
      </p:sp>
      <p:sp>
        <p:nvSpPr>
          <p:cNvPr id="7" name="Rectangle 2"/>
          <p:cNvSpPr/>
          <p:nvPr/>
        </p:nvSpPr>
        <p:spPr>
          <a:xfrm>
            <a:off x="0" y="646093"/>
            <a:ext cx="9144000" cy="954107"/>
          </a:xfrm>
          <a:prstGeom prst="rect">
            <a:avLst/>
          </a:prstGeom>
          <a:solidFill>
            <a:schemeClr val="bg1"/>
          </a:solidFill>
        </p:spPr>
        <p:txBody>
          <a:bodyPr wrap="square">
            <a:spAutoFit/>
          </a:bodyPr>
          <a:lstStyle/>
          <a:p>
            <a:pPr algn="just" rtl="1"/>
            <a:r>
              <a:rPr lang="ar-SA" sz="2800" dirty="0" smtClean="0">
                <a:solidFill>
                  <a:srgbClr val="00B050"/>
                </a:solidFill>
                <a:latin typeface="Tahoma" pitchFamily="34" charset="0"/>
                <a:cs typeface="Tahoma" pitchFamily="34" charset="0"/>
              </a:rPr>
              <a:t>* الهياكل المادية: </a:t>
            </a:r>
            <a:r>
              <a:rPr lang="ar-SA" sz="2800" dirty="0" smtClean="0">
                <a:solidFill>
                  <a:schemeClr val="dk1"/>
                </a:solidFill>
                <a:latin typeface="Tahoma" pitchFamily="34" charset="0"/>
                <a:cs typeface="Tahoma" pitchFamily="34" charset="0"/>
              </a:rPr>
              <a:t>وتتضمن إعداد و تهيئة الأماكن والمحلات وأجواء وظروف العمل.</a:t>
            </a:r>
            <a:endParaRPr lang="en-US" sz="2800" dirty="0" smtClean="0">
              <a:solidFill>
                <a:schemeClr val="dk1"/>
              </a:solidFill>
              <a:latin typeface="Tahoma" pitchFamily="34" charset="0"/>
              <a:cs typeface="Tahoma" pitchFamily="34" charset="0"/>
            </a:endParaRPr>
          </a:p>
        </p:txBody>
      </p:sp>
      <p:sp>
        <p:nvSpPr>
          <p:cNvPr id="8" name="Rectangle 2"/>
          <p:cNvSpPr/>
          <p:nvPr/>
        </p:nvSpPr>
        <p:spPr>
          <a:xfrm>
            <a:off x="0" y="1600200"/>
            <a:ext cx="9144000" cy="1384995"/>
          </a:xfrm>
          <a:prstGeom prst="rect">
            <a:avLst/>
          </a:prstGeom>
          <a:solidFill>
            <a:schemeClr val="bg1"/>
          </a:solidFill>
        </p:spPr>
        <p:txBody>
          <a:bodyPr wrap="square">
            <a:spAutoFit/>
          </a:bodyPr>
          <a:lstStyle/>
          <a:p>
            <a:pPr algn="just" rtl="1"/>
            <a:r>
              <a:rPr lang="ar-SA" sz="2800" dirty="0" smtClean="0">
                <a:solidFill>
                  <a:srgbClr val="00B050"/>
                </a:solidFill>
                <a:latin typeface="Tahoma" pitchFamily="34" charset="0"/>
                <a:cs typeface="Tahoma" pitchFamily="34" charset="0"/>
              </a:rPr>
              <a:t>* الهياكل التقنية: </a:t>
            </a:r>
            <a:r>
              <a:rPr lang="ar-SA" sz="2800" dirty="0" smtClean="0">
                <a:solidFill>
                  <a:schemeClr val="dk1"/>
                </a:solidFill>
                <a:latin typeface="Tahoma" pitchFamily="34" charset="0"/>
                <a:cs typeface="Tahoma" pitchFamily="34" charset="0"/>
              </a:rPr>
              <a:t>تشمل جميع أنواع المعدات التي يمكن ترتيبها حسب درجة تعقيداتها أو حسب قيمتها الاقتصادية أو حسب درجة ارتباط الإنسان بالآلة.</a:t>
            </a:r>
            <a:endParaRPr lang="en-US" sz="2800" dirty="0" smtClean="0">
              <a:solidFill>
                <a:schemeClr val="dk1"/>
              </a:solidFill>
              <a:latin typeface="Tahoma" pitchFamily="34" charset="0"/>
              <a:cs typeface="Tahoma" pitchFamily="34" charset="0"/>
            </a:endParaRPr>
          </a:p>
        </p:txBody>
      </p:sp>
      <p:sp>
        <p:nvSpPr>
          <p:cNvPr id="9" name="Rectangle 2"/>
          <p:cNvSpPr/>
          <p:nvPr/>
        </p:nvSpPr>
        <p:spPr>
          <a:xfrm>
            <a:off x="0" y="2971800"/>
            <a:ext cx="9144000" cy="954107"/>
          </a:xfrm>
          <a:prstGeom prst="rect">
            <a:avLst/>
          </a:prstGeom>
          <a:solidFill>
            <a:schemeClr val="bg1"/>
          </a:solidFill>
        </p:spPr>
        <p:txBody>
          <a:bodyPr wrap="square">
            <a:spAutoFit/>
          </a:bodyPr>
          <a:lstStyle/>
          <a:p>
            <a:pPr algn="just" rtl="1"/>
            <a:r>
              <a:rPr lang="ar-SA" sz="2800" dirty="0" smtClean="0">
                <a:solidFill>
                  <a:srgbClr val="00B050"/>
                </a:solidFill>
                <a:latin typeface="Tahoma" pitchFamily="34" charset="0"/>
                <a:cs typeface="Tahoma" pitchFamily="34" charset="0"/>
              </a:rPr>
              <a:t>* الهياكل التنظيمية: </a:t>
            </a:r>
            <a:r>
              <a:rPr lang="ar-SA" sz="2800" dirty="0" smtClean="0">
                <a:solidFill>
                  <a:schemeClr val="dk1"/>
                </a:solidFill>
                <a:latin typeface="Tahoma" pitchFamily="34" charset="0"/>
                <a:cs typeface="Tahoma" pitchFamily="34" charset="0"/>
              </a:rPr>
              <a:t>وتهتم بتوزيع الأعمال والمهمات وكذلك العلاقات بين مختلف أفراد المجموعة.</a:t>
            </a:r>
          </a:p>
        </p:txBody>
      </p:sp>
      <p:sp>
        <p:nvSpPr>
          <p:cNvPr id="10" name="Rectangle 2"/>
          <p:cNvSpPr/>
          <p:nvPr/>
        </p:nvSpPr>
        <p:spPr>
          <a:xfrm>
            <a:off x="0" y="3886200"/>
            <a:ext cx="9144000" cy="1384995"/>
          </a:xfrm>
          <a:prstGeom prst="rect">
            <a:avLst/>
          </a:prstGeom>
          <a:solidFill>
            <a:schemeClr val="bg1"/>
          </a:solidFill>
        </p:spPr>
        <p:txBody>
          <a:bodyPr wrap="square">
            <a:spAutoFit/>
          </a:bodyPr>
          <a:lstStyle/>
          <a:p>
            <a:pPr algn="just" rtl="1"/>
            <a:r>
              <a:rPr lang="ar-SA" sz="2800" dirty="0" smtClean="0">
                <a:solidFill>
                  <a:srgbClr val="00B050"/>
                </a:solidFill>
                <a:latin typeface="Tahoma" pitchFamily="34" charset="0"/>
                <a:cs typeface="Tahoma" pitchFamily="34" charset="0"/>
              </a:rPr>
              <a:t>* الهياكل الديمغرافية: </a:t>
            </a:r>
            <a:r>
              <a:rPr lang="ar-SA" sz="2800" dirty="0" smtClean="0">
                <a:solidFill>
                  <a:schemeClr val="dk1"/>
                </a:solidFill>
                <a:latin typeface="Tahoma" pitchFamily="34" charset="0"/>
                <a:cs typeface="Tahoma" pitchFamily="34" charset="0"/>
              </a:rPr>
              <a:t>ويقع تحديدها بحسب خاصيات المجموعة وبالخصوص الصنف المهني والعمر والجنس والتدريب المبدئي والتدريب المستمر.</a:t>
            </a:r>
            <a:endParaRPr lang="en-US" sz="2800" dirty="0" smtClean="0">
              <a:solidFill>
                <a:schemeClr val="dk1"/>
              </a:solidFill>
              <a:latin typeface="Tahoma" pitchFamily="34" charset="0"/>
              <a:cs typeface="Tahoma" pitchFamily="34" charset="0"/>
            </a:endParaRPr>
          </a:p>
        </p:txBody>
      </p:sp>
      <p:sp>
        <p:nvSpPr>
          <p:cNvPr id="11" name="Rectangle 2"/>
          <p:cNvSpPr/>
          <p:nvPr/>
        </p:nvSpPr>
        <p:spPr>
          <a:xfrm>
            <a:off x="0" y="5218093"/>
            <a:ext cx="9144000" cy="954107"/>
          </a:xfrm>
          <a:prstGeom prst="rect">
            <a:avLst/>
          </a:prstGeom>
          <a:solidFill>
            <a:schemeClr val="bg1"/>
          </a:solidFill>
        </p:spPr>
        <p:txBody>
          <a:bodyPr wrap="square">
            <a:spAutoFit/>
          </a:bodyPr>
          <a:lstStyle/>
          <a:p>
            <a:pPr algn="just" rtl="1"/>
            <a:r>
              <a:rPr lang="ar-SA" sz="2800" dirty="0" smtClean="0">
                <a:solidFill>
                  <a:srgbClr val="00B050"/>
                </a:solidFill>
                <a:latin typeface="Tahoma" pitchFamily="34" charset="0"/>
                <a:cs typeface="Tahoma" pitchFamily="34" charset="0"/>
              </a:rPr>
              <a:t>* الهياكل الذهنية: </a:t>
            </a:r>
            <a:r>
              <a:rPr lang="ar-SA" sz="2800" dirty="0" smtClean="0">
                <a:solidFill>
                  <a:schemeClr val="dk1"/>
                </a:solidFill>
                <a:latin typeface="Tahoma" pitchFamily="34" charset="0"/>
                <a:cs typeface="Tahoma" pitchFamily="34" charset="0"/>
              </a:rPr>
              <a:t>وتتضمن طرق الإدارة المتبعة والأطر المسيطرة التي تقيد أخذ القرارات.</a:t>
            </a:r>
            <a:endParaRPr lang="en-US" sz="2800" dirty="0" smtClean="0">
              <a:solidFill>
                <a:schemeClr val="dk1"/>
              </a:solidFill>
              <a:latin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down)">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down)">
                                      <p:cBhvr>
                                        <p:cTn id="15" dur="500"/>
                                        <p:tgtEl>
                                          <p:spTgt spid="7">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down)">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down)">
                                      <p:cBhvr>
                                        <p:cTn id="23" dur="500"/>
                                        <p:tgtEl>
                                          <p:spTgt spid="8">
                                            <p:bg/>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down)">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down)">
                                      <p:cBhvr>
                                        <p:cTn id="31" dur="500"/>
                                        <p:tgtEl>
                                          <p:spTgt spid="9">
                                            <p:bg/>
                                          </p:spTgt>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down)">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down)">
                                      <p:cBhvr>
                                        <p:cTn id="39" dur="500"/>
                                        <p:tgtEl>
                                          <p:spTgt spid="10">
                                            <p:bg/>
                                          </p:spTgt>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down)">
                                      <p:cBhvr>
                                        <p:cTn id="42" dur="500"/>
                                        <p:tgtEl>
                                          <p:spTgt spid="1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1">
                                            <p:bg/>
                                          </p:spTgt>
                                        </p:tgtEl>
                                        <p:attrNameLst>
                                          <p:attrName>style.visibility</p:attrName>
                                        </p:attrNameLst>
                                      </p:cBhvr>
                                      <p:to>
                                        <p:strVal val="visible"/>
                                      </p:to>
                                    </p:set>
                                    <p:animEffect transition="in" filter="wipe(down)">
                                      <p:cBhvr>
                                        <p:cTn id="47" dur="500"/>
                                        <p:tgtEl>
                                          <p:spTgt spid="11">
                                            <p:bg/>
                                          </p:spTgt>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1">
                                            <p:txEl>
                                              <p:pRg st="0" end="0"/>
                                            </p:txEl>
                                          </p:spTgt>
                                        </p:tgtEl>
                                        <p:attrNameLst>
                                          <p:attrName>style.visibility</p:attrName>
                                        </p:attrNameLst>
                                      </p:cBhvr>
                                      <p:to>
                                        <p:strVal val="visible"/>
                                      </p:to>
                                    </p:set>
                                    <p:animEffect transition="in" filter="wipe(down)">
                                      <p:cBhvr>
                                        <p:cTn id="50"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P spid="7" grpId="0" build="allAtOnce" animBg="1"/>
      <p:bldP spid="8" grpId="0" build="allAtOnce" animBg="1"/>
      <p:bldP spid="9" grpId="0" build="allAtOnce" animBg="1"/>
      <p:bldP spid="10" grpId="0" build="allAtOnce" animBg="1"/>
      <p:bldP spid="11" grpId="0" build="allAtOnce"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p:nvPr/>
        </p:nvSpPr>
        <p:spPr>
          <a:xfrm>
            <a:off x="0" y="86380"/>
            <a:ext cx="9144000" cy="523220"/>
          </a:xfrm>
          <a:prstGeom prst="rect">
            <a:avLst/>
          </a:prstGeom>
          <a:solidFill>
            <a:schemeClr val="bg1"/>
          </a:solidFill>
        </p:spPr>
        <p:txBody>
          <a:bodyPr wrap="square">
            <a:spAutoFit/>
          </a:bodyPr>
          <a:lstStyle/>
          <a:p>
            <a:pPr algn="just" rtl="1"/>
            <a:r>
              <a:rPr lang="ar-SA" sz="2800" dirty="0" smtClean="0">
                <a:solidFill>
                  <a:schemeClr val="dk1"/>
                </a:solidFill>
                <a:latin typeface="Tahoma" pitchFamily="34" charset="0"/>
                <a:cs typeface="Tahoma" pitchFamily="34" charset="0"/>
              </a:rPr>
              <a:t>يمكن أن نميز </a:t>
            </a:r>
            <a:r>
              <a:rPr lang="ar-SA" sz="2800" dirty="0" smtClean="0">
                <a:solidFill>
                  <a:srgbClr val="FF0000"/>
                </a:solidFill>
                <a:latin typeface="Tahoma" pitchFamily="34" charset="0"/>
                <a:cs typeface="Tahoma" pitchFamily="34" charset="0"/>
              </a:rPr>
              <a:t>خمسة أنواع من السلوكيات </a:t>
            </a:r>
            <a:r>
              <a:rPr lang="ar-SA" sz="2800" dirty="0" smtClean="0">
                <a:solidFill>
                  <a:schemeClr val="dk1"/>
                </a:solidFill>
                <a:latin typeface="Tahoma" pitchFamily="34" charset="0"/>
                <a:cs typeface="Tahoma" pitchFamily="34" charset="0"/>
                <a:hlinkClick r:id="" action="ppaction://hlinkfile"/>
              </a:rPr>
              <a:t>(33)</a:t>
            </a:r>
            <a:r>
              <a:rPr lang="ar-SA" sz="2800" dirty="0" smtClean="0">
                <a:solidFill>
                  <a:schemeClr val="dk1"/>
                </a:solidFill>
                <a:latin typeface="Tahoma" pitchFamily="34" charset="0"/>
                <a:cs typeface="Tahoma" pitchFamily="34" charset="0"/>
              </a:rPr>
              <a:t>:</a:t>
            </a:r>
            <a:endParaRPr lang="en-US" sz="2800" dirty="0" smtClean="0">
              <a:solidFill>
                <a:schemeClr val="dk1"/>
              </a:solidFill>
              <a:latin typeface="Tahoma" pitchFamily="34" charset="0"/>
              <a:cs typeface="Tahoma" pitchFamily="34" charset="0"/>
            </a:endParaRPr>
          </a:p>
        </p:txBody>
      </p:sp>
      <p:sp>
        <p:nvSpPr>
          <p:cNvPr id="6" name="Rectangle 2"/>
          <p:cNvSpPr/>
          <p:nvPr/>
        </p:nvSpPr>
        <p:spPr>
          <a:xfrm>
            <a:off x="0" y="6258580"/>
            <a:ext cx="9144000" cy="523220"/>
          </a:xfrm>
          <a:prstGeom prst="rect">
            <a:avLst/>
          </a:prstGeom>
          <a:solidFill>
            <a:schemeClr val="bg1"/>
          </a:solidFill>
        </p:spPr>
        <p:txBody>
          <a:bodyPr wrap="square">
            <a:spAutoFit/>
          </a:bodyPr>
          <a:lstStyle/>
          <a:p>
            <a:pPr algn="just" rtl="1"/>
            <a:r>
              <a:rPr lang="fr-FR" sz="1400" dirty="0" smtClean="0">
                <a:solidFill>
                  <a:schemeClr val="dk1"/>
                </a:solidFill>
                <a:latin typeface="Tahoma" pitchFamily="34" charset="0"/>
                <a:cs typeface="Tahoma" pitchFamily="34" charset="0"/>
                <a:hlinkClick r:id="" action="ppaction://hlinkfile"/>
              </a:rPr>
              <a:t>(33)</a:t>
            </a:r>
            <a:r>
              <a:rPr lang="fr-FR" sz="1400" dirty="0" smtClean="0">
                <a:solidFill>
                  <a:schemeClr val="dk1"/>
                </a:solidFill>
                <a:latin typeface="Tahoma" pitchFamily="34" charset="0"/>
                <a:cs typeface="Tahoma" pitchFamily="34" charset="0"/>
              </a:rPr>
              <a:t> </a:t>
            </a:r>
            <a:r>
              <a:rPr lang="ar-SA" sz="1400" dirty="0" smtClean="0">
                <a:solidFill>
                  <a:schemeClr val="dk1"/>
                </a:solidFill>
                <a:latin typeface="Tahoma" pitchFamily="34" charset="0"/>
                <a:cs typeface="Tahoma" pitchFamily="34" charset="0"/>
              </a:rPr>
              <a:t> هنري سافال وفرونيك زاردات، التحكم في التكاليف والأداءات الخفية، عقد نشاطات خاضعة لمفاوضات دورية،جائزة الإدارة الإستراتيجية، إيكونوميكا، 1989، 405 صفحة، </a:t>
            </a:r>
            <a:r>
              <a:rPr lang="ar-SA" sz="1400" dirty="0" err="1" smtClean="0">
                <a:solidFill>
                  <a:schemeClr val="dk1"/>
                </a:solidFill>
                <a:latin typeface="Tahoma" pitchFamily="34" charset="0"/>
                <a:cs typeface="Tahoma" pitchFamily="34" charset="0"/>
              </a:rPr>
              <a:t>ص</a:t>
            </a:r>
            <a:r>
              <a:rPr lang="ar-SA" sz="1400" dirty="0" smtClean="0">
                <a:solidFill>
                  <a:schemeClr val="dk1"/>
                </a:solidFill>
                <a:latin typeface="Tahoma" pitchFamily="34" charset="0"/>
                <a:cs typeface="Tahoma" pitchFamily="34" charset="0"/>
              </a:rPr>
              <a:t> 155-156</a:t>
            </a:r>
            <a:endParaRPr lang="en-US" sz="1400" dirty="0" smtClean="0">
              <a:solidFill>
                <a:schemeClr val="dk1"/>
              </a:solidFill>
              <a:latin typeface="Tahoma" pitchFamily="34" charset="0"/>
              <a:cs typeface="Tahoma" pitchFamily="34" charset="0"/>
            </a:endParaRPr>
          </a:p>
        </p:txBody>
      </p:sp>
      <p:sp>
        <p:nvSpPr>
          <p:cNvPr id="7" name="Rectangle 2"/>
          <p:cNvSpPr/>
          <p:nvPr/>
        </p:nvSpPr>
        <p:spPr>
          <a:xfrm>
            <a:off x="0" y="646093"/>
            <a:ext cx="9144000" cy="830997"/>
          </a:xfrm>
          <a:prstGeom prst="rect">
            <a:avLst/>
          </a:prstGeom>
          <a:solidFill>
            <a:schemeClr val="bg1"/>
          </a:solidFill>
        </p:spPr>
        <p:txBody>
          <a:bodyPr wrap="square">
            <a:spAutoFit/>
          </a:bodyPr>
          <a:lstStyle/>
          <a:p>
            <a:pPr algn="just" rtl="1"/>
            <a:r>
              <a:rPr lang="ar-SA" sz="2400" dirty="0" smtClean="0">
                <a:solidFill>
                  <a:srgbClr val="00B050"/>
                </a:solidFill>
                <a:latin typeface="Tahoma" pitchFamily="34" charset="0"/>
                <a:cs typeface="Tahoma" pitchFamily="34" charset="0"/>
              </a:rPr>
              <a:t>* السلوكيات الفردية: </a:t>
            </a:r>
            <a:r>
              <a:rPr lang="ar-SA" sz="2400" dirty="0" smtClean="0">
                <a:solidFill>
                  <a:schemeClr val="dk1"/>
                </a:solidFill>
                <a:latin typeface="Tahoma" pitchFamily="34" charset="0"/>
                <a:cs typeface="Tahoma" pitchFamily="34" charset="0"/>
              </a:rPr>
              <a:t>حيث أن الخاصيات المهنية للفرد وشخصيته تقودانه إلى التصرف كوحدة مستقلة نسبيا.</a:t>
            </a:r>
            <a:endParaRPr lang="en-US" sz="2400" dirty="0" smtClean="0">
              <a:solidFill>
                <a:schemeClr val="dk1"/>
              </a:solidFill>
              <a:latin typeface="Tahoma" pitchFamily="34" charset="0"/>
              <a:cs typeface="Tahoma" pitchFamily="34" charset="0"/>
            </a:endParaRPr>
          </a:p>
        </p:txBody>
      </p:sp>
      <p:sp>
        <p:nvSpPr>
          <p:cNvPr id="8" name="Rectangle 2"/>
          <p:cNvSpPr/>
          <p:nvPr/>
        </p:nvSpPr>
        <p:spPr>
          <a:xfrm>
            <a:off x="0" y="1531203"/>
            <a:ext cx="9144000" cy="830997"/>
          </a:xfrm>
          <a:prstGeom prst="rect">
            <a:avLst/>
          </a:prstGeom>
          <a:solidFill>
            <a:schemeClr val="bg1"/>
          </a:solidFill>
        </p:spPr>
        <p:txBody>
          <a:bodyPr wrap="square">
            <a:spAutoFit/>
          </a:bodyPr>
          <a:lstStyle/>
          <a:p>
            <a:pPr algn="just" rtl="1"/>
            <a:r>
              <a:rPr lang="ar-SA" sz="2400" dirty="0" smtClean="0">
                <a:solidFill>
                  <a:srgbClr val="00B050"/>
                </a:solidFill>
                <a:latin typeface="Tahoma" pitchFamily="34" charset="0"/>
                <a:cs typeface="Tahoma" pitchFamily="34" charset="0"/>
              </a:rPr>
              <a:t>* السلوكيات المصنفة: </a:t>
            </a:r>
            <a:r>
              <a:rPr lang="ar-SA" sz="2400" dirty="0" smtClean="0">
                <a:solidFill>
                  <a:schemeClr val="dk1"/>
                </a:solidFill>
                <a:latin typeface="Tahoma" pitchFamily="34" charset="0"/>
                <a:cs typeface="Tahoma" pitchFamily="34" charset="0"/>
              </a:rPr>
              <a:t>وهي التي يكون فيها سلوك الفرد مقيد بانتمائه إلى صنف معين في الهيكل التنظيمي أو في السلم الوظيفي.</a:t>
            </a:r>
            <a:endParaRPr lang="en-US" sz="2400" dirty="0" smtClean="0">
              <a:solidFill>
                <a:schemeClr val="dk1"/>
              </a:solidFill>
              <a:latin typeface="Tahoma" pitchFamily="34" charset="0"/>
              <a:cs typeface="Tahoma" pitchFamily="34" charset="0"/>
            </a:endParaRPr>
          </a:p>
        </p:txBody>
      </p:sp>
      <p:sp>
        <p:nvSpPr>
          <p:cNvPr id="9" name="Rectangle 2"/>
          <p:cNvSpPr/>
          <p:nvPr/>
        </p:nvSpPr>
        <p:spPr>
          <a:xfrm>
            <a:off x="0" y="2438400"/>
            <a:ext cx="9144000" cy="830997"/>
          </a:xfrm>
          <a:prstGeom prst="rect">
            <a:avLst/>
          </a:prstGeom>
          <a:solidFill>
            <a:schemeClr val="bg1"/>
          </a:solidFill>
        </p:spPr>
        <p:txBody>
          <a:bodyPr wrap="square">
            <a:spAutoFit/>
          </a:bodyPr>
          <a:lstStyle/>
          <a:p>
            <a:pPr algn="just" rtl="1"/>
            <a:r>
              <a:rPr lang="ar-SA" sz="2400" dirty="0" smtClean="0">
                <a:solidFill>
                  <a:srgbClr val="00B050"/>
                </a:solidFill>
                <a:latin typeface="Tahoma" pitchFamily="34" charset="0"/>
                <a:cs typeface="Tahoma" pitchFamily="34" charset="0"/>
              </a:rPr>
              <a:t>* سلوكيات مجموعات النشاط: </a:t>
            </a:r>
            <a:r>
              <a:rPr lang="ar-SA" sz="2400" dirty="0" smtClean="0">
                <a:solidFill>
                  <a:schemeClr val="dk1"/>
                </a:solidFill>
                <a:latin typeface="Tahoma" pitchFamily="34" charset="0"/>
                <a:cs typeface="Tahoma" pitchFamily="34" charset="0"/>
              </a:rPr>
              <a:t>وهي التي يكون فيها سلوك الفرد مقيد بانتمائه إلى مجموعة نشاط كالأقسام أو الورشات أو الوكالات.</a:t>
            </a:r>
            <a:endParaRPr lang="en-US" sz="2400" dirty="0" smtClean="0">
              <a:solidFill>
                <a:schemeClr val="dk1"/>
              </a:solidFill>
              <a:latin typeface="Tahoma" pitchFamily="34" charset="0"/>
              <a:cs typeface="Tahoma" pitchFamily="34" charset="0"/>
            </a:endParaRPr>
          </a:p>
        </p:txBody>
      </p:sp>
      <p:sp>
        <p:nvSpPr>
          <p:cNvPr id="10" name="Rectangle 2"/>
          <p:cNvSpPr/>
          <p:nvPr/>
        </p:nvSpPr>
        <p:spPr>
          <a:xfrm>
            <a:off x="0" y="3352800"/>
            <a:ext cx="9144000" cy="830997"/>
          </a:xfrm>
          <a:prstGeom prst="rect">
            <a:avLst/>
          </a:prstGeom>
          <a:solidFill>
            <a:schemeClr val="bg1"/>
          </a:solidFill>
        </p:spPr>
        <p:txBody>
          <a:bodyPr wrap="square">
            <a:spAutoFit/>
          </a:bodyPr>
          <a:lstStyle/>
          <a:p>
            <a:pPr algn="just" rtl="1"/>
            <a:r>
              <a:rPr lang="ar-SA" sz="2400" dirty="0" smtClean="0">
                <a:solidFill>
                  <a:srgbClr val="00B050"/>
                </a:solidFill>
                <a:latin typeface="Tahoma" pitchFamily="34" charset="0"/>
                <a:cs typeface="Tahoma" pitchFamily="34" charset="0"/>
              </a:rPr>
              <a:t>* سلوكيات مجموعات الضغط: </a:t>
            </a:r>
            <a:r>
              <a:rPr lang="ar-SA" sz="2400" dirty="0" smtClean="0">
                <a:solidFill>
                  <a:schemeClr val="dk1"/>
                </a:solidFill>
                <a:latin typeface="Tahoma" pitchFamily="34" charset="0"/>
                <a:cs typeface="Tahoma" pitchFamily="34" charset="0"/>
              </a:rPr>
              <a:t>وهي التي يكون فيها سلوك الفرد مقيد بانتمائه إلى مجموعة ضغط كالنقابات مثلا.</a:t>
            </a:r>
            <a:endParaRPr lang="en-US" sz="2400" dirty="0" smtClean="0">
              <a:solidFill>
                <a:schemeClr val="dk1"/>
              </a:solidFill>
              <a:latin typeface="Tahoma" pitchFamily="34" charset="0"/>
              <a:cs typeface="Tahoma" pitchFamily="34" charset="0"/>
            </a:endParaRPr>
          </a:p>
        </p:txBody>
      </p:sp>
      <p:sp>
        <p:nvSpPr>
          <p:cNvPr id="11" name="Rectangle 2"/>
          <p:cNvSpPr/>
          <p:nvPr/>
        </p:nvSpPr>
        <p:spPr>
          <a:xfrm>
            <a:off x="0" y="4267200"/>
            <a:ext cx="9144000" cy="830997"/>
          </a:xfrm>
          <a:prstGeom prst="rect">
            <a:avLst/>
          </a:prstGeom>
          <a:solidFill>
            <a:schemeClr val="bg1"/>
          </a:solidFill>
        </p:spPr>
        <p:txBody>
          <a:bodyPr wrap="square">
            <a:spAutoFit/>
          </a:bodyPr>
          <a:lstStyle/>
          <a:p>
            <a:pPr algn="just" rtl="1"/>
            <a:r>
              <a:rPr lang="ar-SA" sz="2400" dirty="0" smtClean="0">
                <a:solidFill>
                  <a:srgbClr val="00B050"/>
                </a:solidFill>
                <a:latin typeface="Tahoma" pitchFamily="34" charset="0"/>
                <a:cs typeface="Tahoma" pitchFamily="34" charset="0"/>
              </a:rPr>
              <a:t>* السلوكيات الجماعية: </a:t>
            </a:r>
            <a:r>
              <a:rPr lang="ar-SA" sz="2400" dirty="0" smtClean="0">
                <a:solidFill>
                  <a:schemeClr val="dk1"/>
                </a:solidFill>
                <a:latin typeface="Tahoma" pitchFamily="34" charset="0"/>
                <a:cs typeface="Tahoma" pitchFamily="34" charset="0"/>
              </a:rPr>
              <a:t>وتتمثل في امكانية تصرف المجموعة كفرد واحد لمواجهة الأحداث الطارئة.</a:t>
            </a:r>
            <a:endParaRPr lang="en-US" sz="2400" dirty="0" smtClean="0">
              <a:solidFill>
                <a:schemeClr val="dk1"/>
              </a:solidFill>
              <a:latin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down)">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down)">
                                      <p:cBhvr>
                                        <p:cTn id="15" dur="500"/>
                                        <p:tgtEl>
                                          <p:spTgt spid="7">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down)">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down)">
                                      <p:cBhvr>
                                        <p:cTn id="23" dur="500"/>
                                        <p:tgtEl>
                                          <p:spTgt spid="8">
                                            <p:bg/>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down)">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down)">
                                      <p:cBhvr>
                                        <p:cTn id="31" dur="500"/>
                                        <p:tgtEl>
                                          <p:spTgt spid="9">
                                            <p:bg/>
                                          </p:spTgt>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down)">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down)">
                                      <p:cBhvr>
                                        <p:cTn id="39" dur="500"/>
                                        <p:tgtEl>
                                          <p:spTgt spid="10">
                                            <p:bg/>
                                          </p:spTgt>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down)">
                                      <p:cBhvr>
                                        <p:cTn id="42" dur="500"/>
                                        <p:tgtEl>
                                          <p:spTgt spid="1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1">
                                            <p:bg/>
                                          </p:spTgt>
                                        </p:tgtEl>
                                        <p:attrNameLst>
                                          <p:attrName>style.visibility</p:attrName>
                                        </p:attrNameLst>
                                      </p:cBhvr>
                                      <p:to>
                                        <p:strVal val="visible"/>
                                      </p:to>
                                    </p:set>
                                    <p:animEffect transition="in" filter="wipe(down)">
                                      <p:cBhvr>
                                        <p:cTn id="47" dur="500"/>
                                        <p:tgtEl>
                                          <p:spTgt spid="11">
                                            <p:bg/>
                                          </p:spTgt>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1">
                                            <p:txEl>
                                              <p:pRg st="0" end="0"/>
                                            </p:txEl>
                                          </p:spTgt>
                                        </p:tgtEl>
                                        <p:attrNameLst>
                                          <p:attrName>style.visibility</p:attrName>
                                        </p:attrNameLst>
                                      </p:cBhvr>
                                      <p:to>
                                        <p:strVal val="visible"/>
                                      </p:to>
                                    </p:set>
                                    <p:animEffect transition="in" filter="wipe(down)">
                                      <p:cBhvr>
                                        <p:cTn id="50"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P spid="7" grpId="0" build="allAtOnce" animBg="1"/>
      <p:bldP spid="8" grpId="0" build="allAtOnce" animBg="1"/>
      <p:bldP spid="9" grpId="0" build="allAtOnce" animBg="1"/>
      <p:bldP spid="10" grpId="0" build="allAtOnce" animBg="1"/>
      <p:bldP spid="11" grpId="0" build="allAtOnce"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p:nvPr/>
        </p:nvSpPr>
        <p:spPr>
          <a:xfrm>
            <a:off x="685800" y="457200"/>
            <a:ext cx="7772400" cy="954107"/>
          </a:xfrm>
          <a:prstGeom prst="rect">
            <a:avLst/>
          </a:prstGeom>
          <a:solidFill>
            <a:schemeClr val="bg1"/>
          </a:solidFill>
        </p:spPr>
        <p:txBody>
          <a:bodyPr wrap="square">
            <a:spAutoFit/>
          </a:bodyPr>
          <a:lstStyle/>
          <a:p>
            <a:pPr algn="r" rtl="1"/>
            <a:r>
              <a:rPr lang="ar-SA" sz="2800" dirty="0" smtClean="0">
                <a:solidFill>
                  <a:srgbClr val="00B050"/>
                </a:solidFill>
                <a:latin typeface="Tahoma" pitchFamily="34" charset="0"/>
                <a:cs typeface="Tahoma" pitchFamily="34" charset="0"/>
              </a:rPr>
              <a:t>6 إدارة الجودة الشاملة في العمل الجمعياتي والنجاعة في الاقتصاد الإسلامي</a:t>
            </a:r>
            <a:endParaRPr lang="en-US" sz="2800" dirty="0" smtClean="0">
              <a:solidFill>
                <a:srgbClr val="00B050"/>
              </a:solidFill>
              <a:latin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down)">
                                      <p:cBhvr>
                                        <p:cTn id="7" dur="500"/>
                                        <p:tgtEl>
                                          <p:spTgt spid="2">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down)">
                                      <p:cBhvr>
                                        <p:cTn id="1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954107"/>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r" rtl="1"/>
            <a:r>
              <a:rPr lang="ar-SA" sz="2800" b="1" dirty="0" smtClean="0">
                <a:latin typeface="Tahoma" pitchFamily="34" charset="0"/>
                <a:cs typeface="Tahoma" pitchFamily="34" charset="0"/>
              </a:rPr>
              <a:t>اقتراح نموذج هندسة الجودة وتطوير العمل الجمعياتي والنجاعة في الاقتصاد الإسلامي</a:t>
            </a:r>
          </a:p>
        </p:txBody>
      </p:sp>
      <p:sp>
        <p:nvSpPr>
          <p:cNvPr id="3" name="Rectangle 2"/>
          <p:cNvSpPr/>
          <p:nvPr/>
        </p:nvSpPr>
        <p:spPr>
          <a:xfrm>
            <a:off x="0" y="2209800"/>
            <a:ext cx="9144000" cy="2062103"/>
          </a:xfrm>
          <a:prstGeom prst="rect">
            <a:avLst/>
          </a:prstGeom>
          <a:solidFill>
            <a:schemeClr val="bg1"/>
          </a:solidFill>
        </p:spPr>
        <p:txBody>
          <a:bodyPr wrap="square">
            <a:spAutoFit/>
          </a:bodyPr>
          <a:lstStyle/>
          <a:p>
            <a:pPr algn="r" rtl="1"/>
            <a:r>
              <a:rPr lang="ar-TN" sz="3200" dirty="0" smtClean="0">
                <a:solidFill>
                  <a:schemeClr val="dk1"/>
                </a:solidFill>
                <a:latin typeface="Tahoma" pitchFamily="34" charset="0"/>
                <a:cs typeface="Tahoma" pitchFamily="34" charset="0"/>
              </a:rPr>
              <a:t>سأقدم في البداية مختلف عناصر النموذج والتفاعلات بينها ثم نقترح عليكم مثالا عمليا لتوضيح المنهجية التي يمكن اعتمادها في </a:t>
            </a:r>
            <a:r>
              <a:rPr lang="ar-SA" sz="3200" dirty="0" smtClean="0">
                <a:solidFill>
                  <a:schemeClr val="dk1"/>
                </a:solidFill>
                <a:latin typeface="Tahoma" pitchFamily="34" charset="0"/>
                <a:cs typeface="Tahoma" pitchFamily="34" charset="0"/>
              </a:rPr>
              <a:t>تطوير العمل الجمعياتي والنجاعة في الاقتصاد الإسلامي</a:t>
            </a:r>
            <a:r>
              <a:rPr lang="ar-TN" sz="3200" dirty="0" smtClean="0">
                <a:solidFill>
                  <a:schemeClr val="dk1"/>
                </a:solidFill>
                <a:latin typeface="Tahoma" pitchFamily="34" charset="0"/>
                <a:cs typeface="Tahoma" pitchFamily="34" charset="0"/>
              </a:rPr>
              <a: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lide Number Placeholder 156"/>
          <p:cNvSpPr>
            <a:spLocks noGrp="1"/>
          </p:cNvSpPr>
          <p:nvPr>
            <p:ph type="sldNum" sz="quarter" idx="12"/>
          </p:nvPr>
        </p:nvSpPr>
        <p:spPr/>
        <p:txBody>
          <a:bodyPr/>
          <a:lstStyle/>
          <a:p>
            <a:fld id="{073EB098-CD0D-49A6-9919-E4C3F7658AE8}" type="slidenum">
              <a:rPr lang="en-US" smtClean="0"/>
              <a:pPr/>
              <a:t>14</a:t>
            </a:fld>
            <a:endParaRPr lang="en-US"/>
          </a:p>
        </p:txBody>
      </p:sp>
      <p:sp>
        <p:nvSpPr>
          <p:cNvPr id="197" name="TextBox 196"/>
          <p:cNvSpPr txBox="1"/>
          <p:nvPr/>
        </p:nvSpPr>
        <p:spPr>
          <a:xfrm>
            <a:off x="1066800" y="228600"/>
            <a:ext cx="716280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rtl="1"/>
            <a:r>
              <a:rPr lang="ar-SA"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نموذج هندسة الجودة وتطوير العمل الجمعياتي والنجاعة في الاقتصاد الإسلامي</a:t>
            </a:r>
            <a:endParaRPr lang="en-US"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grpSp>
        <p:nvGrpSpPr>
          <p:cNvPr id="127" name="Group 57"/>
          <p:cNvGrpSpPr/>
          <p:nvPr/>
        </p:nvGrpSpPr>
        <p:grpSpPr>
          <a:xfrm>
            <a:off x="1674812" y="1676400"/>
            <a:ext cx="1524000" cy="4343400"/>
            <a:chOff x="2133600" y="1524000"/>
            <a:chExt cx="1447800" cy="1981200"/>
          </a:xfrm>
        </p:grpSpPr>
        <p:sp>
          <p:nvSpPr>
            <p:cNvPr id="130" name="Rectangle 58"/>
            <p:cNvSpPr/>
            <p:nvPr/>
          </p:nvSpPr>
          <p:spPr>
            <a:xfrm>
              <a:off x="2133600" y="1524000"/>
              <a:ext cx="1447800" cy="1981200"/>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38" name="TextBox 59"/>
            <p:cNvSpPr txBox="1"/>
            <p:nvPr/>
          </p:nvSpPr>
          <p:spPr>
            <a:xfrm>
              <a:off x="2352279" y="3260537"/>
              <a:ext cx="1000521" cy="140390"/>
            </a:xfrm>
            <a:prstGeom prst="rect">
              <a:avLst/>
            </a:prstGeom>
            <a:ln/>
          </p:spPr>
          <p:style>
            <a:lnRef idx="0">
              <a:schemeClr val="accent2"/>
            </a:lnRef>
            <a:fillRef idx="3">
              <a:schemeClr val="accent2"/>
            </a:fillRef>
            <a:effectRef idx="3">
              <a:schemeClr val="accent2"/>
            </a:effectRef>
            <a:fontRef idx="minor">
              <a:schemeClr val="lt1"/>
            </a:fontRef>
          </p:style>
          <p:txBody>
            <a:bodyPr wrap="square" rtlCol="0" anchor="ctr">
              <a:spAutoFit/>
            </a:bodyPr>
            <a:lstStyle/>
            <a:p>
              <a:pPr algn="r" rtl="1"/>
              <a:r>
                <a:rPr lang="ar-SA" sz="1400" b="1" dirty="0" smtClean="0">
                  <a:solidFill>
                    <a:schemeClr val="lt1"/>
                  </a:solidFill>
                </a:rPr>
                <a:t>تحديد الأنشطة</a:t>
              </a:r>
              <a:endParaRPr lang="en-US" sz="1400" b="1" dirty="0">
                <a:solidFill>
                  <a:schemeClr val="lt1"/>
                </a:solidFill>
              </a:endParaRPr>
            </a:p>
          </p:txBody>
        </p:sp>
        <p:sp>
          <p:nvSpPr>
            <p:cNvPr id="141" name="TextBox 60"/>
            <p:cNvSpPr txBox="1"/>
            <p:nvPr/>
          </p:nvSpPr>
          <p:spPr>
            <a:xfrm>
              <a:off x="2279889" y="2878200"/>
              <a:ext cx="1059180" cy="140390"/>
            </a:xfrm>
            <a:prstGeom prst="rect">
              <a:avLst/>
            </a:prstGeom>
            <a:ln/>
          </p:spPr>
          <p:style>
            <a:lnRef idx="0">
              <a:schemeClr val="accent2"/>
            </a:lnRef>
            <a:fillRef idx="3">
              <a:schemeClr val="accent2"/>
            </a:fillRef>
            <a:effectRef idx="3">
              <a:schemeClr val="accent2"/>
            </a:effectRef>
            <a:fontRef idx="minor">
              <a:schemeClr val="lt1"/>
            </a:fontRef>
          </p:style>
          <p:txBody>
            <a:bodyPr wrap="square" rtlCol="0" anchor="ctr">
              <a:spAutoFit/>
            </a:bodyPr>
            <a:lstStyle/>
            <a:p>
              <a:pPr algn="r" rtl="1"/>
              <a:r>
                <a:rPr lang="ar-SA" sz="1400" b="1" dirty="0" smtClean="0">
                  <a:solidFill>
                    <a:schemeClr val="lt1"/>
                  </a:solidFill>
                </a:rPr>
                <a:t>تحديد المهام</a:t>
              </a:r>
              <a:endParaRPr lang="en-US" sz="1400" b="1" dirty="0">
                <a:solidFill>
                  <a:schemeClr val="lt1"/>
                </a:solidFill>
              </a:endParaRPr>
            </a:p>
          </p:txBody>
        </p:sp>
        <p:sp>
          <p:nvSpPr>
            <p:cNvPr id="148" name="TextBox 61"/>
            <p:cNvSpPr txBox="1"/>
            <p:nvPr/>
          </p:nvSpPr>
          <p:spPr>
            <a:xfrm>
              <a:off x="2279889" y="2411336"/>
              <a:ext cx="1072911" cy="238662"/>
            </a:xfrm>
            <a:prstGeom prst="rect">
              <a:avLst/>
            </a:prstGeom>
            <a:ln/>
          </p:spPr>
          <p:style>
            <a:lnRef idx="0">
              <a:schemeClr val="accent2"/>
            </a:lnRef>
            <a:fillRef idx="3">
              <a:schemeClr val="accent2"/>
            </a:fillRef>
            <a:effectRef idx="3">
              <a:schemeClr val="accent2"/>
            </a:effectRef>
            <a:fontRef idx="minor">
              <a:schemeClr val="lt1"/>
            </a:fontRef>
          </p:style>
          <p:txBody>
            <a:bodyPr wrap="square" rtlCol="0" anchor="ctr">
              <a:spAutoFit/>
            </a:bodyPr>
            <a:lstStyle/>
            <a:p>
              <a:pPr algn="r" rtl="1"/>
              <a:r>
                <a:rPr lang="ar-SA" sz="1400" b="1" dirty="0" smtClean="0">
                  <a:solidFill>
                    <a:schemeClr val="lt1"/>
                  </a:solidFill>
                </a:rPr>
                <a:t>تحديد</a:t>
              </a:r>
              <a:r>
                <a:rPr lang="en-US" sz="1400" b="1" dirty="0" smtClean="0">
                  <a:solidFill>
                    <a:schemeClr val="lt1"/>
                  </a:solidFill>
                </a:rPr>
                <a:t> </a:t>
              </a:r>
              <a:r>
                <a:rPr lang="ar-SA" sz="1400" b="1" dirty="0" smtClean="0">
                  <a:solidFill>
                    <a:schemeClr val="lt1"/>
                  </a:solidFill>
                </a:rPr>
                <a:t>الوظيفة (العمل) </a:t>
              </a:r>
              <a:endParaRPr lang="en-US" sz="1400" b="1" dirty="0">
                <a:solidFill>
                  <a:schemeClr val="lt1"/>
                </a:solidFill>
              </a:endParaRPr>
            </a:p>
          </p:txBody>
        </p:sp>
        <p:sp>
          <p:nvSpPr>
            <p:cNvPr id="151" name="TextBox 62"/>
            <p:cNvSpPr txBox="1"/>
            <p:nvPr/>
          </p:nvSpPr>
          <p:spPr>
            <a:xfrm>
              <a:off x="2286000" y="2030336"/>
              <a:ext cx="1152129" cy="140390"/>
            </a:xfrm>
            <a:prstGeom prst="rect">
              <a:avLst/>
            </a:prstGeom>
            <a:ln/>
          </p:spPr>
          <p:style>
            <a:lnRef idx="0">
              <a:schemeClr val="accent2"/>
            </a:lnRef>
            <a:fillRef idx="3">
              <a:schemeClr val="accent2"/>
            </a:fillRef>
            <a:effectRef idx="3">
              <a:schemeClr val="accent2"/>
            </a:effectRef>
            <a:fontRef idx="minor">
              <a:schemeClr val="lt1"/>
            </a:fontRef>
          </p:style>
          <p:txBody>
            <a:bodyPr wrap="square" rtlCol="0" anchor="ctr">
              <a:spAutoFit/>
            </a:bodyPr>
            <a:lstStyle/>
            <a:p>
              <a:pPr algn="r" rtl="1"/>
              <a:r>
                <a:rPr lang="ar-SA" sz="1400" b="1" dirty="0" smtClean="0"/>
                <a:t>تحديد المسؤوليات</a:t>
              </a:r>
              <a:endParaRPr lang="en-US" sz="1400" b="1" dirty="0" smtClean="0"/>
            </a:p>
          </p:txBody>
        </p:sp>
        <p:sp>
          <p:nvSpPr>
            <p:cNvPr id="156" name="TextBox 63"/>
            <p:cNvSpPr txBox="1"/>
            <p:nvPr/>
          </p:nvSpPr>
          <p:spPr>
            <a:xfrm>
              <a:off x="2279889" y="1668505"/>
              <a:ext cx="1158240" cy="140390"/>
            </a:xfrm>
            <a:prstGeom prst="rect">
              <a:avLst/>
            </a:prstGeom>
            <a:ln/>
          </p:spPr>
          <p:style>
            <a:lnRef idx="0">
              <a:schemeClr val="accent2"/>
            </a:lnRef>
            <a:fillRef idx="3">
              <a:schemeClr val="accent2"/>
            </a:fillRef>
            <a:effectRef idx="3">
              <a:schemeClr val="accent2"/>
            </a:effectRef>
            <a:fontRef idx="minor">
              <a:schemeClr val="lt1"/>
            </a:fontRef>
          </p:style>
          <p:txBody>
            <a:bodyPr wrap="square" rtlCol="0" anchor="ctr">
              <a:spAutoFit/>
            </a:bodyPr>
            <a:lstStyle/>
            <a:p>
              <a:pPr algn="r" rtl="1"/>
              <a:r>
                <a:rPr lang="ar-SA" sz="1400" b="1" dirty="0" smtClean="0"/>
                <a:t>تحديد السلطة</a:t>
              </a:r>
              <a:endParaRPr lang="en-US" sz="1400" b="1" dirty="0"/>
            </a:p>
          </p:txBody>
        </p:sp>
        <p:cxnSp>
          <p:nvCxnSpPr>
            <p:cNvPr id="158" name="Straight Arrow Connector 67"/>
            <p:cNvCxnSpPr/>
            <p:nvPr/>
          </p:nvCxnSpPr>
          <p:spPr>
            <a:xfrm rot="5400000" flipH="1" flipV="1">
              <a:off x="2753936" y="2287964"/>
              <a:ext cx="208636" cy="151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pSp>
      <p:sp>
        <p:nvSpPr>
          <p:cNvPr id="159" name="TextBox 76"/>
          <p:cNvSpPr txBox="1"/>
          <p:nvPr/>
        </p:nvSpPr>
        <p:spPr>
          <a:xfrm>
            <a:off x="303212" y="1676400"/>
            <a:ext cx="1066800" cy="2246769"/>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r" rtl="1"/>
            <a:r>
              <a:rPr lang="ar-SA" sz="1400" b="1" dirty="0" smtClean="0"/>
              <a:t>* إدارة </a:t>
            </a:r>
            <a:r>
              <a:rPr lang="ar-TN" sz="1400" b="1" dirty="0" smtClean="0"/>
              <a:t>وهندسة </a:t>
            </a:r>
            <a:r>
              <a:rPr lang="ar-SA" sz="1400" b="1" dirty="0" smtClean="0"/>
              <a:t>الجودة الشاملة</a:t>
            </a:r>
          </a:p>
          <a:p>
            <a:pPr algn="r" rtl="1"/>
            <a:r>
              <a:rPr lang="ar-SA" sz="1400" b="1" dirty="0" smtClean="0"/>
              <a:t>* الإدارة اللوجستية</a:t>
            </a:r>
            <a:endParaRPr lang="en-US" sz="1400" b="1" dirty="0" smtClean="0"/>
          </a:p>
          <a:p>
            <a:pPr algn="r" rtl="1"/>
            <a:r>
              <a:rPr lang="ar-SA" sz="1400" b="1" dirty="0" smtClean="0"/>
              <a:t>* إدارة الكفاءات</a:t>
            </a:r>
          </a:p>
          <a:p>
            <a:pPr algn="r" rtl="1"/>
            <a:r>
              <a:rPr lang="ar-SA" sz="1400" b="1" dirty="0" smtClean="0"/>
              <a:t>* إدارة الوقت</a:t>
            </a:r>
          </a:p>
          <a:p>
            <a:pPr algn="r" rtl="1"/>
            <a:r>
              <a:rPr lang="ar-SA" sz="1400" b="1" dirty="0" smtClean="0"/>
              <a:t>* إدارة النزاعات ...</a:t>
            </a:r>
          </a:p>
        </p:txBody>
      </p:sp>
      <p:cxnSp>
        <p:nvCxnSpPr>
          <p:cNvPr id="162" name="Straight Arrow Connector 78"/>
          <p:cNvCxnSpPr/>
          <p:nvPr/>
        </p:nvCxnSpPr>
        <p:spPr>
          <a:xfrm rot="5400000">
            <a:off x="646906" y="3998912"/>
            <a:ext cx="381000" cy="1588"/>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sp>
        <p:nvSpPr>
          <p:cNvPr id="169" name="TextBox 79"/>
          <p:cNvSpPr txBox="1"/>
          <p:nvPr/>
        </p:nvSpPr>
        <p:spPr>
          <a:xfrm>
            <a:off x="152400" y="4208283"/>
            <a:ext cx="1251248" cy="1492716"/>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r" rtl="1"/>
            <a:r>
              <a:rPr lang="ar-SA" sz="1300" b="1" dirty="0" smtClean="0"/>
              <a:t>الاستعمال الأمثل للوقت والأفراد والموارد كميا وكيفيا وماليا لتحقيق الجودة والتميز والإحسان الشامل</a:t>
            </a:r>
          </a:p>
        </p:txBody>
      </p:sp>
      <p:cxnSp>
        <p:nvCxnSpPr>
          <p:cNvPr id="170" name="Straight Arrow Connector 80"/>
          <p:cNvCxnSpPr/>
          <p:nvPr/>
        </p:nvCxnSpPr>
        <p:spPr>
          <a:xfrm>
            <a:off x="1370012" y="4722812"/>
            <a:ext cx="304800" cy="1588"/>
          </a:xfrm>
          <a:prstGeom prst="straightConnector1">
            <a:avLst/>
          </a:prstGeom>
          <a:ln>
            <a:headEnd type="arrow"/>
            <a:tailEnd type="none"/>
          </a:ln>
        </p:spPr>
        <p:style>
          <a:lnRef idx="3">
            <a:schemeClr val="accent2"/>
          </a:lnRef>
          <a:fillRef idx="0">
            <a:schemeClr val="accent2"/>
          </a:fillRef>
          <a:effectRef idx="2">
            <a:schemeClr val="accent2"/>
          </a:effectRef>
          <a:fontRef idx="minor">
            <a:schemeClr val="tx1"/>
          </a:fontRef>
        </p:style>
      </p:cxnSp>
      <p:cxnSp>
        <p:nvCxnSpPr>
          <p:cNvPr id="171" name="Straight Connector 81"/>
          <p:cNvCxnSpPr/>
          <p:nvPr/>
        </p:nvCxnSpPr>
        <p:spPr>
          <a:xfrm rot="5400000" flipH="1" flipV="1">
            <a:off x="725093" y="1484711"/>
            <a:ext cx="380999" cy="2381"/>
          </a:xfrm>
          <a:prstGeom prst="line">
            <a:avLst/>
          </a:prstGeom>
          <a:ln>
            <a:headEnd type="none"/>
            <a:tailEnd type="arrow"/>
          </a:ln>
        </p:spPr>
        <p:style>
          <a:lnRef idx="2">
            <a:schemeClr val="accent3"/>
          </a:lnRef>
          <a:fillRef idx="0">
            <a:schemeClr val="accent3"/>
          </a:fillRef>
          <a:effectRef idx="1">
            <a:schemeClr val="accent3"/>
          </a:effectRef>
          <a:fontRef idx="minor">
            <a:schemeClr val="tx1"/>
          </a:fontRef>
        </p:style>
      </p:cxnSp>
      <p:cxnSp>
        <p:nvCxnSpPr>
          <p:cNvPr id="186" name="Straight Connector 99"/>
          <p:cNvCxnSpPr/>
          <p:nvPr/>
        </p:nvCxnSpPr>
        <p:spPr>
          <a:xfrm rot="5400000" flipH="1" flipV="1">
            <a:off x="-1295400" y="2741612"/>
            <a:ext cx="2895600" cy="1588"/>
          </a:xfrm>
          <a:prstGeom prst="line">
            <a:avLst/>
          </a:prstGeom>
        </p:spPr>
        <p:style>
          <a:lnRef idx="2">
            <a:schemeClr val="accent6"/>
          </a:lnRef>
          <a:fillRef idx="0">
            <a:schemeClr val="accent6"/>
          </a:fillRef>
          <a:effectRef idx="1">
            <a:schemeClr val="accent6"/>
          </a:effectRef>
          <a:fontRef idx="minor">
            <a:schemeClr val="tx1"/>
          </a:fontRef>
        </p:style>
      </p:cxnSp>
      <p:cxnSp>
        <p:nvCxnSpPr>
          <p:cNvPr id="188" name="Straight Connector 100"/>
          <p:cNvCxnSpPr/>
          <p:nvPr/>
        </p:nvCxnSpPr>
        <p:spPr>
          <a:xfrm>
            <a:off x="152400" y="1293812"/>
            <a:ext cx="5943600" cy="1588"/>
          </a:xfrm>
          <a:prstGeom prst="line">
            <a:avLst/>
          </a:prstGeom>
        </p:spPr>
        <p:style>
          <a:lnRef idx="2">
            <a:schemeClr val="accent6"/>
          </a:lnRef>
          <a:fillRef idx="0">
            <a:schemeClr val="accent6"/>
          </a:fillRef>
          <a:effectRef idx="1">
            <a:schemeClr val="accent6"/>
          </a:effectRef>
          <a:fontRef idx="minor">
            <a:schemeClr val="tx1"/>
          </a:fontRef>
        </p:style>
      </p:cxnSp>
      <p:cxnSp>
        <p:nvCxnSpPr>
          <p:cNvPr id="189" name="Straight Arrow Connector 104"/>
          <p:cNvCxnSpPr/>
          <p:nvPr/>
        </p:nvCxnSpPr>
        <p:spPr>
          <a:xfrm rot="16200000" flipH="1">
            <a:off x="2323305" y="1485105"/>
            <a:ext cx="382590" cy="3"/>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190" name="Straight Arrow Connector 105"/>
          <p:cNvCxnSpPr/>
          <p:nvPr/>
        </p:nvCxnSpPr>
        <p:spPr>
          <a:xfrm>
            <a:off x="152400" y="2970212"/>
            <a:ext cx="230188" cy="943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191" name="Straight Connector 122"/>
          <p:cNvCxnSpPr/>
          <p:nvPr/>
        </p:nvCxnSpPr>
        <p:spPr>
          <a:xfrm rot="5400000" flipH="1" flipV="1">
            <a:off x="-228600" y="6019800"/>
            <a:ext cx="762000" cy="0"/>
          </a:xfrm>
          <a:prstGeom prst="line">
            <a:avLst/>
          </a:prstGeom>
          <a:ln>
            <a:tailEnd type="arrow"/>
          </a:ln>
        </p:spPr>
        <p:style>
          <a:lnRef idx="2">
            <a:schemeClr val="accent6"/>
          </a:lnRef>
          <a:fillRef idx="0">
            <a:schemeClr val="accent6"/>
          </a:fillRef>
          <a:effectRef idx="1">
            <a:schemeClr val="accent6"/>
          </a:effectRef>
          <a:fontRef idx="minor">
            <a:schemeClr val="tx1"/>
          </a:fontRef>
        </p:style>
      </p:cxnSp>
      <p:cxnSp>
        <p:nvCxnSpPr>
          <p:cNvPr id="192" name="Straight Connector 123"/>
          <p:cNvCxnSpPr/>
          <p:nvPr/>
        </p:nvCxnSpPr>
        <p:spPr>
          <a:xfrm>
            <a:off x="152400" y="6400800"/>
            <a:ext cx="8839200" cy="0"/>
          </a:xfrm>
          <a:prstGeom prst="line">
            <a:avLst/>
          </a:prstGeom>
        </p:spPr>
        <p:style>
          <a:lnRef idx="2">
            <a:schemeClr val="accent6"/>
          </a:lnRef>
          <a:fillRef idx="0">
            <a:schemeClr val="accent6"/>
          </a:fillRef>
          <a:effectRef idx="1">
            <a:schemeClr val="accent6"/>
          </a:effectRef>
          <a:fontRef idx="minor">
            <a:schemeClr val="tx1"/>
          </a:fontRef>
        </p:style>
      </p:cxnSp>
      <p:sp>
        <p:nvSpPr>
          <p:cNvPr id="193" name="TextBox 3"/>
          <p:cNvSpPr txBox="1"/>
          <p:nvPr/>
        </p:nvSpPr>
        <p:spPr>
          <a:xfrm>
            <a:off x="7543800" y="3657600"/>
            <a:ext cx="1066800" cy="276999"/>
          </a:xfrm>
          <a:prstGeom prst="rect">
            <a:avLst/>
          </a:prstGeom>
          <a:ln>
            <a:tailEnd type="arrow"/>
          </a:ln>
        </p:spPr>
        <p:style>
          <a:lnRef idx="0">
            <a:schemeClr val="dk1"/>
          </a:lnRef>
          <a:fillRef idx="3">
            <a:schemeClr val="dk1"/>
          </a:fillRef>
          <a:effectRef idx="3">
            <a:schemeClr val="dk1"/>
          </a:effectRef>
          <a:fontRef idx="minor">
            <a:schemeClr val="lt1"/>
          </a:fontRef>
        </p:style>
        <p:txBody>
          <a:bodyPr wrap="square" rtlCol="0">
            <a:spAutoFit/>
          </a:bodyPr>
          <a:lstStyle/>
          <a:p>
            <a:pPr algn="r" rtl="1"/>
            <a:r>
              <a:rPr lang="ar-SA" sz="1200" dirty="0" smtClean="0">
                <a:solidFill>
                  <a:schemeClr val="bg1"/>
                </a:solidFill>
              </a:rPr>
              <a:t>السياسة العامة</a:t>
            </a:r>
            <a:endParaRPr lang="en-US" sz="1200" dirty="0">
              <a:solidFill>
                <a:schemeClr val="bg1"/>
              </a:solidFill>
            </a:endParaRPr>
          </a:p>
        </p:txBody>
      </p:sp>
      <p:sp>
        <p:nvSpPr>
          <p:cNvPr id="194" name="TextBox 4"/>
          <p:cNvSpPr txBox="1"/>
          <p:nvPr/>
        </p:nvSpPr>
        <p:spPr>
          <a:xfrm>
            <a:off x="7543800" y="4191000"/>
            <a:ext cx="1066800" cy="276999"/>
          </a:xfrm>
          <a:prstGeom prst="rect">
            <a:avLst/>
          </a:prstGeom>
          <a:ln>
            <a:tailEnd type="arrow"/>
          </a:ln>
        </p:spPr>
        <p:style>
          <a:lnRef idx="0">
            <a:schemeClr val="dk1"/>
          </a:lnRef>
          <a:fillRef idx="3">
            <a:schemeClr val="dk1"/>
          </a:fillRef>
          <a:effectRef idx="3">
            <a:schemeClr val="dk1"/>
          </a:effectRef>
          <a:fontRef idx="minor">
            <a:schemeClr val="lt1"/>
          </a:fontRef>
        </p:style>
        <p:txBody>
          <a:bodyPr wrap="square" rtlCol="0">
            <a:spAutoFit/>
          </a:bodyPr>
          <a:lstStyle/>
          <a:p>
            <a:pPr algn="r" rtl="1"/>
            <a:r>
              <a:rPr lang="ar-SA" sz="1200" dirty="0" smtClean="0">
                <a:solidFill>
                  <a:schemeClr val="bg1"/>
                </a:solidFill>
              </a:rPr>
              <a:t>السياسات الوظيفية</a:t>
            </a:r>
            <a:endParaRPr lang="en-US" sz="1200" dirty="0" smtClean="0">
              <a:solidFill>
                <a:schemeClr val="bg1"/>
              </a:solidFill>
            </a:endParaRPr>
          </a:p>
        </p:txBody>
      </p:sp>
      <p:sp>
        <p:nvSpPr>
          <p:cNvPr id="195" name="TextBox 5"/>
          <p:cNvSpPr txBox="1"/>
          <p:nvPr/>
        </p:nvSpPr>
        <p:spPr>
          <a:xfrm>
            <a:off x="5638800" y="3657600"/>
            <a:ext cx="1293812" cy="276999"/>
          </a:xfrm>
          <a:prstGeom prst="rect">
            <a:avLst/>
          </a:prstGeom>
          <a:ln/>
        </p:spPr>
        <p:style>
          <a:lnRef idx="0">
            <a:schemeClr val="accent4"/>
          </a:lnRef>
          <a:fillRef idx="3">
            <a:schemeClr val="accent4"/>
          </a:fillRef>
          <a:effectRef idx="3">
            <a:schemeClr val="accent4"/>
          </a:effectRef>
          <a:fontRef idx="minor">
            <a:schemeClr val="lt1"/>
          </a:fontRef>
        </p:style>
        <p:txBody>
          <a:bodyPr wrap="square" rtlCol="0">
            <a:spAutoFit/>
          </a:bodyPr>
          <a:lstStyle/>
          <a:p>
            <a:pPr algn="r" rtl="1"/>
            <a:r>
              <a:rPr lang="ar-SA" sz="1200" dirty="0" smtClean="0">
                <a:solidFill>
                  <a:schemeClr val="bg1"/>
                </a:solidFill>
              </a:rPr>
              <a:t>الاستراتيجية العامة</a:t>
            </a:r>
            <a:endParaRPr lang="en-US" sz="1200" dirty="0">
              <a:solidFill>
                <a:schemeClr val="bg1"/>
              </a:solidFill>
            </a:endParaRPr>
          </a:p>
        </p:txBody>
      </p:sp>
      <p:sp>
        <p:nvSpPr>
          <p:cNvPr id="198" name="TextBox 6"/>
          <p:cNvSpPr txBox="1"/>
          <p:nvPr/>
        </p:nvSpPr>
        <p:spPr>
          <a:xfrm>
            <a:off x="5638800" y="4191000"/>
            <a:ext cx="1295400" cy="276999"/>
          </a:xfrm>
          <a:prstGeom prst="rect">
            <a:avLst/>
          </a:prstGeom>
          <a:ln/>
        </p:spPr>
        <p:style>
          <a:lnRef idx="0">
            <a:schemeClr val="accent4"/>
          </a:lnRef>
          <a:fillRef idx="3">
            <a:schemeClr val="accent4"/>
          </a:fillRef>
          <a:effectRef idx="3">
            <a:schemeClr val="accent4"/>
          </a:effectRef>
          <a:fontRef idx="minor">
            <a:schemeClr val="lt1"/>
          </a:fontRef>
        </p:style>
        <p:txBody>
          <a:bodyPr wrap="square" rtlCol="0">
            <a:spAutoFit/>
          </a:bodyPr>
          <a:lstStyle/>
          <a:p>
            <a:pPr algn="r" rtl="1"/>
            <a:r>
              <a:rPr lang="ar-SA" sz="1200" dirty="0" smtClean="0">
                <a:solidFill>
                  <a:schemeClr val="bg1"/>
                </a:solidFill>
              </a:rPr>
              <a:t>الاستراتيجيات الوظيفية</a:t>
            </a:r>
            <a:endParaRPr lang="en-US" sz="1200" dirty="0">
              <a:solidFill>
                <a:schemeClr val="bg1"/>
              </a:solidFill>
            </a:endParaRPr>
          </a:p>
        </p:txBody>
      </p:sp>
      <p:cxnSp>
        <p:nvCxnSpPr>
          <p:cNvPr id="199" name="Straight Arrow Connector 8"/>
          <p:cNvCxnSpPr/>
          <p:nvPr/>
        </p:nvCxnSpPr>
        <p:spPr>
          <a:xfrm rot="5400000">
            <a:off x="8366512" y="4051707"/>
            <a:ext cx="180201" cy="1588"/>
          </a:xfrm>
          <a:prstGeom prst="straightConnector1">
            <a:avLst/>
          </a:prstGeom>
          <a:ln>
            <a:tailEnd type="arrow"/>
          </a:ln>
        </p:spPr>
        <p:style>
          <a:lnRef idx="0">
            <a:schemeClr val="dk1"/>
          </a:lnRef>
          <a:fillRef idx="3">
            <a:schemeClr val="dk1"/>
          </a:fillRef>
          <a:effectRef idx="3">
            <a:schemeClr val="dk1"/>
          </a:effectRef>
          <a:fontRef idx="minor">
            <a:schemeClr val="lt1"/>
          </a:fontRef>
        </p:style>
      </p:cxnSp>
      <p:cxnSp>
        <p:nvCxnSpPr>
          <p:cNvPr id="200" name="Straight Arrow Connector 14"/>
          <p:cNvCxnSpPr/>
          <p:nvPr/>
        </p:nvCxnSpPr>
        <p:spPr>
          <a:xfrm rot="5400000">
            <a:off x="7987894" y="4585107"/>
            <a:ext cx="180201"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01" name="TextBox 38"/>
          <p:cNvSpPr txBox="1"/>
          <p:nvPr/>
        </p:nvSpPr>
        <p:spPr>
          <a:xfrm>
            <a:off x="3657600" y="3657600"/>
            <a:ext cx="1371600" cy="276999"/>
          </a:xfrm>
          <a:prstGeom prst="rect">
            <a:avLst/>
          </a:prstGeom>
          <a:solidFill>
            <a:srgbClr val="FF99FF"/>
          </a:solidFill>
          <a:ln/>
        </p:spPr>
        <p:style>
          <a:lnRef idx="0">
            <a:schemeClr val="accent4"/>
          </a:lnRef>
          <a:fillRef idx="3">
            <a:schemeClr val="accent4"/>
          </a:fillRef>
          <a:effectRef idx="3">
            <a:schemeClr val="accent4"/>
          </a:effectRef>
          <a:fontRef idx="minor">
            <a:schemeClr val="lt1"/>
          </a:fontRef>
        </p:style>
        <p:txBody>
          <a:bodyPr wrap="square" rtlCol="0">
            <a:spAutoFit/>
          </a:bodyPr>
          <a:lstStyle/>
          <a:p>
            <a:pPr algn="r" rtl="1"/>
            <a:r>
              <a:rPr lang="ar-SA" sz="1200" dirty="0" smtClean="0">
                <a:solidFill>
                  <a:sysClr val="windowText" lastClr="000000"/>
                </a:solidFill>
              </a:rPr>
              <a:t>الأهداف العامة</a:t>
            </a:r>
            <a:endParaRPr lang="en-US" sz="1200" dirty="0">
              <a:solidFill>
                <a:sysClr val="windowText" lastClr="000000"/>
              </a:solidFill>
            </a:endParaRPr>
          </a:p>
        </p:txBody>
      </p:sp>
      <p:sp>
        <p:nvSpPr>
          <p:cNvPr id="202" name="TextBox 39"/>
          <p:cNvSpPr txBox="1"/>
          <p:nvPr/>
        </p:nvSpPr>
        <p:spPr>
          <a:xfrm>
            <a:off x="3657600" y="4191000"/>
            <a:ext cx="1371600" cy="276999"/>
          </a:xfrm>
          <a:prstGeom prst="rect">
            <a:avLst/>
          </a:prstGeom>
          <a:solidFill>
            <a:srgbClr val="FF99FF"/>
          </a:solidFill>
          <a:ln/>
        </p:spPr>
        <p:style>
          <a:lnRef idx="0">
            <a:schemeClr val="accent4"/>
          </a:lnRef>
          <a:fillRef idx="3">
            <a:schemeClr val="accent4"/>
          </a:fillRef>
          <a:effectRef idx="3">
            <a:schemeClr val="accent4"/>
          </a:effectRef>
          <a:fontRef idx="minor">
            <a:schemeClr val="lt1"/>
          </a:fontRef>
        </p:style>
        <p:txBody>
          <a:bodyPr wrap="square" rtlCol="0">
            <a:spAutoFit/>
          </a:bodyPr>
          <a:lstStyle/>
          <a:p>
            <a:pPr algn="r" rtl="1"/>
            <a:r>
              <a:rPr lang="ar-SA" sz="1200" dirty="0" smtClean="0">
                <a:solidFill>
                  <a:sysClr val="windowText" lastClr="000000"/>
                </a:solidFill>
              </a:rPr>
              <a:t>الأهداف الوظيفية</a:t>
            </a:r>
            <a:endParaRPr lang="en-US" sz="1200" dirty="0">
              <a:solidFill>
                <a:sysClr val="windowText" lastClr="000000"/>
              </a:solidFill>
            </a:endParaRPr>
          </a:p>
        </p:txBody>
      </p:sp>
      <p:cxnSp>
        <p:nvCxnSpPr>
          <p:cNvPr id="203" name="Straight Arrow Connector 69"/>
          <p:cNvCxnSpPr/>
          <p:nvPr/>
        </p:nvCxnSpPr>
        <p:spPr>
          <a:xfrm>
            <a:off x="3198812" y="3733800"/>
            <a:ext cx="458788" cy="893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04" name="Straight Arrow Connector 70"/>
          <p:cNvCxnSpPr/>
          <p:nvPr/>
        </p:nvCxnSpPr>
        <p:spPr>
          <a:xfrm>
            <a:off x="3198812" y="4267200"/>
            <a:ext cx="458788" cy="893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05" name="Straight Arrow Connector 71"/>
          <p:cNvCxnSpPr/>
          <p:nvPr/>
        </p:nvCxnSpPr>
        <p:spPr>
          <a:xfrm>
            <a:off x="3200400" y="5029200"/>
            <a:ext cx="458788" cy="893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06" name="Straight Arrow Connector 149"/>
          <p:cNvCxnSpPr/>
          <p:nvPr/>
        </p:nvCxnSpPr>
        <p:spPr>
          <a:xfrm rot="10800000">
            <a:off x="3200400" y="5942012"/>
            <a:ext cx="533400" cy="1588"/>
          </a:xfrm>
          <a:prstGeom prst="straightConnector1">
            <a:avLst/>
          </a:prstGeom>
          <a:ln>
            <a:solidFill>
              <a:srgbClr val="FF99FF"/>
            </a:solidFill>
            <a:tailEnd type="arrow"/>
          </a:ln>
        </p:spPr>
        <p:style>
          <a:lnRef idx="3">
            <a:schemeClr val="accent5"/>
          </a:lnRef>
          <a:fillRef idx="0">
            <a:schemeClr val="accent5"/>
          </a:fillRef>
          <a:effectRef idx="2">
            <a:schemeClr val="accent5"/>
          </a:effectRef>
          <a:fontRef idx="minor">
            <a:schemeClr val="tx1"/>
          </a:fontRef>
        </p:style>
      </p:cxnSp>
      <p:sp>
        <p:nvSpPr>
          <p:cNvPr id="207" name="TextBox 135"/>
          <p:cNvSpPr txBox="1"/>
          <p:nvPr/>
        </p:nvSpPr>
        <p:spPr>
          <a:xfrm>
            <a:off x="3733800" y="1780401"/>
            <a:ext cx="4800600" cy="276999"/>
          </a:xfrm>
          <a:prstGeom prst="rect">
            <a:avLst/>
          </a:prstGeom>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rtl="1"/>
            <a:r>
              <a:rPr lang="ar-SA" sz="1200" b="1" dirty="0" smtClean="0">
                <a:solidFill>
                  <a:schemeClr val="bg1"/>
                </a:solidFill>
              </a:rPr>
              <a:t>القيم والمبادئ الثقافية</a:t>
            </a:r>
            <a:endParaRPr lang="en-US" sz="1200" b="1" dirty="0">
              <a:solidFill>
                <a:schemeClr val="bg1"/>
              </a:solidFill>
            </a:endParaRPr>
          </a:p>
        </p:txBody>
      </p:sp>
      <p:sp>
        <p:nvSpPr>
          <p:cNvPr id="208" name="TextBox 142"/>
          <p:cNvSpPr txBox="1"/>
          <p:nvPr/>
        </p:nvSpPr>
        <p:spPr>
          <a:xfrm>
            <a:off x="3733800" y="2209800"/>
            <a:ext cx="4800600" cy="276999"/>
          </a:xfrm>
          <a:prstGeom prst="rect">
            <a:avLst/>
          </a:prstGeom>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rtl="1"/>
            <a:r>
              <a:rPr lang="ar-SA" sz="1200" dirty="0" smtClean="0">
                <a:solidFill>
                  <a:schemeClr val="bg1"/>
                </a:solidFill>
              </a:rPr>
              <a:t>الرؤيا</a:t>
            </a:r>
            <a:endParaRPr lang="en-US" sz="1200" dirty="0">
              <a:solidFill>
                <a:schemeClr val="bg1"/>
              </a:solidFill>
            </a:endParaRPr>
          </a:p>
        </p:txBody>
      </p:sp>
      <p:sp>
        <p:nvSpPr>
          <p:cNvPr id="209" name="TextBox 144"/>
          <p:cNvSpPr txBox="1"/>
          <p:nvPr/>
        </p:nvSpPr>
        <p:spPr>
          <a:xfrm>
            <a:off x="3733800" y="2694801"/>
            <a:ext cx="4800600" cy="276999"/>
          </a:xfrm>
          <a:prstGeom prst="rect">
            <a:avLst/>
          </a:prstGeom>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rtl="1"/>
            <a:r>
              <a:rPr lang="ar-SA" sz="1200" dirty="0" smtClean="0">
                <a:solidFill>
                  <a:schemeClr val="bg1"/>
                </a:solidFill>
              </a:rPr>
              <a:t>الطموح</a:t>
            </a:r>
            <a:endParaRPr lang="en-US" sz="1200" dirty="0">
              <a:solidFill>
                <a:schemeClr val="bg1"/>
              </a:solidFill>
            </a:endParaRPr>
          </a:p>
        </p:txBody>
      </p:sp>
      <p:sp>
        <p:nvSpPr>
          <p:cNvPr id="210" name="TextBox 145"/>
          <p:cNvSpPr txBox="1"/>
          <p:nvPr/>
        </p:nvSpPr>
        <p:spPr>
          <a:xfrm>
            <a:off x="3733800" y="3124200"/>
            <a:ext cx="4800600" cy="276999"/>
          </a:xfrm>
          <a:prstGeom prst="rect">
            <a:avLst/>
          </a:prstGeom>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rtl="1"/>
            <a:r>
              <a:rPr lang="ar-SA" sz="1200" dirty="0" smtClean="0">
                <a:solidFill>
                  <a:schemeClr val="bg1"/>
                </a:solidFill>
              </a:rPr>
              <a:t>الرسالة</a:t>
            </a:r>
            <a:endParaRPr lang="en-US" sz="1200" dirty="0">
              <a:solidFill>
                <a:schemeClr val="bg1"/>
              </a:solidFill>
            </a:endParaRPr>
          </a:p>
        </p:txBody>
      </p:sp>
      <p:cxnSp>
        <p:nvCxnSpPr>
          <p:cNvPr id="211" name="Connecteur droit 164"/>
          <p:cNvCxnSpPr/>
          <p:nvPr/>
        </p:nvCxnSpPr>
        <p:spPr>
          <a:xfrm rot="5400000">
            <a:off x="6743700" y="4152900"/>
            <a:ext cx="4495800" cy="0"/>
          </a:xfrm>
          <a:prstGeom prst="line">
            <a:avLst/>
          </a:prstGeom>
        </p:spPr>
        <p:style>
          <a:lnRef idx="2">
            <a:schemeClr val="accent6"/>
          </a:lnRef>
          <a:fillRef idx="0">
            <a:schemeClr val="accent6"/>
          </a:fillRef>
          <a:effectRef idx="1">
            <a:schemeClr val="accent6"/>
          </a:effectRef>
          <a:fontRef idx="minor">
            <a:schemeClr val="tx1"/>
          </a:fontRef>
        </p:style>
      </p:cxnSp>
      <p:cxnSp>
        <p:nvCxnSpPr>
          <p:cNvPr id="212" name="Straight Arrow Connector 83"/>
          <p:cNvCxnSpPr/>
          <p:nvPr/>
        </p:nvCxnSpPr>
        <p:spPr>
          <a:xfrm rot="5400000">
            <a:off x="6020594" y="2132806"/>
            <a:ext cx="152400" cy="1588"/>
          </a:xfrm>
          <a:prstGeom prst="straightConnector1">
            <a:avLst/>
          </a:prstGeom>
          <a:ln>
            <a:solidFill>
              <a:srgbClr val="0070C0"/>
            </a:solidFill>
            <a:tailEnd type="arrow"/>
          </a:ln>
        </p:spPr>
        <p:style>
          <a:lnRef idx="2">
            <a:schemeClr val="accent6"/>
          </a:lnRef>
          <a:fillRef idx="0">
            <a:schemeClr val="accent6"/>
          </a:fillRef>
          <a:effectRef idx="1">
            <a:schemeClr val="accent6"/>
          </a:effectRef>
          <a:fontRef idx="minor">
            <a:schemeClr val="tx1"/>
          </a:fontRef>
        </p:style>
      </p:cxnSp>
      <p:cxnSp>
        <p:nvCxnSpPr>
          <p:cNvPr id="213" name="Straight Arrow Connector 83"/>
          <p:cNvCxnSpPr/>
          <p:nvPr/>
        </p:nvCxnSpPr>
        <p:spPr>
          <a:xfrm rot="5400000">
            <a:off x="6020594" y="2590006"/>
            <a:ext cx="152400" cy="1588"/>
          </a:xfrm>
          <a:prstGeom prst="straightConnector1">
            <a:avLst/>
          </a:prstGeom>
          <a:ln>
            <a:solidFill>
              <a:srgbClr val="0070C0"/>
            </a:solidFill>
            <a:tailEnd type="arrow"/>
          </a:ln>
        </p:spPr>
        <p:style>
          <a:lnRef idx="2">
            <a:schemeClr val="accent6"/>
          </a:lnRef>
          <a:fillRef idx="0">
            <a:schemeClr val="accent6"/>
          </a:fillRef>
          <a:effectRef idx="1">
            <a:schemeClr val="accent6"/>
          </a:effectRef>
          <a:fontRef idx="minor">
            <a:schemeClr val="tx1"/>
          </a:fontRef>
        </p:style>
      </p:cxnSp>
      <p:cxnSp>
        <p:nvCxnSpPr>
          <p:cNvPr id="214" name="Straight Arrow Connector 83"/>
          <p:cNvCxnSpPr/>
          <p:nvPr/>
        </p:nvCxnSpPr>
        <p:spPr>
          <a:xfrm rot="5400000">
            <a:off x="6020594" y="3047206"/>
            <a:ext cx="152400" cy="1588"/>
          </a:xfrm>
          <a:prstGeom prst="straightConnector1">
            <a:avLst/>
          </a:prstGeom>
          <a:ln>
            <a:solidFill>
              <a:srgbClr val="0070C0"/>
            </a:solidFill>
            <a:tailEnd type="arrow"/>
          </a:ln>
        </p:spPr>
        <p:style>
          <a:lnRef idx="2">
            <a:schemeClr val="accent6"/>
          </a:lnRef>
          <a:fillRef idx="0">
            <a:schemeClr val="accent6"/>
          </a:fillRef>
          <a:effectRef idx="1">
            <a:schemeClr val="accent6"/>
          </a:effectRef>
          <a:fontRef idx="minor">
            <a:schemeClr val="tx1"/>
          </a:fontRef>
        </p:style>
      </p:cxnSp>
      <p:cxnSp>
        <p:nvCxnSpPr>
          <p:cNvPr id="215" name="Straight Arrow Connector 69"/>
          <p:cNvCxnSpPr/>
          <p:nvPr/>
        </p:nvCxnSpPr>
        <p:spPr>
          <a:xfrm>
            <a:off x="3200400" y="2743200"/>
            <a:ext cx="458788" cy="893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16" name="Straight Arrow Connector 69"/>
          <p:cNvCxnSpPr/>
          <p:nvPr/>
        </p:nvCxnSpPr>
        <p:spPr>
          <a:xfrm>
            <a:off x="3200400" y="3200400"/>
            <a:ext cx="458788" cy="893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17" name="Straight Arrow Connector 69"/>
          <p:cNvCxnSpPr/>
          <p:nvPr/>
        </p:nvCxnSpPr>
        <p:spPr>
          <a:xfrm>
            <a:off x="3200400" y="2286000"/>
            <a:ext cx="458788" cy="893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18" name="Straight Arrow Connector 69"/>
          <p:cNvCxnSpPr/>
          <p:nvPr/>
        </p:nvCxnSpPr>
        <p:spPr>
          <a:xfrm>
            <a:off x="3200400" y="1828800"/>
            <a:ext cx="458788" cy="893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19" name="Straight Arrow Connector 69"/>
          <p:cNvCxnSpPr/>
          <p:nvPr/>
        </p:nvCxnSpPr>
        <p:spPr>
          <a:xfrm>
            <a:off x="8532812" y="2743200"/>
            <a:ext cx="458788" cy="8930"/>
          </a:xfrm>
          <a:prstGeom prst="straightConnector1">
            <a:avLst/>
          </a:prstGeom>
          <a:ln>
            <a:solidFill>
              <a:srgbClr val="0070C0"/>
            </a:solidFill>
            <a:tailEnd type="arrow"/>
          </a:ln>
        </p:spPr>
        <p:style>
          <a:lnRef idx="2">
            <a:schemeClr val="accent2"/>
          </a:lnRef>
          <a:fillRef idx="0">
            <a:schemeClr val="accent2"/>
          </a:fillRef>
          <a:effectRef idx="1">
            <a:schemeClr val="accent2"/>
          </a:effectRef>
          <a:fontRef idx="minor">
            <a:schemeClr val="tx1"/>
          </a:fontRef>
        </p:style>
      </p:cxnSp>
      <p:cxnSp>
        <p:nvCxnSpPr>
          <p:cNvPr id="220" name="Straight Arrow Connector 69"/>
          <p:cNvCxnSpPr/>
          <p:nvPr/>
        </p:nvCxnSpPr>
        <p:spPr>
          <a:xfrm>
            <a:off x="8532812" y="3191470"/>
            <a:ext cx="458788" cy="8930"/>
          </a:xfrm>
          <a:prstGeom prst="straightConnector1">
            <a:avLst/>
          </a:prstGeom>
          <a:ln>
            <a:solidFill>
              <a:srgbClr val="0070C0"/>
            </a:solidFill>
            <a:tailEnd type="arrow"/>
          </a:ln>
        </p:spPr>
        <p:style>
          <a:lnRef idx="2">
            <a:schemeClr val="accent2"/>
          </a:lnRef>
          <a:fillRef idx="0">
            <a:schemeClr val="accent2"/>
          </a:fillRef>
          <a:effectRef idx="1">
            <a:schemeClr val="accent2"/>
          </a:effectRef>
          <a:fontRef idx="minor">
            <a:schemeClr val="tx1"/>
          </a:fontRef>
        </p:style>
      </p:cxnSp>
      <p:cxnSp>
        <p:nvCxnSpPr>
          <p:cNvPr id="221" name="Straight Arrow Connector 69"/>
          <p:cNvCxnSpPr/>
          <p:nvPr/>
        </p:nvCxnSpPr>
        <p:spPr>
          <a:xfrm>
            <a:off x="8532812" y="2286000"/>
            <a:ext cx="458788" cy="8930"/>
          </a:xfrm>
          <a:prstGeom prst="straightConnector1">
            <a:avLst/>
          </a:prstGeom>
          <a:ln>
            <a:solidFill>
              <a:srgbClr val="0070C0"/>
            </a:solidFill>
            <a:tailEnd type="arrow"/>
          </a:ln>
        </p:spPr>
        <p:style>
          <a:lnRef idx="2">
            <a:schemeClr val="accent2"/>
          </a:lnRef>
          <a:fillRef idx="0">
            <a:schemeClr val="accent2"/>
          </a:fillRef>
          <a:effectRef idx="1">
            <a:schemeClr val="accent2"/>
          </a:effectRef>
          <a:fontRef idx="minor">
            <a:schemeClr val="tx1"/>
          </a:fontRef>
        </p:style>
      </p:cxnSp>
      <p:cxnSp>
        <p:nvCxnSpPr>
          <p:cNvPr id="222" name="Straight Arrow Connector 69"/>
          <p:cNvCxnSpPr/>
          <p:nvPr/>
        </p:nvCxnSpPr>
        <p:spPr>
          <a:xfrm>
            <a:off x="8532812" y="1905000"/>
            <a:ext cx="458788" cy="8930"/>
          </a:xfrm>
          <a:prstGeom prst="straightConnector1">
            <a:avLst/>
          </a:prstGeom>
          <a:ln>
            <a:solidFill>
              <a:srgbClr val="0070C0"/>
            </a:solidFill>
            <a:tailEnd type="arrow"/>
          </a:ln>
        </p:spPr>
        <p:style>
          <a:lnRef idx="2">
            <a:schemeClr val="accent2"/>
          </a:lnRef>
          <a:fillRef idx="0">
            <a:schemeClr val="accent2"/>
          </a:fillRef>
          <a:effectRef idx="1">
            <a:schemeClr val="accent2"/>
          </a:effectRef>
          <a:fontRef idx="minor">
            <a:schemeClr val="tx1"/>
          </a:fontRef>
        </p:style>
      </p:cxnSp>
      <p:cxnSp>
        <p:nvCxnSpPr>
          <p:cNvPr id="223" name="Straight Arrow Connector 104"/>
          <p:cNvCxnSpPr/>
          <p:nvPr/>
        </p:nvCxnSpPr>
        <p:spPr>
          <a:xfrm rot="5400000">
            <a:off x="5867400" y="1524001"/>
            <a:ext cx="457201" cy="158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24" name="Straight Arrow Connector 14"/>
          <p:cNvCxnSpPr/>
          <p:nvPr/>
        </p:nvCxnSpPr>
        <p:spPr>
          <a:xfrm rot="5400000">
            <a:off x="7987894" y="4051707"/>
            <a:ext cx="180201"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25" name="Straight Arrow Connector 71"/>
          <p:cNvCxnSpPr/>
          <p:nvPr/>
        </p:nvCxnSpPr>
        <p:spPr>
          <a:xfrm>
            <a:off x="3200400" y="5706070"/>
            <a:ext cx="458788" cy="893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26" name="Straight Arrow Connector 149"/>
          <p:cNvCxnSpPr/>
          <p:nvPr/>
        </p:nvCxnSpPr>
        <p:spPr>
          <a:xfrm rot="10800000">
            <a:off x="3200400" y="5257800"/>
            <a:ext cx="533400" cy="1588"/>
          </a:xfrm>
          <a:prstGeom prst="straightConnector1">
            <a:avLst/>
          </a:prstGeom>
          <a:ln>
            <a:solidFill>
              <a:srgbClr val="FF99FF"/>
            </a:solidFill>
            <a:tailEnd type="arrow"/>
          </a:ln>
        </p:spPr>
        <p:style>
          <a:lnRef idx="3">
            <a:schemeClr val="accent5"/>
          </a:lnRef>
          <a:fillRef idx="0">
            <a:schemeClr val="accent5"/>
          </a:fillRef>
          <a:effectRef idx="2">
            <a:schemeClr val="accent5"/>
          </a:effectRef>
          <a:fontRef idx="minor">
            <a:schemeClr val="tx1"/>
          </a:fontRef>
        </p:style>
      </p:cxnSp>
      <p:cxnSp>
        <p:nvCxnSpPr>
          <p:cNvPr id="227" name="Straight Arrow Connector 149"/>
          <p:cNvCxnSpPr/>
          <p:nvPr/>
        </p:nvCxnSpPr>
        <p:spPr>
          <a:xfrm rot="10800000">
            <a:off x="3200400" y="4419600"/>
            <a:ext cx="533400" cy="1588"/>
          </a:xfrm>
          <a:prstGeom prst="straightConnector1">
            <a:avLst/>
          </a:prstGeom>
          <a:ln>
            <a:solidFill>
              <a:srgbClr val="FF99FF"/>
            </a:solidFill>
            <a:tailEnd type="arrow"/>
          </a:ln>
        </p:spPr>
        <p:style>
          <a:lnRef idx="3">
            <a:schemeClr val="accent5"/>
          </a:lnRef>
          <a:fillRef idx="0">
            <a:schemeClr val="accent5"/>
          </a:fillRef>
          <a:effectRef idx="2">
            <a:schemeClr val="accent5"/>
          </a:effectRef>
          <a:fontRef idx="minor">
            <a:schemeClr val="tx1"/>
          </a:fontRef>
        </p:style>
      </p:cxnSp>
      <p:cxnSp>
        <p:nvCxnSpPr>
          <p:cNvPr id="228" name="Straight Arrow Connector 149"/>
          <p:cNvCxnSpPr/>
          <p:nvPr/>
        </p:nvCxnSpPr>
        <p:spPr>
          <a:xfrm rot="10800000">
            <a:off x="3200400" y="3886200"/>
            <a:ext cx="533400" cy="1588"/>
          </a:xfrm>
          <a:prstGeom prst="straightConnector1">
            <a:avLst/>
          </a:prstGeom>
          <a:ln>
            <a:solidFill>
              <a:srgbClr val="FF99FF"/>
            </a:solidFill>
            <a:tailEnd type="arrow"/>
          </a:ln>
        </p:spPr>
        <p:style>
          <a:lnRef idx="3">
            <a:schemeClr val="accent5"/>
          </a:lnRef>
          <a:fillRef idx="0">
            <a:schemeClr val="accent5"/>
          </a:fillRef>
          <a:effectRef idx="2">
            <a:schemeClr val="accent5"/>
          </a:effectRef>
          <a:fontRef idx="minor">
            <a:schemeClr val="tx1"/>
          </a:fontRef>
        </p:style>
      </p:cxnSp>
      <p:cxnSp>
        <p:nvCxnSpPr>
          <p:cNvPr id="229" name="Straight Arrow Connector 149"/>
          <p:cNvCxnSpPr/>
          <p:nvPr/>
        </p:nvCxnSpPr>
        <p:spPr>
          <a:xfrm rot="10800000">
            <a:off x="3200400" y="3352800"/>
            <a:ext cx="533400" cy="1588"/>
          </a:xfrm>
          <a:prstGeom prst="straightConnector1">
            <a:avLst/>
          </a:prstGeom>
          <a:ln>
            <a:solidFill>
              <a:srgbClr val="0070C0"/>
            </a:solidFill>
            <a:tailEnd type="arrow"/>
          </a:ln>
        </p:spPr>
        <p:style>
          <a:lnRef idx="3">
            <a:schemeClr val="accent5"/>
          </a:lnRef>
          <a:fillRef idx="0">
            <a:schemeClr val="accent5"/>
          </a:fillRef>
          <a:effectRef idx="2">
            <a:schemeClr val="accent5"/>
          </a:effectRef>
          <a:fontRef idx="minor">
            <a:schemeClr val="tx1"/>
          </a:fontRef>
        </p:style>
      </p:cxnSp>
      <p:cxnSp>
        <p:nvCxnSpPr>
          <p:cNvPr id="230" name="Straight Arrow Connector 149"/>
          <p:cNvCxnSpPr/>
          <p:nvPr/>
        </p:nvCxnSpPr>
        <p:spPr>
          <a:xfrm rot="10800000">
            <a:off x="3200400" y="2895600"/>
            <a:ext cx="533400" cy="1588"/>
          </a:xfrm>
          <a:prstGeom prst="straightConnector1">
            <a:avLst/>
          </a:prstGeom>
          <a:ln>
            <a:solidFill>
              <a:srgbClr val="0070C0"/>
            </a:solidFill>
            <a:tailEnd type="arrow"/>
          </a:ln>
        </p:spPr>
        <p:style>
          <a:lnRef idx="3">
            <a:schemeClr val="accent5"/>
          </a:lnRef>
          <a:fillRef idx="0">
            <a:schemeClr val="accent5"/>
          </a:fillRef>
          <a:effectRef idx="2">
            <a:schemeClr val="accent5"/>
          </a:effectRef>
          <a:fontRef idx="minor">
            <a:schemeClr val="tx1"/>
          </a:fontRef>
        </p:style>
      </p:cxnSp>
      <p:cxnSp>
        <p:nvCxnSpPr>
          <p:cNvPr id="231" name="Straight Arrow Connector 149"/>
          <p:cNvCxnSpPr/>
          <p:nvPr/>
        </p:nvCxnSpPr>
        <p:spPr>
          <a:xfrm rot="10800000">
            <a:off x="3200400" y="2438400"/>
            <a:ext cx="533400" cy="1588"/>
          </a:xfrm>
          <a:prstGeom prst="straightConnector1">
            <a:avLst/>
          </a:prstGeom>
          <a:ln>
            <a:solidFill>
              <a:srgbClr val="0070C0"/>
            </a:solidFill>
            <a:tailEnd type="arrow"/>
          </a:ln>
        </p:spPr>
        <p:style>
          <a:lnRef idx="3">
            <a:schemeClr val="accent5"/>
          </a:lnRef>
          <a:fillRef idx="0">
            <a:schemeClr val="accent5"/>
          </a:fillRef>
          <a:effectRef idx="2">
            <a:schemeClr val="accent5"/>
          </a:effectRef>
          <a:fontRef idx="minor">
            <a:schemeClr val="tx1"/>
          </a:fontRef>
        </p:style>
      </p:cxnSp>
      <p:cxnSp>
        <p:nvCxnSpPr>
          <p:cNvPr id="232" name="Straight Arrow Connector 149"/>
          <p:cNvCxnSpPr/>
          <p:nvPr/>
        </p:nvCxnSpPr>
        <p:spPr>
          <a:xfrm rot="10800000">
            <a:off x="3200400" y="2057400"/>
            <a:ext cx="533400" cy="1588"/>
          </a:xfrm>
          <a:prstGeom prst="straightConnector1">
            <a:avLst/>
          </a:prstGeom>
          <a:ln>
            <a:solidFill>
              <a:srgbClr val="0070C0"/>
            </a:solidFill>
            <a:tailEnd type="arrow"/>
          </a:ln>
        </p:spPr>
        <p:style>
          <a:lnRef idx="3">
            <a:schemeClr val="accent5"/>
          </a:lnRef>
          <a:fillRef idx="0">
            <a:schemeClr val="accent5"/>
          </a:fillRef>
          <a:effectRef idx="2">
            <a:schemeClr val="accent5"/>
          </a:effectRef>
          <a:fontRef idx="minor">
            <a:schemeClr val="tx1"/>
          </a:fontRef>
        </p:style>
      </p:cxnSp>
      <p:cxnSp>
        <p:nvCxnSpPr>
          <p:cNvPr id="233" name="Straight Arrow Connector 14"/>
          <p:cNvCxnSpPr/>
          <p:nvPr/>
        </p:nvCxnSpPr>
        <p:spPr>
          <a:xfrm rot="5400000">
            <a:off x="6082894" y="4585107"/>
            <a:ext cx="180201" cy="1588"/>
          </a:xfrm>
          <a:prstGeom prst="straightConnector1">
            <a:avLst/>
          </a:prstGeom>
          <a:ln>
            <a:solidFill>
              <a:srgbClr val="7030A0"/>
            </a:solidFill>
            <a:tailEnd type="arrow"/>
          </a:ln>
        </p:spPr>
        <p:style>
          <a:lnRef idx="3">
            <a:schemeClr val="dk1"/>
          </a:lnRef>
          <a:fillRef idx="0">
            <a:schemeClr val="dk1"/>
          </a:fillRef>
          <a:effectRef idx="2">
            <a:schemeClr val="dk1"/>
          </a:effectRef>
          <a:fontRef idx="minor">
            <a:schemeClr val="tx1"/>
          </a:fontRef>
        </p:style>
      </p:cxnSp>
      <p:cxnSp>
        <p:nvCxnSpPr>
          <p:cNvPr id="234" name="Straight Arrow Connector 14"/>
          <p:cNvCxnSpPr/>
          <p:nvPr/>
        </p:nvCxnSpPr>
        <p:spPr>
          <a:xfrm rot="5400000">
            <a:off x="6082894" y="4051707"/>
            <a:ext cx="180201" cy="1588"/>
          </a:xfrm>
          <a:prstGeom prst="straightConnector1">
            <a:avLst/>
          </a:prstGeom>
          <a:ln>
            <a:solidFill>
              <a:srgbClr val="7030A0"/>
            </a:solidFill>
            <a:tailEnd type="arrow"/>
          </a:ln>
        </p:spPr>
        <p:style>
          <a:lnRef idx="3">
            <a:schemeClr val="dk1"/>
          </a:lnRef>
          <a:fillRef idx="0">
            <a:schemeClr val="dk1"/>
          </a:fillRef>
          <a:effectRef idx="2">
            <a:schemeClr val="dk1"/>
          </a:effectRef>
          <a:fontRef idx="minor">
            <a:schemeClr val="tx1"/>
          </a:fontRef>
        </p:style>
      </p:cxnSp>
      <p:cxnSp>
        <p:nvCxnSpPr>
          <p:cNvPr id="235" name="Straight Arrow Connector 14"/>
          <p:cNvCxnSpPr/>
          <p:nvPr/>
        </p:nvCxnSpPr>
        <p:spPr>
          <a:xfrm rot="5400000">
            <a:off x="4330294" y="4585107"/>
            <a:ext cx="180201" cy="1588"/>
          </a:xfrm>
          <a:prstGeom prst="straightConnector1">
            <a:avLst/>
          </a:prstGeom>
          <a:ln>
            <a:solidFill>
              <a:srgbClr val="FF99FF"/>
            </a:solidFill>
            <a:tailEnd type="arrow"/>
          </a:ln>
        </p:spPr>
        <p:style>
          <a:lnRef idx="3">
            <a:schemeClr val="dk1"/>
          </a:lnRef>
          <a:fillRef idx="0">
            <a:schemeClr val="dk1"/>
          </a:fillRef>
          <a:effectRef idx="2">
            <a:schemeClr val="dk1"/>
          </a:effectRef>
          <a:fontRef idx="minor">
            <a:schemeClr val="tx1"/>
          </a:fontRef>
        </p:style>
      </p:cxnSp>
      <p:cxnSp>
        <p:nvCxnSpPr>
          <p:cNvPr id="236" name="Straight Arrow Connector 14"/>
          <p:cNvCxnSpPr/>
          <p:nvPr/>
        </p:nvCxnSpPr>
        <p:spPr>
          <a:xfrm rot="5400000">
            <a:off x="4330294" y="4051707"/>
            <a:ext cx="180201" cy="1588"/>
          </a:xfrm>
          <a:prstGeom prst="straightConnector1">
            <a:avLst/>
          </a:prstGeom>
          <a:ln>
            <a:solidFill>
              <a:srgbClr val="FF99FF"/>
            </a:solidFill>
            <a:tailEnd type="arrow"/>
          </a:ln>
        </p:spPr>
        <p:style>
          <a:lnRef idx="3">
            <a:schemeClr val="dk1"/>
          </a:lnRef>
          <a:fillRef idx="0">
            <a:schemeClr val="dk1"/>
          </a:fillRef>
          <a:effectRef idx="2">
            <a:schemeClr val="dk1"/>
          </a:effectRef>
          <a:fontRef idx="minor">
            <a:schemeClr val="tx1"/>
          </a:fontRef>
        </p:style>
      </p:cxnSp>
      <p:cxnSp>
        <p:nvCxnSpPr>
          <p:cNvPr id="237" name="Straight Arrow Connector 14"/>
          <p:cNvCxnSpPr/>
          <p:nvPr/>
        </p:nvCxnSpPr>
        <p:spPr>
          <a:xfrm rot="5400000">
            <a:off x="7987894" y="3518307"/>
            <a:ext cx="180201" cy="1588"/>
          </a:xfrm>
          <a:prstGeom prst="straightConnector1">
            <a:avLst/>
          </a:prstGeom>
          <a:ln>
            <a:solidFill>
              <a:srgbClr val="0070C0"/>
            </a:solidFill>
            <a:tailEnd type="arrow"/>
          </a:ln>
        </p:spPr>
        <p:style>
          <a:lnRef idx="3">
            <a:schemeClr val="dk1"/>
          </a:lnRef>
          <a:fillRef idx="0">
            <a:schemeClr val="dk1"/>
          </a:fillRef>
          <a:effectRef idx="2">
            <a:schemeClr val="dk1"/>
          </a:effectRef>
          <a:fontRef idx="minor">
            <a:schemeClr val="tx1"/>
          </a:fontRef>
        </p:style>
      </p:cxnSp>
      <p:cxnSp>
        <p:nvCxnSpPr>
          <p:cNvPr id="238" name="Straight Arrow Connector 14"/>
          <p:cNvCxnSpPr/>
          <p:nvPr/>
        </p:nvCxnSpPr>
        <p:spPr>
          <a:xfrm rot="5400000">
            <a:off x="6082894" y="3518307"/>
            <a:ext cx="180201" cy="1588"/>
          </a:xfrm>
          <a:prstGeom prst="straightConnector1">
            <a:avLst/>
          </a:prstGeom>
          <a:ln>
            <a:solidFill>
              <a:srgbClr val="0070C0"/>
            </a:solidFill>
            <a:tailEnd type="arrow"/>
          </a:ln>
        </p:spPr>
        <p:style>
          <a:lnRef idx="3">
            <a:schemeClr val="dk1"/>
          </a:lnRef>
          <a:fillRef idx="0">
            <a:schemeClr val="dk1"/>
          </a:fillRef>
          <a:effectRef idx="2">
            <a:schemeClr val="dk1"/>
          </a:effectRef>
          <a:fontRef idx="minor">
            <a:schemeClr val="tx1"/>
          </a:fontRef>
        </p:style>
      </p:cxnSp>
      <p:cxnSp>
        <p:nvCxnSpPr>
          <p:cNvPr id="239" name="Straight Arrow Connector 14"/>
          <p:cNvCxnSpPr/>
          <p:nvPr/>
        </p:nvCxnSpPr>
        <p:spPr>
          <a:xfrm rot="5400000">
            <a:off x="4328705" y="3518307"/>
            <a:ext cx="180201" cy="1588"/>
          </a:xfrm>
          <a:prstGeom prst="straightConnector1">
            <a:avLst/>
          </a:prstGeom>
          <a:ln>
            <a:solidFill>
              <a:srgbClr val="0070C0"/>
            </a:solidFill>
            <a:tailEnd type="arrow"/>
          </a:ln>
        </p:spPr>
        <p:style>
          <a:lnRef idx="3">
            <a:schemeClr val="dk1"/>
          </a:lnRef>
          <a:fillRef idx="0">
            <a:schemeClr val="dk1"/>
          </a:fillRef>
          <a:effectRef idx="2">
            <a:schemeClr val="dk1"/>
          </a:effectRef>
          <a:fontRef idx="minor">
            <a:schemeClr val="tx1"/>
          </a:fontRef>
        </p:style>
      </p:cxnSp>
      <p:cxnSp>
        <p:nvCxnSpPr>
          <p:cNvPr id="240" name="Straight Arrow Connector 69"/>
          <p:cNvCxnSpPr/>
          <p:nvPr/>
        </p:nvCxnSpPr>
        <p:spPr>
          <a:xfrm>
            <a:off x="8534400" y="4944070"/>
            <a:ext cx="458788" cy="8930"/>
          </a:xfrm>
          <a:prstGeom prst="straightConnector1">
            <a:avLst/>
          </a:prstGeom>
          <a:ln>
            <a:solidFill>
              <a:srgbClr val="002060"/>
            </a:solidFill>
            <a:tailEnd type="arrow"/>
          </a:ln>
        </p:spPr>
        <p:style>
          <a:lnRef idx="2">
            <a:schemeClr val="accent2"/>
          </a:lnRef>
          <a:fillRef idx="0">
            <a:schemeClr val="accent2"/>
          </a:fillRef>
          <a:effectRef idx="1">
            <a:schemeClr val="accent2"/>
          </a:effectRef>
          <a:fontRef idx="minor">
            <a:schemeClr val="tx1"/>
          </a:fontRef>
        </p:style>
      </p:cxnSp>
      <p:cxnSp>
        <p:nvCxnSpPr>
          <p:cNvPr id="241" name="Straight Arrow Connector 69"/>
          <p:cNvCxnSpPr/>
          <p:nvPr/>
        </p:nvCxnSpPr>
        <p:spPr>
          <a:xfrm>
            <a:off x="8534400" y="5858470"/>
            <a:ext cx="458788" cy="8930"/>
          </a:xfrm>
          <a:prstGeom prst="straightConnector1">
            <a:avLst/>
          </a:prstGeom>
          <a:ln>
            <a:solidFill>
              <a:srgbClr val="002060"/>
            </a:solidFill>
            <a:tailEnd type="arrow"/>
          </a:ln>
        </p:spPr>
        <p:style>
          <a:lnRef idx="2">
            <a:schemeClr val="accent2"/>
          </a:lnRef>
          <a:fillRef idx="0">
            <a:schemeClr val="accent2"/>
          </a:fillRef>
          <a:effectRef idx="1">
            <a:schemeClr val="accent2"/>
          </a:effectRef>
          <a:fontRef idx="minor">
            <a:schemeClr val="tx1"/>
          </a:fontRef>
        </p:style>
      </p:cxnSp>
      <p:cxnSp>
        <p:nvCxnSpPr>
          <p:cNvPr id="242" name="Straight Arrow Connector 69"/>
          <p:cNvCxnSpPr/>
          <p:nvPr/>
        </p:nvCxnSpPr>
        <p:spPr>
          <a:xfrm>
            <a:off x="8534400" y="4267200"/>
            <a:ext cx="458788" cy="8930"/>
          </a:xfrm>
          <a:prstGeom prst="straightConnector1">
            <a:avLst/>
          </a:prstGeom>
          <a:ln>
            <a:solidFill>
              <a:srgbClr val="002060"/>
            </a:solidFill>
            <a:tailEnd type="arrow"/>
          </a:ln>
        </p:spPr>
        <p:style>
          <a:lnRef idx="2">
            <a:schemeClr val="accent2"/>
          </a:lnRef>
          <a:fillRef idx="0">
            <a:schemeClr val="accent2"/>
          </a:fillRef>
          <a:effectRef idx="1">
            <a:schemeClr val="accent2"/>
          </a:effectRef>
          <a:fontRef idx="minor">
            <a:schemeClr val="tx1"/>
          </a:fontRef>
        </p:style>
      </p:cxnSp>
      <p:cxnSp>
        <p:nvCxnSpPr>
          <p:cNvPr id="243" name="Straight Arrow Connector 69"/>
          <p:cNvCxnSpPr/>
          <p:nvPr/>
        </p:nvCxnSpPr>
        <p:spPr>
          <a:xfrm>
            <a:off x="8534400" y="3810000"/>
            <a:ext cx="458788" cy="8930"/>
          </a:xfrm>
          <a:prstGeom prst="straightConnector1">
            <a:avLst/>
          </a:prstGeom>
          <a:ln>
            <a:solidFill>
              <a:srgbClr val="002060"/>
            </a:solidFill>
            <a:tailEnd type="arrow"/>
          </a:ln>
        </p:spPr>
        <p:style>
          <a:lnRef idx="2">
            <a:schemeClr val="accent2"/>
          </a:lnRef>
          <a:fillRef idx="0">
            <a:schemeClr val="accent2"/>
          </a:fillRef>
          <a:effectRef idx="1">
            <a:schemeClr val="accent2"/>
          </a:effectRef>
          <a:fontRef idx="minor">
            <a:schemeClr val="tx1"/>
          </a:fontRef>
        </p:style>
      </p:cxnSp>
      <p:cxnSp>
        <p:nvCxnSpPr>
          <p:cNvPr id="244" name="Straight Arrow Connector 67"/>
          <p:cNvCxnSpPr/>
          <p:nvPr/>
        </p:nvCxnSpPr>
        <p:spPr>
          <a:xfrm rot="5400000" flipH="1" flipV="1">
            <a:off x="2210497" y="2513903"/>
            <a:ext cx="457395" cy="1589"/>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45" name="Straight Arrow Connector 67"/>
          <p:cNvCxnSpPr/>
          <p:nvPr/>
        </p:nvCxnSpPr>
        <p:spPr>
          <a:xfrm rot="5400000" flipH="1" flipV="1">
            <a:off x="2208908" y="4418708"/>
            <a:ext cx="457395" cy="1589"/>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46" name="Straight Arrow Connector 67"/>
          <p:cNvCxnSpPr/>
          <p:nvPr/>
        </p:nvCxnSpPr>
        <p:spPr>
          <a:xfrm rot="5400000" flipH="1" flipV="1">
            <a:off x="2208908" y="5180708"/>
            <a:ext cx="457395" cy="1589"/>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47" name="Rectangle 113"/>
          <p:cNvSpPr/>
          <p:nvPr/>
        </p:nvSpPr>
        <p:spPr>
          <a:xfrm>
            <a:off x="354038" y="6019800"/>
            <a:ext cx="2901756" cy="307777"/>
          </a:xfrm>
          <a:prstGeom prst="rect">
            <a:avLst/>
          </a:prstGeom>
        </p:spPr>
        <p:txBody>
          <a:bodyPr wrap="none">
            <a:spAutoFit/>
          </a:bodyPr>
          <a:lstStyle/>
          <a:p>
            <a:pPr algn="r" rtl="1"/>
            <a:r>
              <a:rPr lang="ar-BH" sz="1400" b="1" dirty="0" smtClean="0">
                <a:solidFill>
                  <a:srgbClr val="FF0000"/>
                </a:solidFill>
              </a:rPr>
              <a:t>إعادة هندسة العمليات</a:t>
            </a:r>
            <a:r>
              <a:rPr lang="ar-TN" sz="1400" b="1" dirty="0" smtClean="0">
                <a:solidFill>
                  <a:srgbClr val="FF0000"/>
                </a:solidFill>
              </a:rPr>
              <a:t> لإعداد خرائط </a:t>
            </a:r>
            <a:r>
              <a:rPr lang="ar-SA" sz="1400" b="1" dirty="0" smtClean="0">
                <a:solidFill>
                  <a:srgbClr val="FF0000"/>
                </a:solidFill>
              </a:rPr>
              <a:t>السيرورات</a:t>
            </a:r>
            <a:endParaRPr lang="en-US" sz="1400" b="1" dirty="0">
              <a:solidFill>
                <a:srgbClr val="FF0000"/>
              </a:solidFill>
            </a:endParaRPr>
          </a:p>
        </p:txBody>
      </p:sp>
      <p:cxnSp>
        <p:nvCxnSpPr>
          <p:cNvPr id="248" name="Straight Arrow Connector 80"/>
          <p:cNvCxnSpPr/>
          <p:nvPr/>
        </p:nvCxnSpPr>
        <p:spPr>
          <a:xfrm>
            <a:off x="1371600" y="2819400"/>
            <a:ext cx="304800" cy="1588"/>
          </a:xfrm>
          <a:prstGeom prst="straightConnector1">
            <a:avLst/>
          </a:prstGeom>
          <a:ln>
            <a:solidFill>
              <a:srgbClr val="92D050"/>
            </a:solidFill>
            <a:headEnd type="none"/>
            <a:tailEnd type="arrow"/>
          </a:ln>
        </p:spPr>
        <p:style>
          <a:lnRef idx="3">
            <a:schemeClr val="accent2"/>
          </a:lnRef>
          <a:fillRef idx="0">
            <a:schemeClr val="accent2"/>
          </a:fillRef>
          <a:effectRef idx="2">
            <a:schemeClr val="accent2"/>
          </a:effectRef>
          <a:fontRef idx="minor">
            <a:schemeClr val="tx1"/>
          </a:fontRef>
        </p:style>
      </p:cxnSp>
      <p:cxnSp>
        <p:nvCxnSpPr>
          <p:cNvPr id="249" name="Straight Arrow Connector 7"/>
          <p:cNvCxnSpPr/>
          <p:nvPr/>
        </p:nvCxnSpPr>
        <p:spPr>
          <a:xfrm rot="10800000">
            <a:off x="5029201" y="3886200"/>
            <a:ext cx="609600" cy="1588"/>
          </a:xfrm>
          <a:prstGeom prst="straightConnector1">
            <a:avLst/>
          </a:prstGeom>
          <a:ln>
            <a:solidFill>
              <a:srgbClr val="7030A0"/>
            </a:solidFill>
            <a:tailEnd type="arrow"/>
          </a:ln>
        </p:spPr>
        <p:style>
          <a:lnRef idx="3">
            <a:schemeClr val="dk1"/>
          </a:lnRef>
          <a:fillRef idx="0">
            <a:schemeClr val="dk1"/>
          </a:fillRef>
          <a:effectRef idx="2">
            <a:schemeClr val="dk1"/>
          </a:effectRef>
          <a:fontRef idx="minor">
            <a:schemeClr val="tx1"/>
          </a:fontRef>
        </p:style>
      </p:cxnSp>
      <p:cxnSp>
        <p:nvCxnSpPr>
          <p:cNvPr id="250" name="Straight Arrow Connector 10"/>
          <p:cNvCxnSpPr/>
          <p:nvPr/>
        </p:nvCxnSpPr>
        <p:spPr>
          <a:xfrm rot="10800000">
            <a:off x="5029201" y="4419600"/>
            <a:ext cx="609600" cy="1588"/>
          </a:xfrm>
          <a:prstGeom prst="straightConnector1">
            <a:avLst/>
          </a:prstGeom>
          <a:ln>
            <a:solidFill>
              <a:srgbClr val="7030A0"/>
            </a:solidFill>
            <a:tailEnd type="arrow"/>
          </a:ln>
        </p:spPr>
        <p:style>
          <a:lnRef idx="3">
            <a:schemeClr val="dk1"/>
          </a:lnRef>
          <a:fillRef idx="0">
            <a:schemeClr val="dk1"/>
          </a:fillRef>
          <a:effectRef idx="2">
            <a:schemeClr val="dk1"/>
          </a:effectRef>
          <a:fontRef idx="minor">
            <a:schemeClr val="tx1"/>
          </a:fontRef>
        </p:style>
      </p:cxnSp>
      <p:cxnSp>
        <p:nvCxnSpPr>
          <p:cNvPr id="251" name="Straight Arrow Connector 114"/>
          <p:cNvCxnSpPr/>
          <p:nvPr/>
        </p:nvCxnSpPr>
        <p:spPr>
          <a:xfrm>
            <a:off x="5029201" y="3733800"/>
            <a:ext cx="609600" cy="1588"/>
          </a:xfrm>
          <a:prstGeom prst="straightConnector1">
            <a:avLst/>
          </a:prstGeom>
          <a:ln>
            <a:solidFill>
              <a:srgbClr val="FF99FF"/>
            </a:solidFill>
            <a:tailEnd type="arrow"/>
          </a:ln>
        </p:spPr>
        <p:style>
          <a:lnRef idx="2">
            <a:schemeClr val="accent2"/>
          </a:lnRef>
          <a:fillRef idx="0">
            <a:schemeClr val="accent2"/>
          </a:fillRef>
          <a:effectRef idx="1">
            <a:schemeClr val="accent2"/>
          </a:effectRef>
          <a:fontRef idx="minor">
            <a:schemeClr val="tx1"/>
          </a:fontRef>
        </p:style>
      </p:cxnSp>
      <p:cxnSp>
        <p:nvCxnSpPr>
          <p:cNvPr id="252" name="Straight Arrow Connector 115"/>
          <p:cNvCxnSpPr/>
          <p:nvPr/>
        </p:nvCxnSpPr>
        <p:spPr>
          <a:xfrm>
            <a:off x="5029201" y="4267200"/>
            <a:ext cx="609600" cy="1588"/>
          </a:xfrm>
          <a:prstGeom prst="straightConnector1">
            <a:avLst/>
          </a:prstGeom>
          <a:ln>
            <a:solidFill>
              <a:srgbClr val="FF99FF"/>
            </a:solidFill>
            <a:tailEnd type="arrow"/>
          </a:ln>
        </p:spPr>
        <p:style>
          <a:lnRef idx="2">
            <a:schemeClr val="accent2"/>
          </a:lnRef>
          <a:fillRef idx="0">
            <a:schemeClr val="accent2"/>
          </a:fillRef>
          <a:effectRef idx="1">
            <a:schemeClr val="accent2"/>
          </a:effectRef>
          <a:fontRef idx="minor">
            <a:schemeClr val="tx1"/>
          </a:fontRef>
        </p:style>
      </p:cxnSp>
      <p:cxnSp>
        <p:nvCxnSpPr>
          <p:cNvPr id="253" name="Straight Arrow Connector 7"/>
          <p:cNvCxnSpPr/>
          <p:nvPr/>
        </p:nvCxnSpPr>
        <p:spPr>
          <a:xfrm rot="10800000">
            <a:off x="6934200" y="3867833"/>
            <a:ext cx="60960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54" name="Straight Arrow Connector 10"/>
          <p:cNvCxnSpPr/>
          <p:nvPr/>
        </p:nvCxnSpPr>
        <p:spPr>
          <a:xfrm rot="10800000">
            <a:off x="6934200" y="4401233"/>
            <a:ext cx="60960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55" name="Straight Arrow Connector 114"/>
          <p:cNvCxnSpPr/>
          <p:nvPr/>
        </p:nvCxnSpPr>
        <p:spPr>
          <a:xfrm>
            <a:off x="6934200" y="3715433"/>
            <a:ext cx="609600" cy="1588"/>
          </a:xfrm>
          <a:prstGeom prst="straightConnector1">
            <a:avLst/>
          </a:prstGeom>
          <a:ln>
            <a:solidFill>
              <a:srgbClr val="7030A0"/>
            </a:solidFill>
            <a:tailEnd type="arrow"/>
          </a:ln>
        </p:spPr>
        <p:style>
          <a:lnRef idx="2">
            <a:schemeClr val="accent2"/>
          </a:lnRef>
          <a:fillRef idx="0">
            <a:schemeClr val="accent2"/>
          </a:fillRef>
          <a:effectRef idx="1">
            <a:schemeClr val="accent2"/>
          </a:effectRef>
          <a:fontRef idx="minor">
            <a:schemeClr val="tx1"/>
          </a:fontRef>
        </p:style>
      </p:cxnSp>
      <p:cxnSp>
        <p:nvCxnSpPr>
          <p:cNvPr id="256" name="Straight Arrow Connector 115"/>
          <p:cNvCxnSpPr/>
          <p:nvPr/>
        </p:nvCxnSpPr>
        <p:spPr>
          <a:xfrm>
            <a:off x="6934200" y="4248833"/>
            <a:ext cx="609600" cy="1588"/>
          </a:xfrm>
          <a:prstGeom prst="straightConnector1">
            <a:avLst/>
          </a:prstGeom>
          <a:ln>
            <a:solidFill>
              <a:srgbClr val="7030A0"/>
            </a:solidFill>
            <a:tailEnd type="arrow"/>
          </a:ln>
        </p:spPr>
        <p:style>
          <a:lnRef idx="2">
            <a:schemeClr val="accent2"/>
          </a:lnRef>
          <a:fillRef idx="0">
            <a:schemeClr val="accent2"/>
          </a:fillRef>
          <a:effectRef idx="1">
            <a:schemeClr val="accent2"/>
          </a:effectRef>
          <a:fontRef idx="minor">
            <a:schemeClr val="tx1"/>
          </a:fontRef>
        </p:style>
      </p:cxnSp>
      <p:cxnSp>
        <p:nvCxnSpPr>
          <p:cNvPr id="257" name="Straight Arrow Connector 9"/>
          <p:cNvCxnSpPr/>
          <p:nvPr/>
        </p:nvCxnSpPr>
        <p:spPr>
          <a:xfrm rot="16200000" flipH="1">
            <a:off x="8063299" y="5472497"/>
            <a:ext cx="180204" cy="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58" name="TextBox 137"/>
          <p:cNvSpPr txBox="1"/>
          <p:nvPr/>
        </p:nvSpPr>
        <p:spPr>
          <a:xfrm>
            <a:off x="7543800" y="5602069"/>
            <a:ext cx="1068388" cy="461665"/>
          </a:xfrm>
          <a:prstGeom prst="rect">
            <a:avLst/>
          </a:prstGeom>
          <a:ln>
            <a:solidFill>
              <a:srgbClr val="FF3300"/>
            </a:solidFill>
            <a:tailEnd type="arrow"/>
          </a:ln>
        </p:spPr>
        <p:style>
          <a:lnRef idx="0">
            <a:schemeClr val="dk1"/>
          </a:lnRef>
          <a:fillRef idx="3">
            <a:schemeClr val="dk1"/>
          </a:fillRef>
          <a:effectRef idx="3">
            <a:schemeClr val="dk1"/>
          </a:effectRef>
          <a:fontRef idx="minor">
            <a:schemeClr val="lt1"/>
          </a:fontRef>
        </p:style>
        <p:txBody>
          <a:bodyPr wrap="square" rtlCol="0">
            <a:spAutoFit/>
          </a:bodyPr>
          <a:lstStyle/>
          <a:p>
            <a:pPr algn="r" rtl="1"/>
            <a:endParaRPr lang="ar-SA" sz="1200" dirty="0" smtClean="0">
              <a:solidFill>
                <a:schemeClr val="bg1"/>
              </a:solidFill>
            </a:endParaRPr>
          </a:p>
          <a:p>
            <a:pPr algn="r" rtl="1"/>
            <a:endParaRPr lang="en-US" sz="1200" dirty="0" smtClean="0">
              <a:solidFill>
                <a:schemeClr val="bg1"/>
              </a:solidFill>
            </a:endParaRPr>
          </a:p>
        </p:txBody>
      </p:sp>
      <p:sp>
        <p:nvSpPr>
          <p:cNvPr id="259" name="TextBox 140"/>
          <p:cNvSpPr txBox="1"/>
          <p:nvPr/>
        </p:nvSpPr>
        <p:spPr>
          <a:xfrm>
            <a:off x="5562600" y="5634335"/>
            <a:ext cx="1447800" cy="461665"/>
          </a:xfrm>
          <a:prstGeom prst="rect">
            <a:avLst/>
          </a:prstGeom>
          <a:ln>
            <a:solidFill>
              <a:srgbClr val="FF3300"/>
            </a:solidFill>
          </a:ln>
        </p:spPr>
        <p:style>
          <a:lnRef idx="0">
            <a:schemeClr val="accent4"/>
          </a:lnRef>
          <a:fillRef idx="3">
            <a:schemeClr val="accent4"/>
          </a:fillRef>
          <a:effectRef idx="3">
            <a:schemeClr val="accent4"/>
          </a:effectRef>
          <a:fontRef idx="minor">
            <a:schemeClr val="lt1"/>
          </a:fontRef>
        </p:style>
        <p:txBody>
          <a:bodyPr wrap="square" rtlCol="0">
            <a:spAutoFit/>
          </a:bodyPr>
          <a:lstStyle/>
          <a:p>
            <a:pPr algn="r" rtl="1"/>
            <a:endParaRPr lang="ar-SA" sz="1200" dirty="0" smtClean="0">
              <a:solidFill>
                <a:schemeClr val="bg1"/>
              </a:solidFill>
            </a:endParaRPr>
          </a:p>
          <a:p>
            <a:pPr algn="r" rtl="1"/>
            <a:endParaRPr lang="en-US" sz="1200" dirty="0">
              <a:solidFill>
                <a:schemeClr val="bg1"/>
              </a:solidFill>
            </a:endParaRPr>
          </a:p>
        </p:txBody>
      </p:sp>
      <p:sp>
        <p:nvSpPr>
          <p:cNvPr id="260" name="TextBox 147"/>
          <p:cNvSpPr txBox="1"/>
          <p:nvPr/>
        </p:nvSpPr>
        <p:spPr>
          <a:xfrm>
            <a:off x="3733800" y="5634335"/>
            <a:ext cx="1371600" cy="461665"/>
          </a:xfrm>
          <a:prstGeom prst="rect">
            <a:avLst/>
          </a:prstGeom>
          <a:solidFill>
            <a:srgbClr val="FF99FF"/>
          </a:solidFill>
          <a:ln>
            <a:solidFill>
              <a:srgbClr val="C00000"/>
            </a:solidFill>
          </a:ln>
        </p:spPr>
        <p:style>
          <a:lnRef idx="0">
            <a:schemeClr val="accent4"/>
          </a:lnRef>
          <a:fillRef idx="3">
            <a:schemeClr val="accent4"/>
          </a:fillRef>
          <a:effectRef idx="3">
            <a:schemeClr val="accent4"/>
          </a:effectRef>
          <a:fontRef idx="minor">
            <a:schemeClr val="lt1"/>
          </a:fontRef>
        </p:style>
        <p:txBody>
          <a:bodyPr wrap="square" rtlCol="0">
            <a:spAutoFit/>
          </a:bodyPr>
          <a:lstStyle/>
          <a:p>
            <a:pPr algn="r" rtl="1"/>
            <a:endParaRPr lang="ar-SA" sz="1200" dirty="0" smtClean="0">
              <a:solidFill>
                <a:sysClr val="windowText" lastClr="000000"/>
              </a:solidFill>
            </a:endParaRPr>
          </a:p>
          <a:p>
            <a:pPr algn="r" rtl="1"/>
            <a:endParaRPr lang="en-US" sz="1200" dirty="0" smtClean="0">
              <a:solidFill>
                <a:sysClr val="windowText" lastClr="000000"/>
              </a:solidFill>
            </a:endParaRPr>
          </a:p>
        </p:txBody>
      </p:sp>
      <p:cxnSp>
        <p:nvCxnSpPr>
          <p:cNvPr id="261" name="Straight Arrow Connector 151"/>
          <p:cNvCxnSpPr/>
          <p:nvPr/>
        </p:nvCxnSpPr>
        <p:spPr>
          <a:xfrm rot="10800000">
            <a:off x="7010400" y="5943600"/>
            <a:ext cx="533400" cy="1836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62" name="Straight Arrow Connector 116"/>
          <p:cNvCxnSpPr/>
          <p:nvPr/>
        </p:nvCxnSpPr>
        <p:spPr>
          <a:xfrm>
            <a:off x="7010400" y="5791200"/>
            <a:ext cx="533400" cy="1588"/>
          </a:xfrm>
          <a:prstGeom prst="straightConnector1">
            <a:avLst/>
          </a:prstGeom>
          <a:ln>
            <a:solidFill>
              <a:srgbClr val="7030A0"/>
            </a:solidFill>
            <a:tailEnd type="arrow"/>
          </a:ln>
        </p:spPr>
        <p:style>
          <a:lnRef idx="2">
            <a:schemeClr val="accent2"/>
          </a:lnRef>
          <a:fillRef idx="0">
            <a:schemeClr val="accent2"/>
          </a:fillRef>
          <a:effectRef idx="1">
            <a:schemeClr val="accent2"/>
          </a:effectRef>
          <a:fontRef idx="minor">
            <a:schemeClr val="tx1"/>
          </a:fontRef>
        </p:style>
      </p:cxnSp>
      <p:cxnSp>
        <p:nvCxnSpPr>
          <p:cNvPr id="263" name="Straight Arrow Connector 151"/>
          <p:cNvCxnSpPr/>
          <p:nvPr/>
        </p:nvCxnSpPr>
        <p:spPr>
          <a:xfrm rot="10800000">
            <a:off x="5105401" y="5943600"/>
            <a:ext cx="533400" cy="18366"/>
          </a:xfrm>
          <a:prstGeom prst="straightConnector1">
            <a:avLst/>
          </a:prstGeom>
          <a:ln>
            <a:solidFill>
              <a:srgbClr val="7030A0"/>
            </a:solidFill>
            <a:tailEnd type="arrow"/>
          </a:ln>
        </p:spPr>
        <p:style>
          <a:lnRef idx="3">
            <a:schemeClr val="dk1"/>
          </a:lnRef>
          <a:fillRef idx="0">
            <a:schemeClr val="dk1"/>
          </a:fillRef>
          <a:effectRef idx="2">
            <a:schemeClr val="dk1"/>
          </a:effectRef>
          <a:fontRef idx="minor">
            <a:schemeClr val="tx1"/>
          </a:fontRef>
        </p:style>
      </p:cxnSp>
      <p:cxnSp>
        <p:nvCxnSpPr>
          <p:cNvPr id="264" name="Straight Arrow Connector 116"/>
          <p:cNvCxnSpPr/>
          <p:nvPr/>
        </p:nvCxnSpPr>
        <p:spPr>
          <a:xfrm>
            <a:off x="5105401" y="5791200"/>
            <a:ext cx="533400" cy="1588"/>
          </a:xfrm>
          <a:prstGeom prst="straightConnector1">
            <a:avLst/>
          </a:prstGeom>
          <a:ln>
            <a:solidFill>
              <a:srgbClr val="FF99FF"/>
            </a:solidFill>
            <a:tailEnd type="arrow"/>
          </a:ln>
        </p:spPr>
        <p:style>
          <a:lnRef idx="2">
            <a:schemeClr val="accent2"/>
          </a:lnRef>
          <a:fillRef idx="0">
            <a:schemeClr val="accent2"/>
          </a:fillRef>
          <a:effectRef idx="1">
            <a:schemeClr val="accent2"/>
          </a:effectRef>
          <a:fontRef idx="minor">
            <a:schemeClr val="tx1"/>
          </a:fontRef>
        </p:style>
      </p:cxnSp>
      <p:cxnSp>
        <p:nvCxnSpPr>
          <p:cNvPr id="265" name="Straight Arrow Connector 9"/>
          <p:cNvCxnSpPr/>
          <p:nvPr/>
        </p:nvCxnSpPr>
        <p:spPr>
          <a:xfrm rot="16200000" flipH="1">
            <a:off x="6158299" y="5472497"/>
            <a:ext cx="180204" cy="1"/>
          </a:xfrm>
          <a:prstGeom prst="straightConnector1">
            <a:avLst/>
          </a:prstGeom>
          <a:ln>
            <a:solidFill>
              <a:srgbClr val="7030A0"/>
            </a:solidFill>
            <a:tailEnd type="arrow"/>
          </a:ln>
        </p:spPr>
        <p:style>
          <a:lnRef idx="3">
            <a:schemeClr val="dk1"/>
          </a:lnRef>
          <a:fillRef idx="0">
            <a:schemeClr val="dk1"/>
          </a:fillRef>
          <a:effectRef idx="2">
            <a:schemeClr val="dk1"/>
          </a:effectRef>
          <a:fontRef idx="minor">
            <a:schemeClr val="tx1"/>
          </a:fontRef>
        </p:style>
      </p:cxnSp>
      <p:cxnSp>
        <p:nvCxnSpPr>
          <p:cNvPr id="266" name="Straight Arrow Connector 9"/>
          <p:cNvCxnSpPr/>
          <p:nvPr/>
        </p:nvCxnSpPr>
        <p:spPr>
          <a:xfrm rot="16200000" flipH="1">
            <a:off x="4405699" y="5472497"/>
            <a:ext cx="180204" cy="1"/>
          </a:xfrm>
          <a:prstGeom prst="straightConnector1">
            <a:avLst/>
          </a:prstGeom>
          <a:ln>
            <a:solidFill>
              <a:srgbClr val="FF99FF"/>
            </a:solidFill>
            <a:tailEnd type="arrow"/>
          </a:ln>
        </p:spPr>
        <p:style>
          <a:lnRef idx="3">
            <a:schemeClr val="dk1"/>
          </a:lnRef>
          <a:fillRef idx="0">
            <a:schemeClr val="dk1"/>
          </a:fillRef>
          <a:effectRef idx="2">
            <a:schemeClr val="dk1"/>
          </a:effectRef>
          <a:fontRef idx="minor">
            <a:schemeClr val="tx1"/>
          </a:fontRef>
        </p:style>
      </p:cxnSp>
      <p:sp>
        <p:nvSpPr>
          <p:cNvPr id="267" name="TextBox 11"/>
          <p:cNvSpPr txBox="1"/>
          <p:nvPr/>
        </p:nvSpPr>
        <p:spPr>
          <a:xfrm>
            <a:off x="7543800" y="4724400"/>
            <a:ext cx="1066800" cy="646331"/>
          </a:xfrm>
          <a:prstGeom prst="rect">
            <a:avLst/>
          </a:prstGeom>
          <a:ln>
            <a:tailEnd type="arrow"/>
          </a:ln>
        </p:spPr>
        <p:style>
          <a:lnRef idx="0">
            <a:schemeClr val="dk1"/>
          </a:lnRef>
          <a:fillRef idx="3">
            <a:schemeClr val="dk1"/>
          </a:fillRef>
          <a:effectRef idx="3">
            <a:schemeClr val="dk1"/>
          </a:effectRef>
          <a:fontRef idx="minor">
            <a:schemeClr val="lt1"/>
          </a:fontRef>
        </p:style>
        <p:txBody>
          <a:bodyPr wrap="square" rtlCol="0">
            <a:spAutoFit/>
          </a:bodyPr>
          <a:lstStyle/>
          <a:p>
            <a:pPr algn="r" rtl="1"/>
            <a:r>
              <a:rPr lang="ar-SA" sz="1200" dirty="0" smtClean="0">
                <a:solidFill>
                  <a:schemeClr val="bg1"/>
                </a:solidFill>
              </a:rPr>
              <a:t>سياسات إدارة الجودة والتميز والإحسان الشامل</a:t>
            </a:r>
          </a:p>
        </p:txBody>
      </p:sp>
      <p:sp>
        <p:nvSpPr>
          <p:cNvPr id="268" name="TextBox 12"/>
          <p:cNvSpPr txBox="1"/>
          <p:nvPr/>
        </p:nvSpPr>
        <p:spPr>
          <a:xfrm>
            <a:off x="5562600" y="4872335"/>
            <a:ext cx="1447800" cy="461665"/>
          </a:xfrm>
          <a:prstGeom prst="rect">
            <a:avLst/>
          </a:prstGeom>
          <a:ln/>
        </p:spPr>
        <p:style>
          <a:lnRef idx="0">
            <a:schemeClr val="accent4"/>
          </a:lnRef>
          <a:fillRef idx="3">
            <a:schemeClr val="accent4"/>
          </a:fillRef>
          <a:effectRef idx="3">
            <a:schemeClr val="accent4"/>
          </a:effectRef>
          <a:fontRef idx="minor">
            <a:schemeClr val="lt1"/>
          </a:fontRef>
        </p:style>
        <p:txBody>
          <a:bodyPr wrap="square" rtlCol="0">
            <a:spAutoFit/>
          </a:bodyPr>
          <a:lstStyle/>
          <a:p>
            <a:pPr algn="r" rtl="1"/>
            <a:r>
              <a:rPr lang="ar-SA" sz="1200" dirty="0" smtClean="0">
                <a:solidFill>
                  <a:schemeClr val="bg1"/>
                </a:solidFill>
              </a:rPr>
              <a:t>إستراتيجيات إدارة الجودة والتميز والإحسان الشامل</a:t>
            </a:r>
            <a:endParaRPr lang="en-US" sz="1200" dirty="0">
              <a:solidFill>
                <a:schemeClr val="bg1"/>
              </a:solidFill>
            </a:endParaRPr>
          </a:p>
        </p:txBody>
      </p:sp>
      <p:sp>
        <p:nvSpPr>
          <p:cNvPr id="269" name="TextBox 40"/>
          <p:cNvSpPr txBox="1"/>
          <p:nvPr/>
        </p:nvSpPr>
        <p:spPr>
          <a:xfrm>
            <a:off x="3657600" y="4876800"/>
            <a:ext cx="1447800" cy="461665"/>
          </a:xfrm>
          <a:prstGeom prst="rect">
            <a:avLst/>
          </a:prstGeom>
          <a:solidFill>
            <a:srgbClr val="FF99FF"/>
          </a:solidFill>
          <a:ln/>
        </p:spPr>
        <p:style>
          <a:lnRef idx="0">
            <a:schemeClr val="accent4"/>
          </a:lnRef>
          <a:fillRef idx="3">
            <a:schemeClr val="accent4"/>
          </a:fillRef>
          <a:effectRef idx="3">
            <a:schemeClr val="accent4"/>
          </a:effectRef>
          <a:fontRef idx="minor">
            <a:schemeClr val="lt1"/>
          </a:fontRef>
        </p:style>
        <p:txBody>
          <a:bodyPr wrap="square" rtlCol="0">
            <a:spAutoFit/>
          </a:bodyPr>
          <a:lstStyle/>
          <a:p>
            <a:pPr algn="r" rtl="1"/>
            <a:r>
              <a:rPr lang="ar-SA" sz="1200" dirty="0" smtClean="0">
                <a:solidFill>
                  <a:sysClr val="windowText" lastClr="000000"/>
                </a:solidFill>
              </a:rPr>
              <a:t>أهداف إدارة الجودة والتميز والإحسان الشامل</a:t>
            </a:r>
            <a:endParaRPr lang="en-US" sz="1200" dirty="0">
              <a:solidFill>
                <a:sysClr val="windowText" lastClr="000000"/>
              </a:solidFill>
            </a:endParaRPr>
          </a:p>
        </p:txBody>
      </p:sp>
      <p:cxnSp>
        <p:nvCxnSpPr>
          <p:cNvPr id="270" name="Straight Arrow Connector 13"/>
          <p:cNvCxnSpPr/>
          <p:nvPr/>
        </p:nvCxnSpPr>
        <p:spPr>
          <a:xfrm rot="10800000">
            <a:off x="5105401" y="5181600"/>
            <a:ext cx="533400" cy="1588"/>
          </a:xfrm>
          <a:prstGeom prst="straightConnector1">
            <a:avLst/>
          </a:prstGeom>
          <a:ln>
            <a:solidFill>
              <a:srgbClr val="7030A0"/>
            </a:solidFill>
            <a:tailEnd type="arrow"/>
          </a:ln>
        </p:spPr>
        <p:style>
          <a:lnRef idx="3">
            <a:schemeClr val="dk1"/>
          </a:lnRef>
          <a:fillRef idx="0">
            <a:schemeClr val="dk1"/>
          </a:fillRef>
          <a:effectRef idx="2">
            <a:schemeClr val="dk1"/>
          </a:effectRef>
          <a:fontRef idx="minor">
            <a:schemeClr val="tx1"/>
          </a:fontRef>
        </p:style>
      </p:cxnSp>
      <p:cxnSp>
        <p:nvCxnSpPr>
          <p:cNvPr id="271" name="Straight Arrow Connector 116"/>
          <p:cNvCxnSpPr/>
          <p:nvPr/>
        </p:nvCxnSpPr>
        <p:spPr>
          <a:xfrm>
            <a:off x="5105401" y="4953000"/>
            <a:ext cx="533400" cy="1588"/>
          </a:xfrm>
          <a:prstGeom prst="straightConnector1">
            <a:avLst/>
          </a:prstGeom>
          <a:ln>
            <a:solidFill>
              <a:srgbClr val="FF99FF"/>
            </a:solidFill>
            <a:tailEnd type="arrow"/>
          </a:ln>
        </p:spPr>
        <p:style>
          <a:lnRef idx="2">
            <a:schemeClr val="accent2"/>
          </a:lnRef>
          <a:fillRef idx="0">
            <a:schemeClr val="accent2"/>
          </a:fillRef>
          <a:effectRef idx="1">
            <a:schemeClr val="accent2"/>
          </a:effectRef>
          <a:fontRef idx="minor">
            <a:schemeClr val="tx1"/>
          </a:fontRef>
        </p:style>
      </p:cxnSp>
      <p:cxnSp>
        <p:nvCxnSpPr>
          <p:cNvPr id="272" name="Straight Arrow Connector 13"/>
          <p:cNvCxnSpPr/>
          <p:nvPr/>
        </p:nvCxnSpPr>
        <p:spPr>
          <a:xfrm rot="10800000">
            <a:off x="7010400" y="5163233"/>
            <a:ext cx="53340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73" name="Straight Arrow Connector 116"/>
          <p:cNvCxnSpPr/>
          <p:nvPr/>
        </p:nvCxnSpPr>
        <p:spPr>
          <a:xfrm>
            <a:off x="7010400" y="4934633"/>
            <a:ext cx="533400" cy="1588"/>
          </a:xfrm>
          <a:prstGeom prst="straightConnector1">
            <a:avLst/>
          </a:prstGeom>
          <a:ln>
            <a:solidFill>
              <a:srgbClr val="7030A0"/>
            </a:solidFill>
            <a:tailEnd type="arrow"/>
          </a:ln>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7">
                                            <p:bg/>
                                          </p:spTgt>
                                        </p:tgtEl>
                                        <p:attrNameLst>
                                          <p:attrName>style.visibility</p:attrName>
                                        </p:attrNameLst>
                                      </p:cBhvr>
                                      <p:to>
                                        <p:strVal val="visible"/>
                                      </p:to>
                                    </p:set>
                                    <p:animEffect transition="in" filter="wipe(down)">
                                      <p:cBhvr>
                                        <p:cTn id="7" dur="500"/>
                                        <p:tgtEl>
                                          <p:spTgt spid="207">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7">
                                            <p:txEl>
                                              <p:pRg st="0" end="0"/>
                                            </p:txEl>
                                          </p:spTgt>
                                        </p:tgtEl>
                                        <p:attrNameLst>
                                          <p:attrName>style.visibility</p:attrName>
                                        </p:attrNameLst>
                                      </p:cBhvr>
                                      <p:to>
                                        <p:strVal val="visible"/>
                                      </p:to>
                                    </p:set>
                                    <p:animEffect transition="in" filter="wipe(down)">
                                      <p:cBhvr>
                                        <p:cTn id="10" dur="500"/>
                                        <p:tgtEl>
                                          <p:spTgt spid="20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08">
                                            <p:bg/>
                                          </p:spTgt>
                                        </p:tgtEl>
                                        <p:attrNameLst>
                                          <p:attrName>style.visibility</p:attrName>
                                        </p:attrNameLst>
                                      </p:cBhvr>
                                      <p:to>
                                        <p:strVal val="visible"/>
                                      </p:to>
                                    </p:set>
                                    <p:animEffect transition="in" filter="wipe(down)">
                                      <p:cBhvr>
                                        <p:cTn id="15" dur="500"/>
                                        <p:tgtEl>
                                          <p:spTgt spid="208">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08">
                                            <p:txEl>
                                              <p:pRg st="0" end="0"/>
                                            </p:txEl>
                                          </p:spTgt>
                                        </p:tgtEl>
                                        <p:attrNameLst>
                                          <p:attrName>style.visibility</p:attrName>
                                        </p:attrNameLst>
                                      </p:cBhvr>
                                      <p:to>
                                        <p:strVal val="visible"/>
                                      </p:to>
                                    </p:set>
                                    <p:animEffect transition="in" filter="wipe(down)">
                                      <p:cBhvr>
                                        <p:cTn id="18" dur="500"/>
                                        <p:tgtEl>
                                          <p:spTgt spid="20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09">
                                            <p:bg/>
                                          </p:spTgt>
                                        </p:tgtEl>
                                        <p:attrNameLst>
                                          <p:attrName>style.visibility</p:attrName>
                                        </p:attrNameLst>
                                      </p:cBhvr>
                                      <p:to>
                                        <p:strVal val="visible"/>
                                      </p:to>
                                    </p:set>
                                    <p:animEffect transition="in" filter="wipe(down)">
                                      <p:cBhvr>
                                        <p:cTn id="23" dur="500"/>
                                        <p:tgtEl>
                                          <p:spTgt spid="209">
                                            <p:bg/>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09">
                                            <p:txEl>
                                              <p:pRg st="0" end="0"/>
                                            </p:txEl>
                                          </p:spTgt>
                                        </p:tgtEl>
                                        <p:attrNameLst>
                                          <p:attrName>style.visibility</p:attrName>
                                        </p:attrNameLst>
                                      </p:cBhvr>
                                      <p:to>
                                        <p:strVal val="visible"/>
                                      </p:to>
                                    </p:set>
                                    <p:animEffect transition="in" filter="wipe(down)">
                                      <p:cBhvr>
                                        <p:cTn id="26" dur="500"/>
                                        <p:tgtEl>
                                          <p:spTgt spid="209">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10">
                                            <p:bg/>
                                          </p:spTgt>
                                        </p:tgtEl>
                                        <p:attrNameLst>
                                          <p:attrName>style.visibility</p:attrName>
                                        </p:attrNameLst>
                                      </p:cBhvr>
                                      <p:to>
                                        <p:strVal val="visible"/>
                                      </p:to>
                                    </p:set>
                                    <p:animEffect transition="in" filter="wipe(down)">
                                      <p:cBhvr>
                                        <p:cTn id="31" dur="500"/>
                                        <p:tgtEl>
                                          <p:spTgt spid="210">
                                            <p:bg/>
                                          </p:spTgt>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10">
                                            <p:txEl>
                                              <p:pRg st="0" end="0"/>
                                            </p:txEl>
                                          </p:spTgt>
                                        </p:tgtEl>
                                        <p:attrNameLst>
                                          <p:attrName>style.visibility</p:attrName>
                                        </p:attrNameLst>
                                      </p:cBhvr>
                                      <p:to>
                                        <p:strVal val="visible"/>
                                      </p:to>
                                    </p:set>
                                    <p:animEffect transition="in" filter="wipe(down)">
                                      <p:cBhvr>
                                        <p:cTn id="34" dur="500"/>
                                        <p:tgtEl>
                                          <p:spTgt spid="210">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193"/>
                                        </p:tgtEl>
                                        <p:attrNameLst>
                                          <p:attrName>style.visibility</p:attrName>
                                        </p:attrNameLst>
                                      </p:cBhvr>
                                      <p:to>
                                        <p:strVal val="visible"/>
                                      </p:to>
                                    </p:set>
                                    <p:animEffect transition="in" filter="wipe(down)">
                                      <p:cBhvr>
                                        <p:cTn id="39" dur="500"/>
                                        <p:tgtEl>
                                          <p:spTgt spid="193"/>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95"/>
                                        </p:tgtEl>
                                        <p:attrNameLst>
                                          <p:attrName>style.visibility</p:attrName>
                                        </p:attrNameLst>
                                      </p:cBhvr>
                                      <p:to>
                                        <p:strVal val="visible"/>
                                      </p:to>
                                    </p:set>
                                    <p:animEffect transition="in" filter="wipe(down)">
                                      <p:cBhvr>
                                        <p:cTn id="42" dur="500"/>
                                        <p:tgtEl>
                                          <p:spTgt spid="195"/>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01"/>
                                        </p:tgtEl>
                                        <p:attrNameLst>
                                          <p:attrName>style.visibility</p:attrName>
                                        </p:attrNameLst>
                                      </p:cBhvr>
                                      <p:to>
                                        <p:strVal val="visible"/>
                                      </p:to>
                                    </p:set>
                                    <p:animEffect transition="in" filter="wipe(down)">
                                      <p:cBhvr>
                                        <p:cTn id="45" dur="500"/>
                                        <p:tgtEl>
                                          <p:spTgt spid="201"/>
                                        </p:tgtEl>
                                      </p:cBhvr>
                                    </p:animEffect>
                                  </p:childTnLst>
                                </p:cTn>
                              </p:par>
                              <p:par>
                                <p:cTn id="46" presetID="22" presetClass="entr" presetSubtype="4" fill="hold" nodeType="withEffect">
                                  <p:stCondLst>
                                    <p:cond delay="0"/>
                                  </p:stCondLst>
                                  <p:childTnLst>
                                    <p:set>
                                      <p:cBhvr>
                                        <p:cTn id="47" dur="1" fill="hold">
                                          <p:stCondLst>
                                            <p:cond delay="0"/>
                                          </p:stCondLst>
                                        </p:cTn>
                                        <p:tgtEl>
                                          <p:spTgt spid="249"/>
                                        </p:tgtEl>
                                        <p:attrNameLst>
                                          <p:attrName>style.visibility</p:attrName>
                                        </p:attrNameLst>
                                      </p:cBhvr>
                                      <p:to>
                                        <p:strVal val="visible"/>
                                      </p:to>
                                    </p:set>
                                    <p:animEffect transition="in" filter="wipe(down)">
                                      <p:cBhvr>
                                        <p:cTn id="48" dur="500"/>
                                        <p:tgtEl>
                                          <p:spTgt spid="249"/>
                                        </p:tgtEl>
                                      </p:cBhvr>
                                    </p:animEffect>
                                  </p:childTnLst>
                                </p:cTn>
                              </p:par>
                              <p:par>
                                <p:cTn id="49" presetID="22" presetClass="entr" presetSubtype="4" fill="hold" nodeType="withEffect">
                                  <p:stCondLst>
                                    <p:cond delay="0"/>
                                  </p:stCondLst>
                                  <p:childTnLst>
                                    <p:set>
                                      <p:cBhvr>
                                        <p:cTn id="50" dur="1" fill="hold">
                                          <p:stCondLst>
                                            <p:cond delay="0"/>
                                          </p:stCondLst>
                                        </p:cTn>
                                        <p:tgtEl>
                                          <p:spTgt spid="251"/>
                                        </p:tgtEl>
                                        <p:attrNameLst>
                                          <p:attrName>style.visibility</p:attrName>
                                        </p:attrNameLst>
                                      </p:cBhvr>
                                      <p:to>
                                        <p:strVal val="visible"/>
                                      </p:to>
                                    </p:set>
                                    <p:animEffect transition="in" filter="wipe(down)">
                                      <p:cBhvr>
                                        <p:cTn id="51" dur="500"/>
                                        <p:tgtEl>
                                          <p:spTgt spid="251"/>
                                        </p:tgtEl>
                                      </p:cBhvr>
                                    </p:animEffect>
                                  </p:childTnLst>
                                </p:cTn>
                              </p:par>
                              <p:par>
                                <p:cTn id="52" presetID="22" presetClass="entr" presetSubtype="4" fill="hold" nodeType="withEffect">
                                  <p:stCondLst>
                                    <p:cond delay="0"/>
                                  </p:stCondLst>
                                  <p:childTnLst>
                                    <p:set>
                                      <p:cBhvr>
                                        <p:cTn id="53" dur="1" fill="hold">
                                          <p:stCondLst>
                                            <p:cond delay="0"/>
                                          </p:stCondLst>
                                        </p:cTn>
                                        <p:tgtEl>
                                          <p:spTgt spid="253"/>
                                        </p:tgtEl>
                                        <p:attrNameLst>
                                          <p:attrName>style.visibility</p:attrName>
                                        </p:attrNameLst>
                                      </p:cBhvr>
                                      <p:to>
                                        <p:strVal val="visible"/>
                                      </p:to>
                                    </p:set>
                                    <p:animEffect transition="in" filter="wipe(down)">
                                      <p:cBhvr>
                                        <p:cTn id="54" dur="500"/>
                                        <p:tgtEl>
                                          <p:spTgt spid="253"/>
                                        </p:tgtEl>
                                      </p:cBhvr>
                                    </p:animEffect>
                                  </p:childTnLst>
                                </p:cTn>
                              </p:par>
                              <p:par>
                                <p:cTn id="55" presetID="22" presetClass="entr" presetSubtype="4" fill="hold" nodeType="withEffect">
                                  <p:stCondLst>
                                    <p:cond delay="0"/>
                                  </p:stCondLst>
                                  <p:childTnLst>
                                    <p:set>
                                      <p:cBhvr>
                                        <p:cTn id="56" dur="1" fill="hold">
                                          <p:stCondLst>
                                            <p:cond delay="0"/>
                                          </p:stCondLst>
                                        </p:cTn>
                                        <p:tgtEl>
                                          <p:spTgt spid="255"/>
                                        </p:tgtEl>
                                        <p:attrNameLst>
                                          <p:attrName>style.visibility</p:attrName>
                                        </p:attrNameLst>
                                      </p:cBhvr>
                                      <p:to>
                                        <p:strVal val="visible"/>
                                      </p:to>
                                    </p:set>
                                    <p:animEffect transition="in" filter="wipe(down)">
                                      <p:cBhvr>
                                        <p:cTn id="57" dur="500"/>
                                        <p:tgtEl>
                                          <p:spTgt spid="25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194"/>
                                        </p:tgtEl>
                                        <p:attrNameLst>
                                          <p:attrName>style.visibility</p:attrName>
                                        </p:attrNameLst>
                                      </p:cBhvr>
                                      <p:to>
                                        <p:strVal val="visible"/>
                                      </p:to>
                                    </p:set>
                                    <p:animEffect transition="in" filter="wipe(down)">
                                      <p:cBhvr>
                                        <p:cTn id="62" dur="500"/>
                                        <p:tgtEl>
                                          <p:spTgt spid="194"/>
                                        </p:tgtEl>
                                      </p:cBhvr>
                                    </p:animEffect>
                                  </p:childTnLst>
                                </p:cTn>
                              </p:par>
                              <p:par>
                                <p:cTn id="63" presetID="22" presetClass="entr" presetSubtype="4" fill="hold" nodeType="withEffect">
                                  <p:stCondLst>
                                    <p:cond delay="0"/>
                                  </p:stCondLst>
                                  <p:childTnLst>
                                    <p:set>
                                      <p:cBhvr>
                                        <p:cTn id="64" dur="1" fill="hold">
                                          <p:stCondLst>
                                            <p:cond delay="0"/>
                                          </p:stCondLst>
                                        </p:cTn>
                                        <p:tgtEl>
                                          <p:spTgt spid="198"/>
                                        </p:tgtEl>
                                        <p:attrNameLst>
                                          <p:attrName>style.visibility</p:attrName>
                                        </p:attrNameLst>
                                      </p:cBhvr>
                                      <p:to>
                                        <p:strVal val="visible"/>
                                      </p:to>
                                    </p:set>
                                    <p:animEffect transition="in" filter="wipe(down)">
                                      <p:cBhvr>
                                        <p:cTn id="65" dur="500"/>
                                        <p:tgtEl>
                                          <p:spTgt spid="198"/>
                                        </p:tgtEl>
                                      </p:cBhvr>
                                    </p:animEffect>
                                  </p:childTnLst>
                                </p:cTn>
                              </p:par>
                              <p:par>
                                <p:cTn id="66" presetID="22" presetClass="entr" presetSubtype="4" fill="hold" nodeType="withEffect">
                                  <p:stCondLst>
                                    <p:cond delay="0"/>
                                  </p:stCondLst>
                                  <p:childTnLst>
                                    <p:set>
                                      <p:cBhvr>
                                        <p:cTn id="67" dur="1" fill="hold">
                                          <p:stCondLst>
                                            <p:cond delay="0"/>
                                          </p:stCondLst>
                                        </p:cTn>
                                        <p:tgtEl>
                                          <p:spTgt spid="202"/>
                                        </p:tgtEl>
                                        <p:attrNameLst>
                                          <p:attrName>style.visibility</p:attrName>
                                        </p:attrNameLst>
                                      </p:cBhvr>
                                      <p:to>
                                        <p:strVal val="visible"/>
                                      </p:to>
                                    </p:set>
                                    <p:animEffect transition="in" filter="wipe(down)">
                                      <p:cBhvr>
                                        <p:cTn id="68" dur="500"/>
                                        <p:tgtEl>
                                          <p:spTgt spid="202"/>
                                        </p:tgtEl>
                                      </p:cBhvr>
                                    </p:animEffect>
                                  </p:childTnLst>
                                </p:cTn>
                              </p:par>
                              <p:par>
                                <p:cTn id="69" presetID="22" presetClass="entr" presetSubtype="4" fill="hold" nodeType="withEffect">
                                  <p:stCondLst>
                                    <p:cond delay="0"/>
                                  </p:stCondLst>
                                  <p:childTnLst>
                                    <p:set>
                                      <p:cBhvr>
                                        <p:cTn id="70" dur="1" fill="hold">
                                          <p:stCondLst>
                                            <p:cond delay="0"/>
                                          </p:stCondLst>
                                        </p:cTn>
                                        <p:tgtEl>
                                          <p:spTgt spid="250"/>
                                        </p:tgtEl>
                                        <p:attrNameLst>
                                          <p:attrName>style.visibility</p:attrName>
                                        </p:attrNameLst>
                                      </p:cBhvr>
                                      <p:to>
                                        <p:strVal val="visible"/>
                                      </p:to>
                                    </p:set>
                                    <p:animEffect transition="in" filter="wipe(down)">
                                      <p:cBhvr>
                                        <p:cTn id="71" dur="500"/>
                                        <p:tgtEl>
                                          <p:spTgt spid="250"/>
                                        </p:tgtEl>
                                      </p:cBhvr>
                                    </p:animEffect>
                                  </p:childTnLst>
                                </p:cTn>
                              </p:par>
                              <p:par>
                                <p:cTn id="72" presetID="22" presetClass="entr" presetSubtype="4" fill="hold" nodeType="withEffect">
                                  <p:stCondLst>
                                    <p:cond delay="0"/>
                                  </p:stCondLst>
                                  <p:childTnLst>
                                    <p:set>
                                      <p:cBhvr>
                                        <p:cTn id="73" dur="1" fill="hold">
                                          <p:stCondLst>
                                            <p:cond delay="0"/>
                                          </p:stCondLst>
                                        </p:cTn>
                                        <p:tgtEl>
                                          <p:spTgt spid="252"/>
                                        </p:tgtEl>
                                        <p:attrNameLst>
                                          <p:attrName>style.visibility</p:attrName>
                                        </p:attrNameLst>
                                      </p:cBhvr>
                                      <p:to>
                                        <p:strVal val="visible"/>
                                      </p:to>
                                    </p:set>
                                    <p:animEffect transition="in" filter="wipe(down)">
                                      <p:cBhvr>
                                        <p:cTn id="74" dur="500"/>
                                        <p:tgtEl>
                                          <p:spTgt spid="252"/>
                                        </p:tgtEl>
                                      </p:cBhvr>
                                    </p:animEffect>
                                  </p:childTnLst>
                                </p:cTn>
                              </p:par>
                              <p:par>
                                <p:cTn id="75" presetID="22" presetClass="entr" presetSubtype="4" fill="hold" nodeType="withEffect">
                                  <p:stCondLst>
                                    <p:cond delay="0"/>
                                  </p:stCondLst>
                                  <p:childTnLst>
                                    <p:set>
                                      <p:cBhvr>
                                        <p:cTn id="76" dur="1" fill="hold">
                                          <p:stCondLst>
                                            <p:cond delay="0"/>
                                          </p:stCondLst>
                                        </p:cTn>
                                        <p:tgtEl>
                                          <p:spTgt spid="254"/>
                                        </p:tgtEl>
                                        <p:attrNameLst>
                                          <p:attrName>style.visibility</p:attrName>
                                        </p:attrNameLst>
                                      </p:cBhvr>
                                      <p:to>
                                        <p:strVal val="visible"/>
                                      </p:to>
                                    </p:set>
                                    <p:animEffect transition="in" filter="wipe(down)">
                                      <p:cBhvr>
                                        <p:cTn id="77" dur="500"/>
                                        <p:tgtEl>
                                          <p:spTgt spid="254"/>
                                        </p:tgtEl>
                                      </p:cBhvr>
                                    </p:animEffect>
                                  </p:childTnLst>
                                </p:cTn>
                              </p:par>
                              <p:par>
                                <p:cTn id="78" presetID="22" presetClass="entr" presetSubtype="4" fill="hold" nodeType="withEffect">
                                  <p:stCondLst>
                                    <p:cond delay="0"/>
                                  </p:stCondLst>
                                  <p:childTnLst>
                                    <p:set>
                                      <p:cBhvr>
                                        <p:cTn id="79" dur="1" fill="hold">
                                          <p:stCondLst>
                                            <p:cond delay="0"/>
                                          </p:stCondLst>
                                        </p:cTn>
                                        <p:tgtEl>
                                          <p:spTgt spid="256"/>
                                        </p:tgtEl>
                                        <p:attrNameLst>
                                          <p:attrName>style.visibility</p:attrName>
                                        </p:attrNameLst>
                                      </p:cBhvr>
                                      <p:to>
                                        <p:strVal val="visible"/>
                                      </p:to>
                                    </p:set>
                                    <p:animEffect transition="in" filter="wipe(down)">
                                      <p:cBhvr>
                                        <p:cTn id="80" dur="500"/>
                                        <p:tgtEl>
                                          <p:spTgt spid="256"/>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267"/>
                                        </p:tgtEl>
                                        <p:attrNameLst>
                                          <p:attrName>style.visibility</p:attrName>
                                        </p:attrNameLst>
                                      </p:cBhvr>
                                      <p:to>
                                        <p:strVal val="visible"/>
                                      </p:to>
                                    </p:set>
                                    <p:animEffect transition="in" filter="wipe(down)">
                                      <p:cBhvr>
                                        <p:cTn id="85" dur="500"/>
                                        <p:tgtEl>
                                          <p:spTgt spid="267"/>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268"/>
                                        </p:tgtEl>
                                        <p:attrNameLst>
                                          <p:attrName>style.visibility</p:attrName>
                                        </p:attrNameLst>
                                      </p:cBhvr>
                                      <p:to>
                                        <p:strVal val="visible"/>
                                      </p:to>
                                    </p:set>
                                    <p:animEffect transition="in" filter="wipe(down)">
                                      <p:cBhvr>
                                        <p:cTn id="88" dur="500"/>
                                        <p:tgtEl>
                                          <p:spTgt spid="268"/>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69"/>
                                        </p:tgtEl>
                                        <p:attrNameLst>
                                          <p:attrName>style.visibility</p:attrName>
                                        </p:attrNameLst>
                                      </p:cBhvr>
                                      <p:to>
                                        <p:strVal val="visible"/>
                                      </p:to>
                                    </p:set>
                                    <p:animEffect transition="in" filter="wipe(down)">
                                      <p:cBhvr>
                                        <p:cTn id="91" dur="500"/>
                                        <p:tgtEl>
                                          <p:spTgt spid="269"/>
                                        </p:tgtEl>
                                      </p:cBhvr>
                                    </p:animEffect>
                                  </p:childTnLst>
                                </p:cTn>
                              </p:par>
                              <p:par>
                                <p:cTn id="92" presetID="22" presetClass="entr" presetSubtype="4" fill="hold" nodeType="withEffect">
                                  <p:stCondLst>
                                    <p:cond delay="0"/>
                                  </p:stCondLst>
                                  <p:childTnLst>
                                    <p:set>
                                      <p:cBhvr>
                                        <p:cTn id="93" dur="1" fill="hold">
                                          <p:stCondLst>
                                            <p:cond delay="0"/>
                                          </p:stCondLst>
                                        </p:cTn>
                                        <p:tgtEl>
                                          <p:spTgt spid="270"/>
                                        </p:tgtEl>
                                        <p:attrNameLst>
                                          <p:attrName>style.visibility</p:attrName>
                                        </p:attrNameLst>
                                      </p:cBhvr>
                                      <p:to>
                                        <p:strVal val="visible"/>
                                      </p:to>
                                    </p:set>
                                    <p:animEffect transition="in" filter="wipe(down)">
                                      <p:cBhvr>
                                        <p:cTn id="94" dur="500"/>
                                        <p:tgtEl>
                                          <p:spTgt spid="270"/>
                                        </p:tgtEl>
                                      </p:cBhvr>
                                    </p:animEffect>
                                  </p:childTnLst>
                                </p:cTn>
                              </p:par>
                              <p:par>
                                <p:cTn id="95" presetID="22" presetClass="entr" presetSubtype="4" fill="hold" nodeType="withEffect">
                                  <p:stCondLst>
                                    <p:cond delay="0"/>
                                  </p:stCondLst>
                                  <p:childTnLst>
                                    <p:set>
                                      <p:cBhvr>
                                        <p:cTn id="96" dur="1" fill="hold">
                                          <p:stCondLst>
                                            <p:cond delay="0"/>
                                          </p:stCondLst>
                                        </p:cTn>
                                        <p:tgtEl>
                                          <p:spTgt spid="271"/>
                                        </p:tgtEl>
                                        <p:attrNameLst>
                                          <p:attrName>style.visibility</p:attrName>
                                        </p:attrNameLst>
                                      </p:cBhvr>
                                      <p:to>
                                        <p:strVal val="visible"/>
                                      </p:to>
                                    </p:set>
                                    <p:animEffect transition="in" filter="wipe(down)">
                                      <p:cBhvr>
                                        <p:cTn id="97" dur="500"/>
                                        <p:tgtEl>
                                          <p:spTgt spid="271"/>
                                        </p:tgtEl>
                                      </p:cBhvr>
                                    </p:animEffect>
                                  </p:childTnLst>
                                </p:cTn>
                              </p:par>
                              <p:par>
                                <p:cTn id="98" presetID="22" presetClass="entr" presetSubtype="4" fill="hold" nodeType="withEffect">
                                  <p:stCondLst>
                                    <p:cond delay="0"/>
                                  </p:stCondLst>
                                  <p:childTnLst>
                                    <p:set>
                                      <p:cBhvr>
                                        <p:cTn id="99" dur="1" fill="hold">
                                          <p:stCondLst>
                                            <p:cond delay="0"/>
                                          </p:stCondLst>
                                        </p:cTn>
                                        <p:tgtEl>
                                          <p:spTgt spid="272"/>
                                        </p:tgtEl>
                                        <p:attrNameLst>
                                          <p:attrName>style.visibility</p:attrName>
                                        </p:attrNameLst>
                                      </p:cBhvr>
                                      <p:to>
                                        <p:strVal val="visible"/>
                                      </p:to>
                                    </p:set>
                                    <p:animEffect transition="in" filter="wipe(down)">
                                      <p:cBhvr>
                                        <p:cTn id="100" dur="500"/>
                                        <p:tgtEl>
                                          <p:spTgt spid="272"/>
                                        </p:tgtEl>
                                      </p:cBhvr>
                                    </p:animEffect>
                                  </p:childTnLst>
                                </p:cTn>
                              </p:par>
                              <p:par>
                                <p:cTn id="101" presetID="22" presetClass="entr" presetSubtype="4" fill="hold" nodeType="withEffect">
                                  <p:stCondLst>
                                    <p:cond delay="0"/>
                                  </p:stCondLst>
                                  <p:childTnLst>
                                    <p:set>
                                      <p:cBhvr>
                                        <p:cTn id="102" dur="1" fill="hold">
                                          <p:stCondLst>
                                            <p:cond delay="0"/>
                                          </p:stCondLst>
                                        </p:cTn>
                                        <p:tgtEl>
                                          <p:spTgt spid="273"/>
                                        </p:tgtEl>
                                        <p:attrNameLst>
                                          <p:attrName>style.visibility</p:attrName>
                                        </p:attrNameLst>
                                      </p:cBhvr>
                                      <p:to>
                                        <p:strVal val="visible"/>
                                      </p:to>
                                    </p:set>
                                    <p:animEffect transition="in" filter="wipe(down)">
                                      <p:cBhvr>
                                        <p:cTn id="103" dur="500"/>
                                        <p:tgtEl>
                                          <p:spTgt spid="273"/>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4" fill="hold" grpId="0" nodeType="clickEffect">
                                  <p:stCondLst>
                                    <p:cond delay="0"/>
                                  </p:stCondLst>
                                  <p:childTnLst>
                                    <p:set>
                                      <p:cBhvr>
                                        <p:cTn id="107" dur="1" fill="hold">
                                          <p:stCondLst>
                                            <p:cond delay="0"/>
                                          </p:stCondLst>
                                        </p:cTn>
                                        <p:tgtEl>
                                          <p:spTgt spid="258"/>
                                        </p:tgtEl>
                                        <p:attrNameLst>
                                          <p:attrName>style.visibility</p:attrName>
                                        </p:attrNameLst>
                                      </p:cBhvr>
                                      <p:to>
                                        <p:strVal val="visible"/>
                                      </p:to>
                                    </p:set>
                                    <p:animEffect transition="in" filter="wipe(down)">
                                      <p:cBhvr>
                                        <p:cTn id="108" dur="500"/>
                                        <p:tgtEl>
                                          <p:spTgt spid="258"/>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259"/>
                                        </p:tgtEl>
                                        <p:attrNameLst>
                                          <p:attrName>style.visibility</p:attrName>
                                        </p:attrNameLst>
                                      </p:cBhvr>
                                      <p:to>
                                        <p:strVal val="visible"/>
                                      </p:to>
                                    </p:set>
                                    <p:animEffect transition="in" filter="wipe(down)">
                                      <p:cBhvr>
                                        <p:cTn id="111" dur="500"/>
                                        <p:tgtEl>
                                          <p:spTgt spid="259"/>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260"/>
                                        </p:tgtEl>
                                        <p:attrNameLst>
                                          <p:attrName>style.visibility</p:attrName>
                                        </p:attrNameLst>
                                      </p:cBhvr>
                                      <p:to>
                                        <p:strVal val="visible"/>
                                      </p:to>
                                    </p:set>
                                    <p:animEffect transition="in" filter="wipe(down)">
                                      <p:cBhvr>
                                        <p:cTn id="114" dur="500"/>
                                        <p:tgtEl>
                                          <p:spTgt spid="260"/>
                                        </p:tgtEl>
                                      </p:cBhvr>
                                    </p:animEffect>
                                  </p:childTnLst>
                                </p:cTn>
                              </p:par>
                              <p:par>
                                <p:cTn id="115" presetID="22" presetClass="entr" presetSubtype="4" fill="hold" nodeType="withEffect">
                                  <p:stCondLst>
                                    <p:cond delay="0"/>
                                  </p:stCondLst>
                                  <p:childTnLst>
                                    <p:set>
                                      <p:cBhvr>
                                        <p:cTn id="116" dur="1" fill="hold">
                                          <p:stCondLst>
                                            <p:cond delay="0"/>
                                          </p:stCondLst>
                                        </p:cTn>
                                        <p:tgtEl>
                                          <p:spTgt spid="261"/>
                                        </p:tgtEl>
                                        <p:attrNameLst>
                                          <p:attrName>style.visibility</p:attrName>
                                        </p:attrNameLst>
                                      </p:cBhvr>
                                      <p:to>
                                        <p:strVal val="visible"/>
                                      </p:to>
                                    </p:set>
                                    <p:animEffect transition="in" filter="wipe(down)">
                                      <p:cBhvr>
                                        <p:cTn id="117" dur="500"/>
                                        <p:tgtEl>
                                          <p:spTgt spid="261"/>
                                        </p:tgtEl>
                                      </p:cBhvr>
                                    </p:animEffect>
                                  </p:childTnLst>
                                </p:cTn>
                              </p:par>
                              <p:par>
                                <p:cTn id="118" presetID="22" presetClass="entr" presetSubtype="4" fill="hold" nodeType="withEffect">
                                  <p:stCondLst>
                                    <p:cond delay="0"/>
                                  </p:stCondLst>
                                  <p:childTnLst>
                                    <p:set>
                                      <p:cBhvr>
                                        <p:cTn id="119" dur="1" fill="hold">
                                          <p:stCondLst>
                                            <p:cond delay="0"/>
                                          </p:stCondLst>
                                        </p:cTn>
                                        <p:tgtEl>
                                          <p:spTgt spid="262"/>
                                        </p:tgtEl>
                                        <p:attrNameLst>
                                          <p:attrName>style.visibility</p:attrName>
                                        </p:attrNameLst>
                                      </p:cBhvr>
                                      <p:to>
                                        <p:strVal val="visible"/>
                                      </p:to>
                                    </p:set>
                                    <p:animEffect transition="in" filter="wipe(down)">
                                      <p:cBhvr>
                                        <p:cTn id="120" dur="500"/>
                                        <p:tgtEl>
                                          <p:spTgt spid="262"/>
                                        </p:tgtEl>
                                      </p:cBhvr>
                                    </p:animEffect>
                                  </p:childTnLst>
                                </p:cTn>
                              </p:par>
                              <p:par>
                                <p:cTn id="121" presetID="22" presetClass="entr" presetSubtype="4" fill="hold" nodeType="withEffect">
                                  <p:stCondLst>
                                    <p:cond delay="0"/>
                                  </p:stCondLst>
                                  <p:childTnLst>
                                    <p:set>
                                      <p:cBhvr>
                                        <p:cTn id="122" dur="1" fill="hold">
                                          <p:stCondLst>
                                            <p:cond delay="0"/>
                                          </p:stCondLst>
                                        </p:cTn>
                                        <p:tgtEl>
                                          <p:spTgt spid="263"/>
                                        </p:tgtEl>
                                        <p:attrNameLst>
                                          <p:attrName>style.visibility</p:attrName>
                                        </p:attrNameLst>
                                      </p:cBhvr>
                                      <p:to>
                                        <p:strVal val="visible"/>
                                      </p:to>
                                    </p:set>
                                    <p:animEffect transition="in" filter="wipe(down)">
                                      <p:cBhvr>
                                        <p:cTn id="123" dur="500"/>
                                        <p:tgtEl>
                                          <p:spTgt spid="263"/>
                                        </p:tgtEl>
                                      </p:cBhvr>
                                    </p:animEffect>
                                  </p:childTnLst>
                                </p:cTn>
                              </p:par>
                              <p:par>
                                <p:cTn id="124" presetID="22" presetClass="entr" presetSubtype="4" fill="hold" nodeType="withEffect">
                                  <p:stCondLst>
                                    <p:cond delay="0"/>
                                  </p:stCondLst>
                                  <p:childTnLst>
                                    <p:set>
                                      <p:cBhvr>
                                        <p:cTn id="125" dur="1" fill="hold">
                                          <p:stCondLst>
                                            <p:cond delay="0"/>
                                          </p:stCondLst>
                                        </p:cTn>
                                        <p:tgtEl>
                                          <p:spTgt spid="264"/>
                                        </p:tgtEl>
                                        <p:attrNameLst>
                                          <p:attrName>style.visibility</p:attrName>
                                        </p:attrNameLst>
                                      </p:cBhvr>
                                      <p:to>
                                        <p:strVal val="visible"/>
                                      </p:to>
                                    </p:set>
                                    <p:animEffect transition="in" filter="wipe(down)">
                                      <p:cBhvr>
                                        <p:cTn id="126" dur="500"/>
                                        <p:tgtEl>
                                          <p:spTgt spid="264"/>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4" fill="hold" grpId="0" nodeType="clickEffect">
                                  <p:stCondLst>
                                    <p:cond delay="0"/>
                                  </p:stCondLst>
                                  <p:childTnLst>
                                    <p:set>
                                      <p:cBhvr>
                                        <p:cTn id="130" dur="1" fill="hold">
                                          <p:stCondLst>
                                            <p:cond delay="0"/>
                                          </p:stCondLst>
                                        </p:cTn>
                                        <p:tgtEl>
                                          <p:spTgt spid="247">
                                            <p:txEl>
                                              <p:pRg st="0" end="0"/>
                                            </p:txEl>
                                          </p:spTgt>
                                        </p:tgtEl>
                                        <p:attrNameLst>
                                          <p:attrName>style.visibility</p:attrName>
                                        </p:attrNameLst>
                                      </p:cBhvr>
                                      <p:to>
                                        <p:strVal val="visible"/>
                                      </p:to>
                                    </p:set>
                                    <p:animEffect transition="in" filter="wipe(down)">
                                      <p:cBhvr>
                                        <p:cTn id="131" dur="500"/>
                                        <p:tgtEl>
                                          <p:spTgt spid="247">
                                            <p:txEl>
                                              <p:pRg st="0" end="0"/>
                                            </p:txEl>
                                          </p:spTgt>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4" fill="hold" nodeType="clickEffect">
                                  <p:stCondLst>
                                    <p:cond delay="0"/>
                                  </p:stCondLst>
                                  <p:childTnLst>
                                    <p:set>
                                      <p:cBhvr>
                                        <p:cTn id="135" dur="1" fill="hold">
                                          <p:stCondLst>
                                            <p:cond delay="0"/>
                                          </p:stCondLst>
                                        </p:cTn>
                                        <p:tgtEl>
                                          <p:spTgt spid="127"/>
                                        </p:tgtEl>
                                        <p:attrNameLst>
                                          <p:attrName>style.visibility</p:attrName>
                                        </p:attrNameLst>
                                      </p:cBhvr>
                                      <p:to>
                                        <p:strVal val="visible"/>
                                      </p:to>
                                    </p:set>
                                    <p:animEffect transition="in" filter="wipe(down)">
                                      <p:cBhvr>
                                        <p:cTn id="136" dur="500"/>
                                        <p:tgtEl>
                                          <p:spTgt spid="127"/>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4" fill="hold" grpId="0" nodeType="clickEffect">
                                  <p:stCondLst>
                                    <p:cond delay="0"/>
                                  </p:stCondLst>
                                  <p:childTnLst>
                                    <p:set>
                                      <p:cBhvr>
                                        <p:cTn id="140" dur="1" fill="hold">
                                          <p:stCondLst>
                                            <p:cond delay="0"/>
                                          </p:stCondLst>
                                        </p:cTn>
                                        <p:tgtEl>
                                          <p:spTgt spid="159">
                                            <p:bg/>
                                          </p:spTgt>
                                        </p:tgtEl>
                                        <p:attrNameLst>
                                          <p:attrName>style.visibility</p:attrName>
                                        </p:attrNameLst>
                                      </p:cBhvr>
                                      <p:to>
                                        <p:strVal val="visible"/>
                                      </p:to>
                                    </p:set>
                                    <p:animEffect transition="in" filter="wipe(down)">
                                      <p:cBhvr>
                                        <p:cTn id="141" dur="500"/>
                                        <p:tgtEl>
                                          <p:spTgt spid="159">
                                            <p:bg/>
                                          </p:spTgt>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159">
                                            <p:txEl>
                                              <p:pRg st="0" end="0"/>
                                            </p:txEl>
                                          </p:spTgt>
                                        </p:tgtEl>
                                        <p:attrNameLst>
                                          <p:attrName>style.visibility</p:attrName>
                                        </p:attrNameLst>
                                      </p:cBhvr>
                                      <p:to>
                                        <p:strVal val="visible"/>
                                      </p:to>
                                    </p:set>
                                    <p:animEffect transition="in" filter="wipe(down)">
                                      <p:cBhvr>
                                        <p:cTn id="144" dur="500"/>
                                        <p:tgtEl>
                                          <p:spTgt spid="159">
                                            <p:txEl>
                                              <p:pRg st="0" end="0"/>
                                            </p:txEl>
                                          </p:spTgt>
                                        </p:tgtEl>
                                      </p:cBhvr>
                                    </p:animEffect>
                                  </p:childTnLst>
                                </p:cTn>
                              </p:par>
                              <p:par>
                                <p:cTn id="145" presetID="22" presetClass="entr" presetSubtype="4" fill="hold" grpId="0" nodeType="withEffect">
                                  <p:stCondLst>
                                    <p:cond delay="0"/>
                                  </p:stCondLst>
                                  <p:childTnLst>
                                    <p:set>
                                      <p:cBhvr>
                                        <p:cTn id="146" dur="1" fill="hold">
                                          <p:stCondLst>
                                            <p:cond delay="0"/>
                                          </p:stCondLst>
                                        </p:cTn>
                                        <p:tgtEl>
                                          <p:spTgt spid="159">
                                            <p:txEl>
                                              <p:pRg st="1" end="1"/>
                                            </p:txEl>
                                          </p:spTgt>
                                        </p:tgtEl>
                                        <p:attrNameLst>
                                          <p:attrName>style.visibility</p:attrName>
                                        </p:attrNameLst>
                                      </p:cBhvr>
                                      <p:to>
                                        <p:strVal val="visible"/>
                                      </p:to>
                                    </p:set>
                                    <p:animEffect transition="in" filter="wipe(down)">
                                      <p:cBhvr>
                                        <p:cTn id="147" dur="500"/>
                                        <p:tgtEl>
                                          <p:spTgt spid="159">
                                            <p:txEl>
                                              <p:pRg st="1" end="1"/>
                                            </p:txEl>
                                          </p:spTgt>
                                        </p:tgtEl>
                                      </p:cBhvr>
                                    </p:animEffect>
                                  </p:childTnLst>
                                </p:cTn>
                              </p:par>
                              <p:par>
                                <p:cTn id="148" presetID="22" presetClass="entr" presetSubtype="4" fill="hold" grpId="0" nodeType="withEffect">
                                  <p:stCondLst>
                                    <p:cond delay="0"/>
                                  </p:stCondLst>
                                  <p:childTnLst>
                                    <p:set>
                                      <p:cBhvr>
                                        <p:cTn id="149" dur="1" fill="hold">
                                          <p:stCondLst>
                                            <p:cond delay="0"/>
                                          </p:stCondLst>
                                        </p:cTn>
                                        <p:tgtEl>
                                          <p:spTgt spid="159">
                                            <p:txEl>
                                              <p:pRg st="2" end="2"/>
                                            </p:txEl>
                                          </p:spTgt>
                                        </p:tgtEl>
                                        <p:attrNameLst>
                                          <p:attrName>style.visibility</p:attrName>
                                        </p:attrNameLst>
                                      </p:cBhvr>
                                      <p:to>
                                        <p:strVal val="visible"/>
                                      </p:to>
                                    </p:set>
                                    <p:animEffect transition="in" filter="wipe(down)">
                                      <p:cBhvr>
                                        <p:cTn id="150" dur="500"/>
                                        <p:tgtEl>
                                          <p:spTgt spid="159">
                                            <p:txEl>
                                              <p:pRg st="2" end="2"/>
                                            </p:txEl>
                                          </p:spTgt>
                                        </p:tgtEl>
                                      </p:cBhvr>
                                    </p:animEffect>
                                  </p:childTnLst>
                                </p:cTn>
                              </p:par>
                              <p:par>
                                <p:cTn id="151" presetID="22" presetClass="entr" presetSubtype="4" fill="hold" grpId="0" nodeType="withEffect">
                                  <p:stCondLst>
                                    <p:cond delay="0"/>
                                  </p:stCondLst>
                                  <p:childTnLst>
                                    <p:set>
                                      <p:cBhvr>
                                        <p:cTn id="152" dur="1" fill="hold">
                                          <p:stCondLst>
                                            <p:cond delay="0"/>
                                          </p:stCondLst>
                                        </p:cTn>
                                        <p:tgtEl>
                                          <p:spTgt spid="159">
                                            <p:txEl>
                                              <p:pRg st="3" end="3"/>
                                            </p:txEl>
                                          </p:spTgt>
                                        </p:tgtEl>
                                        <p:attrNameLst>
                                          <p:attrName>style.visibility</p:attrName>
                                        </p:attrNameLst>
                                      </p:cBhvr>
                                      <p:to>
                                        <p:strVal val="visible"/>
                                      </p:to>
                                    </p:set>
                                    <p:animEffect transition="in" filter="wipe(down)">
                                      <p:cBhvr>
                                        <p:cTn id="153" dur="500"/>
                                        <p:tgtEl>
                                          <p:spTgt spid="159">
                                            <p:txEl>
                                              <p:pRg st="3" end="3"/>
                                            </p:txEl>
                                          </p:spTgt>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159">
                                            <p:txEl>
                                              <p:pRg st="4" end="4"/>
                                            </p:txEl>
                                          </p:spTgt>
                                        </p:tgtEl>
                                        <p:attrNameLst>
                                          <p:attrName>style.visibility</p:attrName>
                                        </p:attrNameLst>
                                      </p:cBhvr>
                                      <p:to>
                                        <p:strVal val="visible"/>
                                      </p:to>
                                    </p:set>
                                    <p:animEffect transition="in" filter="wipe(down)">
                                      <p:cBhvr>
                                        <p:cTn id="156" dur="500"/>
                                        <p:tgtEl>
                                          <p:spTgt spid="159">
                                            <p:txEl>
                                              <p:pRg st="4" end="4"/>
                                            </p:txEl>
                                          </p:spTgt>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4" fill="hold" grpId="0" nodeType="clickEffect">
                                  <p:stCondLst>
                                    <p:cond delay="0"/>
                                  </p:stCondLst>
                                  <p:childTnLst>
                                    <p:set>
                                      <p:cBhvr>
                                        <p:cTn id="160" dur="1" fill="hold">
                                          <p:stCondLst>
                                            <p:cond delay="0"/>
                                          </p:stCondLst>
                                        </p:cTn>
                                        <p:tgtEl>
                                          <p:spTgt spid="169">
                                            <p:bg/>
                                          </p:spTgt>
                                        </p:tgtEl>
                                        <p:attrNameLst>
                                          <p:attrName>style.visibility</p:attrName>
                                        </p:attrNameLst>
                                      </p:cBhvr>
                                      <p:to>
                                        <p:strVal val="visible"/>
                                      </p:to>
                                    </p:set>
                                    <p:animEffect transition="in" filter="wipe(down)">
                                      <p:cBhvr>
                                        <p:cTn id="161" dur="500"/>
                                        <p:tgtEl>
                                          <p:spTgt spid="169">
                                            <p:bg/>
                                          </p:spTgt>
                                        </p:tgtEl>
                                      </p:cBhvr>
                                    </p:animEffect>
                                  </p:childTnLst>
                                </p:cTn>
                              </p:par>
                              <p:par>
                                <p:cTn id="162" presetID="22" presetClass="entr" presetSubtype="4" fill="hold" grpId="0" nodeType="withEffect">
                                  <p:stCondLst>
                                    <p:cond delay="0"/>
                                  </p:stCondLst>
                                  <p:childTnLst>
                                    <p:set>
                                      <p:cBhvr>
                                        <p:cTn id="163" dur="1" fill="hold">
                                          <p:stCondLst>
                                            <p:cond delay="0"/>
                                          </p:stCondLst>
                                        </p:cTn>
                                        <p:tgtEl>
                                          <p:spTgt spid="169">
                                            <p:txEl>
                                              <p:pRg st="0" end="0"/>
                                            </p:txEl>
                                          </p:spTgt>
                                        </p:tgtEl>
                                        <p:attrNameLst>
                                          <p:attrName>style.visibility</p:attrName>
                                        </p:attrNameLst>
                                      </p:cBhvr>
                                      <p:to>
                                        <p:strVal val="visible"/>
                                      </p:to>
                                    </p:set>
                                    <p:animEffect transition="in" filter="wipe(down)">
                                      <p:cBhvr>
                                        <p:cTn id="164" dur="500"/>
                                        <p:tgtEl>
                                          <p:spTgt spid="16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build="allAtOnce" animBg="1"/>
      <p:bldP spid="169" grpId="0" build="allAtOnce" animBg="1"/>
      <p:bldP spid="195" grpId="0" animBg="1"/>
      <p:bldP spid="201" grpId="0" animBg="1"/>
      <p:bldP spid="207" grpId="0" build="allAtOnce" animBg="1"/>
      <p:bldP spid="208" grpId="0" build="allAtOnce" animBg="1"/>
      <p:bldP spid="209" grpId="0" build="allAtOnce" animBg="1"/>
      <p:bldP spid="210" grpId="0" build="allAtOnce" animBg="1"/>
      <p:bldP spid="247" grpId="0" build="allAtOnce"/>
      <p:bldP spid="258" grpId="0" animBg="1"/>
      <p:bldP spid="259" grpId="0" animBg="1"/>
      <p:bldP spid="260" grpId="0" animBg="1"/>
      <p:bldP spid="267" grpId="0" animBg="1"/>
      <p:bldP spid="268" grpId="0" animBg="1"/>
      <p:bldP spid="26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shadeToTitle="1">
        <a:solidFill>
          <a:schemeClr val="bg1"/>
        </a:solidFill>
        <a:effectLst/>
      </p:bgPr>
    </p:bg>
    <p:spTree>
      <p:nvGrpSpPr>
        <p:cNvPr id="1" name=""/>
        <p:cNvGrpSpPr/>
        <p:nvPr/>
      </p:nvGrpSpPr>
      <p:grpSpPr>
        <a:xfrm>
          <a:off x="0" y="0"/>
          <a:ext cx="0" cy="0"/>
          <a:chOff x="0" y="0"/>
          <a:chExt cx="0" cy="0"/>
        </a:xfrm>
      </p:grpSpPr>
      <p:graphicFrame>
        <p:nvGraphicFramePr>
          <p:cNvPr id="4" name="جدول 3"/>
          <p:cNvGraphicFramePr>
            <a:graphicFrameLocks noGrp="1"/>
          </p:cNvGraphicFramePr>
          <p:nvPr/>
        </p:nvGraphicFramePr>
        <p:xfrm>
          <a:off x="381000" y="228600"/>
          <a:ext cx="8305800" cy="5308600"/>
        </p:xfrm>
        <a:graphic>
          <a:graphicData uri="http://schemas.openxmlformats.org/drawingml/2006/table">
            <a:tbl>
              <a:tblPr rtl="1" firstRow="1" bandRow="1">
                <a:tableStyleId>{5940675A-B579-460E-94D1-54222C63F5DA}</a:tableStyleId>
              </a:tblPr>
              <a:tblGrid>
                <a:gridCol w="2035932"/>
                <a:gridCol w="2594127"/>
                <a:gridCol w="3675741"/>
              </a:tblGrid>
              <a:tr h="370840">
                <a:tc>
                  <a:txBody>
                    <a:bodyPr/>
                    <a:lstStyle/>
                    <a:p>
                      <a:pPr algn="just" rtl="1"/>
                      <a:r>
                        <a:rPr lang="ar-SA" dirty="0" smtClean="0">
                          <a:solidFill>
                            <a:schemeClr val="bg1"/>
                          </a:solidFill>
                          <a:latin typeface="Tahoma" pitchFamily="34" charset="0"/>
                          <a:cs typeface="Tahoma" pitchFamily="34" charset="0"/>
                        </a:rPr>
                        <a:t>منظومة</a:t>
                      </a:r>
                      <a:r>
                        <a:rPr lang="ar-SA" baseline="0" dirty="0" smtClean="0">
                          <a:solidFill>
                            <a:schemeClr val="bg1"/>
                          </a:solidFill>
                          <a:latin typeface="Tahoma" pitchFamily="34" charset="0"/>
                          <a:cs typeface="Tahoma" pitchFamily="34" charset="0"/>
                        </a:rPr>
                        <a:t> الأهداف</a:t>
                      </a:r>
                      <a:endParaRPr lang="ar-SA" dirty="0">
                        <a:solidFill>
                          <a:schemeClr val="bg1"/>
                        </a:solidFill>
                        <a:latin typeface="Tahoma" pitchFamily="34" charset="0"/>
                        <a:cs typeface="Tahom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just" rtl="1"/>
                      <a:r>
                        <a:rPr lang="ar-SA" dirty="0" smtClean="0">
                          <a:solidFill>
                            <a:schemeClr val="bg1"/>
                          </a:solidFill>
                          <a:latin typeface="Tahoma" pitchFamily="34" charset="0"/>
                          <a:cs typeface="Tahoma" pitchFamily="34" charset="0"/>
                        </a:rPr>
                        <a:t>مبرر الوجود في المنظمة</a:t>
                      </a:r>
                      <a:endParaRPr lang="ar-SA" dirty="0">
                        <a:solidFill>
                          <a:schemeClr val="bg1"/>
                        </a:solidFill>
                        <a:latin typeface="Tahoma" pitchFamily="34" charset="0"/>
                        <a:cs typeface="Tahom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1"/>
                      <a:r>
                        <a:rPr lang="ar-SA" dirty="0" smtClean="0">
                          <a:solidFill>
                            <a:schemeClr val="bg1"/>
                          </a:solidFill>
                          <a:latin typeface="Tahoma" pitchFamily="34" charset="0"/>
                          <a:cs typeface="Tahoma" pitchFamily="34" charset="0"/>
                        </a:rPr>
                        <a:t>الوصف</a:t>
                      </a:r>
                      <a:endParaRPr lang="ar-SA" dirty="0">
                        <a:solidFill>
                          <a:schemeClr val="bg1"/>
                        </a:solidFill>
                        <a:latin typeface="Tahoma" pitchFamily="34" charset="0"/>
                        <a:cs typeface="Tahom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r>
              <a:tr h="370840">
                <a:tc>
                  <a:txBody>
                    <a:bodyPr/>
                    <a:lstStyle/>
                    <a:p>
                      <a:pPr algn="just" rtl="1">
                        <a:tabLst/>
                      </a:pPr>
                      <a:r>
                        <a:rPr lang="ar-SA" dirty="0" smtClean="0">
                          <a:solidFill>
                            <a:srgbClr val="00B050"/>
                          </a:solidFill>
                          <a:latin typeface="Tahoma" pitchFamily="34" charset="0"/>
                          <a:cs typeface="Tahoma" pitchFamily="34" charset="0"/>
                        </a:rPr>
                        <a:t>المبادئ والقيم</a:t>
                      </a:r>
                      <a:endParaRPr lang="ar-SA" dirty="0">
                        <a:solidFill>
                          <a:srgbClr val="00B050"/>
                        </a:solidFill>
                        <a:latin typeface="Tahoma" pitchFamily="34" charset="0"/>
                        <a:cs typeface="Tahom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rtl="1"/>
                      <a:r>
                        <a:rPr lang="ar-SA" dirty="0" smtClean="0">
                          <a:solidFill>
                            <a:srgbClr val="00B050"/>
                          </a:solidFill>
                          <a:latin typeface="Tahoma" pitchFamily="34" charset="0"/>
                          <a:cs typeface="Tahoma" pitchFamily="34" charset="0"/>
                        </a:rPr>
                        <a:t>تبين القيم والمعتقدات التي اعتمدت</a:t>
                      </a:r>
                      <a:endParaRPr lang="ar-SA" dirty="0">
                        <a:solidFill>
                          <a:srgbClr val="00B050"/>
                        </a:solidFill>
                        <a:latin typeface="Tahoma" pitchFamily="34" charset="0"/>
                        <a:cs typeface="Tahom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rtl="1"/>
                      <a:r>
                        <a:rPr lang="ar-SA" dirty="0" smtClean="0">
                          <a:solidFill>
                            <a:srgbClr val="00B050"/>
                          </a:solidFill>
                          <a:latin typeface="Tahoma" pitchFamily="34" charset="0"/>
                          <a:cs typeface="Tahoma" pitchFamily="34" charset="0"/>
                        </a:rPr>
                        <a:t>وصف ثقافة الشركة والقيم والمعتقدات التي تيمز قادتها.</a:t>
                      </a:r>
                      <a:endParaRPr lang="ar-SA" dirty="0">
                        <a:solidFill>
                          <a:srgbClr val="00B050"/>
                        </a:solidFill>
                        <a:latin typeface="Tahoma" pitchFamily="34" charset="0"/>
                        <a:cs typeface="Tahom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just" rtl="1"/>
                      <a:r>
                        <a:rPr lang="ar-SA" dirty="0" smtClean="0">
                          <a:latin typeface="Tahoma" pitchFamily="34" charset="0"/>
                          <a:cs typeface="Tahoma" pitchFamily="34" charset="0"/>
                        </a:rPr>
                        <a:t>الرؤية</a:t>
                      </a:r>
                      <a:endParaRPr lang="ar-SA" dirty="0">
                        <a:latin typeface="Tahoma" pitchFamily="34" charset="0"/>
                        <a:cs typeface="Tahom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rtl="1"/>
                      <a:r>
                        <a:rPr lang="ar-SA" dirty="0" smtClean="0">
                          <a:latin typeface="Tahoma" pitchFamily="34" charset="0"/>
                          <a:cs typeface="Tahoma" pitchFamily="34" charset="0"/>
                        </a:rPr>
                        <a:t>تعطي معنى</a:t>
                      </a:r>
                      <a:endParaRPr lang="ar-SA" dirty="0">
                        <a:latin typeface="Tahoma" pitchFamily="34" charset="0"/>
                        <a:cs typeface="Tahom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rtl="1"/>
                      <a:r>
                        <a:rPr lang="ar-SA" dirty="0" smtClean="0">
                          <a:latin typeface="Tahoma" pitchFamily="34" charset="0"/>
                          <a:cs typeface="Tahoma" pitchFamily="34" charset="0"/>
                        </a:rPr>
                        <a:t>الصورة الذهنية لما ينبغي أن تكون</a:t>
                      </a:r>
                      <a:r>
                        <a:rPr lang="ar-SA" baseline="0" dirty="0" smtClean="0">
                          <a:latin typeface="Tahoma" pitchFamily="34" charset="0"/>
                          <a:cs typeface="Tahoma" pitchFamily="34" charset="0"/>
                        </a:rPr>
                        <a:t> عليه</a:t>
                      </a:r>
                      <a:r>
                        <a:rPr lang="ar-SA" dirty="0" smtClean="0">
                          <a:latin typeface="Tahoma" pitchFamily="34" charset="0"/>
                          <a:cs typeface="Tahoma" pitchFamily="34" charset="0"/>
                        </a:rPr>
                        <a:t> المنظمة.</a:t>
                      </a:r>
                      <a:endParaRPr lang="ar-SA" dirty="0">
                        <a:latin typeface="Tahoma" pitchFamily="34" charset="0"/>
                        <a:cs typeface="Tahom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just" rtl="1"/>
                      <a:r>
                        <a:rPr lang="ar-SA" dirty="0" smtClean="0">
                          <a:solidFill>
                            <a:srgbClr val="0070C0"/>
                          </a:solidFill>
                          <a:latin typeface="Tahoma" pitchFamily="34" charset="0"/>
                          <a:cs typeface="Tahoma" pitchFamily="34" charset="0"/>
                        </a:rPr>
                        <a:t>الرسالة</a:t>
                      </a:r>
                      <a:endParaRPr lang="ar-SA" dirty="0">
                        <a:solidFill>
                          <a:srgbClr val="0070C0"/>
                        </a:solidFill>
                        <a:latin typeface="Tahoma" pitchFamily="34" charset="0"/>
                        <a:cs typeface="Tahom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rtl="1"/>
                      <a:r>
                        <a:rPr lang="ar-SA" dirty="0" smtClean="0">
                          <a:solidFill>
                            <a:srgbClr val="0070C0"/>
                          </a:solidFill>
                          <a:latin typeface="Tahoma" pitchFamily="34" charset="0"/>
                          <a:cs typeface="Tahoma" pitchFamily="34" charset="0"/>
                        </a:rPr>
                        <a:t>تحدد طبيعة المنظمة</a:t>
                      </a:r>
                      <a:endParaRPr lang="ar-SA" dirty="0">
                        <a:solidFill>
                          <a:srgbClr val="0070C0"/>
                        </a:solidFill>
                        <a:latin typeface="Tahoma" pitchFamily="34" charset="0"/>
                        <a:cs typeface="Tahom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rtl="1"/>
                      <a:r>
                        <a:rPr lang="ar-SA" dirty="0" smtClean="0">
                          <a:solidFill>
                            <a:srgbClr val="0070C0"/>
                          </a:solidFill>
                          <a:latin typeface="Tahoma" pitchFamily="34" charset="0"/>
                          <a:cs typeface="Tahoma" pitchFamily="34" charset="0"/>
                        </a:rPr>
                        <a:t> بيان عام لمبرر وجود المنظمة (طبيعة</a:t>
                      </a:r>
                      <a:r>
                        <a:rPr lang="ar-SA" baseline="0" dirty="0" smtClean="0">
                          <a:solidFill>
                            <a:srgbClr val="0070C0"/>
                          </a:solidFill>
                          <a:latin typeface="Tahoma" pitchFamily="34" charset="0"/>
                          <a:cs typeface="Tahoma" pitchFamily="34" charset="0"/>
                        </a:rPr>
                        <a:t> ومدى سوقها، زبائنها، وظائفها).</a:t>
                      </a:r>
                      <a:endParaRPr lang="ar-SA" dirty="0">
                        <a:solidFill>
                          <a:srgbClr val="0070C0"/>
                        </a:solidFill>
                        <a:latin typeface="Tahoma" pitchFamily="34" charset="0"/>
                        <a:cs typeface="Tahom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just" rtl="1"/>
                      <a:r>
                        <a:rPr lang="ar-SA" dirty="0" smtClean="0">
                          <a:solidFill>
                            <a:srgbClr val="FF33CC"/>
                          </a:solidFill>
                          <a:latin typeface="Tahoma" pitchFamily="34" charset="0"/>
                          <a:cs typeface="Tahoma" pitchFamily="34" charset="0"/>
                        </a:rPr>
                        <a:t>الأهداف الإستراتيجية</a:t>
                      </a:r>
                      <a:endParaRPr lang="ar-SA" dirty="0">
                        <a:solidFill>
                          <a:srgbClr val="FF33CC"/>
                        </a:solidFill>
                        <a:latin typeface="Tahoma" pitchFamily="34" charset="0"/>
                        <a:cs typeface="Tahom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rtl="1"/>
                      <a:r>
                        <a:rPr lang="ar-SA" dirty="0" smtClean="0">
                          <a:solidFill>
                            <a:srgbClr val="FF33CC"/>
                          </a:solidFill>
                          <a:latin typeface="Tahoma" pitchFamily="34" charset="0"/>
                          <a:cs typeface="Tahoma" pitchFamily="34" charset="0"/>
                        </a:rPr>
                        <a:t>توفر اتجاهات إستراتيجية</a:t>
                      </a:r>
                      <a:endParaRPr lang="ar-SA" dirty="0">
                        <a:solidFill>
                          <a:srgbClr val="FF33CC"/>
                        </a:solidFill>
                        <a:latin typeface="Tahoma" pitchFamily="34" charset="0"/>
                        <a:cs typeface="Tahom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rtl="1"/>
                      <a:r>
                        <a:rPr lang="ar-SA" dirty="0" smtClean="0">
                          <a:solidFill>
                            <a:srgbClr val="FF33CC"/>
                          </a:solidFill>
                          <a:latin typeface="Tahoma" pitchFamily="34" charset="0"/>
                          <a:cs typeface="Tahoma" pitchFamily="34" charset="0"/>
                        </a:rPr>
                        <a:t>الأهداف العامة التي توجه أنشطة الشركة والمستخدمة لتحديد الأهداف والخطط التكتيكية التي سيتم اعتمادها.</a:t>
                      </a:r>
                      <a:endParaRPr lang="ar-SA" dirty="0">
                        <a:solidFill>
                          <a:srgbClr val="FF33CC"/>
                        </a:solidFill>
                        <a:latin typeface="Tahoma" pitchFamily="34" charset="0"/>
                        <a:cs typeface="Tahom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just" rtl="1"/>
                      <a:r>
                        <a:rPr lang="ar-SA" dirty="0" smtClean="0">
                          <a:solidFill>
                            <a:srgbClr val="FFC000"/>
                          </a:solidFill>
                          <a:latin typeface="Tahoma" pitchFamily="34" charset="0"/>
                          <a:cs typeface="Tahoma" pitchFamily="34" charset="0"/>
                        </a:rPr>
                        <a:t>الأهداف</a:t>
                      </a:r>
                      <a:r>
                        <a:rPr lang="ar-SA" baseline="0" dirty="0" smtClean="0">
                          <a:solidFill>
                            <a:srgbClr val="FFC000"/>
                          </a:solidFill>
                          <a:latin typeface="Tahoma" pitchFamily="34" charset="0"/>
                          <a:cs typeface="Tahoma" pitchFamily="34" charset="0"/>
                        </a:rPr>
                        <a:t> التكتيكية</a:t>
                      </a:r>
                      <a:endParaRPr lang="ar-SA" dirty="0">
                        <a:solidFill>
                          <a:srgbClr val="FFC000"/>
                        </a:solidFill>
                        <a:latin typeface="Tahoma" pitchFamily="34" charset="0"/>
                        <a:cs typeface="Tahom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rtl="1"/>
                      <a:r>
                        <a:rPr lang="ar-SA" dirty="0" smtClean="0">
                          <a:solidFill>
                            <a:srgbClr val="FFC000"/>
                          </a:solidFill>
                          <a:latin typeface="Tahoma" pitchFamily="34" charset="0"/>
                          <a:cs typeface="Tahoma" pitchFamily="34" charset="0"/>
                        </a:rPr>
                        <a:t>تهدف لحفز الأفعال</a:t>
                      </a:r>
                      <a:endParaRPr lang="ar-SA" dirty="0">
                        <a:solidFill>
                          <a:srgbClr val="FFC000"/>
                        </a:solidFill>
                        <a:latin typeface="Tahoma" pitchFamily="34" charset="0"/>
                        <a:cs typeface="Tahom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rtl="1"/>
                      <a:r>
                        <a:rPr lang="ar-SA" dirty="0" smtClean="0">
                          <a:solidFill>
                            <a:srgbClr val="FFC000"/>
                          </a:solidFill>
                          <a:latin typeface="Tahoma" pitchFamily="34" charset="0"/>
                          <a:cs typeface="Tahoma" pitchFamily="34" charset="0"/>
                        </a:rPr>
                        <a:t>الأهداف المتفرعة من الأهداف العامة والتي تهم وحدات تنظيمية فرعية</a:t>
                      </a:r>
                      <a:r>
                        <a:rPr lang="ar-SA" baseline="0" dirty="0" smtClean="0">
                          <a:solidFill>
                            <a:srgbClr val="FFC000"/>
                          </a:solidFill>
                          <a:latin typeface="Tahoma" pitchFamily="34" charset="0"/>
                          <a:cs typeface="Tahoma" pitchFamily="34" charset="0"/>
                        </a:rPr>
                        <a:t> أو إحدى المكونات الرئيسية للمنظمة.</a:t>
                      </a:r>
                      <a:endParaRPr lang="ar-SA" dirty="0">
                        <a:solidFill>
                          <a:srgbClr val="FFC000"/>
                        </a:solidFill>
                        <a:latin typeface="Tahoma" pitchFamily="34" charset="0"/>
                        <a:cs typeface="Tahom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just" rtl="1"/>
                      <a:r>
                        <a:rPr lang="ar-SA" dirty="0" smtClean="0">
                          <a:solidFill>
                            <a:srgbClr val="FF0000"/>
                          </a:solidFill>
                          <a:latin typeface="Tahoma" pitchFamily="34" charset="0"/>
                          <a:cs typeface="Tahoma" pitchFamily="34" charset="0"/>
                        </a:rPr>
                        <a:t>الأهداف التنفيذية</a:t>
                      </a:r>
                      <a:endParaRPr lang="ar-SA" dirty="0">
                        <a:solidFill>
                          <a:srgbClr val="FF0000"/>
                        </a:solidFill>
                        <a:latin typeface="Tahoma" pitchFamily="34" charset="0"/>
                        <a:cs typeface="Tahom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rtl="1"/>
                      <a:r>
                        <a:rPr lang="ar-SA" dirty="0" smtClean="0">
                          <a:solidFill>
                            <a:srgbClr val="FF0000"/>
                          </a:solidFill>
                          <a:latin typeface="Tahoma" pitchFamily="34" charset="0"/>
                          <a:cs typeface="Tahoma" pitchFamily="34" charset="0"/>
                        </a:rPr>
                        <a:t>توفر الدوافع والحماس للتنفيذ العملي</a:t>
                      </a:r>
                      <a:endParaRPr lang="ar-SA" dirty="0">
                        <a:solidFill>
                          <a:srgbClr val="FF0000"/>
                        </a:solidFill>
                        <a:latin typeface="Tahoma" pitchFamily="34" charset="0"/>
                        <a:cs typeface="Tahom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rtl="1"/>
                      <a:r>
                        <a:rPr lang="ar-SA" dirty="0" smtClean="0">
                          <a:solidFill>
                            <a:srgbClr val="FF0000"/>
                          </a:solidFill>
                          <a:latin typeface="Tahoma" pitchFamily="34" charset="0"/>
                          <a:cs typeface="Tahoma" pitchFamily="34" charset="0"/>
                        </a:rPr>
                        <a:t>الأهداف التي تتعلق بعنصر معين في</a:t>
                      </a:r>
                      <a:r>
                        <a:rPr lang="ar-SA" baseline="0" dirty="0" smtClean="0">
                          <a:solidFill>
                            <a:srgbClr val="FF0000"/>
                          </a:solidFill>
                          <a:latin typeface="Tahoma" pitchFamily="34" charset="0"/>
                          <a:cs typeface="Tahoma" pitchFamily="34" charset="0"/>
                        </a:rPr>
                        <a:t> ا</a:t>
                      </a:r>
                      <a:r>
                        <a:rPr lang="ar-SA" dirty="0" smtClean="0">
                          <a:solidFill>
                            <a:srgbClr val="FF0000"/>
                          </a:solidFill>
                          <a:latin typeface="Tahoma" pitchFamily="34" charset="0"/>
                          <a:cs typeface="Tahoma" pitchFamily="34" charset="0"/>
                        </a:rPr>
                        <a:t>لمنظمة، ومثل قسم أو جماعة أو فرد.</a:t>
                      </a:r>
                      <a:endParaRPr lang="ar-SA" dirty="0">
                        <a:solidFill>
                          <a:srgbClr val="FF0000"/>
                        </a:solidFill>
                        <a:latin typeface="Tahoma" pitchFamily="34" charset="0"/>
                        <a:cs typeface="Tahom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Rectangle 2"/>
          <p:cNvSpPr/>
          <p:nvPr/>
        </p:nvSpPr>
        <p:spPr>
          <a:xfrm>
            <a:off x="0" y="6258580"/>
            <a:ext cx="9144000" cy="307777"/>
          </a:xfrm>
          <a:prstGeom prst="rect">
            <a:avLst/>
          </a:prstGeom>
          <a:solidFill>
            <a:schemeClr val="bg1"/>
          </a:solidFill>
        </p:spPr>
        <p:txBody>
          <a:bodyPr wrap="square">
            <a:spAutoFit/>
          </a:bodyPr>
          <a:lstStyle/>
          <a:p>
            <a:pPr algn="just" rtl="1"/>
            <a:r>
              <a:rPr lang="ar-SA" sz="1400" dirty="0" smtClean="0">
                <a:solidFill>
                  <a:schemeClr val="dk1"/>
                </a:solidFill>
                <a:latin typeface="Tahoma" pitchFamily="34" charset="0"/>
                <a:cs typeface="Tahoma" pitchFamily="34" charset="0"/>
              </a:rPr>
              <a:t>بارجورون بيار، ”الإدارة الحديثة. النظرية والحالات العملية“،الطبعة الثانية، الناشر جايتن موران، 565 صفحة</a:t>
            </a:r>
            <a:endParaRPr lang="en-US" sz="1400" dirty="0" smtClean="0">
              <a:solidFill>
                <a:schemeClr val="dk1"/>
              </a:solidFill>
              <a:latin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shadeToTitle="1">
        <a:solidFill>
          <a:schemeClr val="bg1"/>
        </a:solidFill>
        <a:effectLst/>
      </p:bgPr>
    </p:bg>
    <p:spTree>
      <p:nvGrpSpPr>
        <p:cNvPr id="1" name=""/>
        <p:cNvGrpSpPr/>
        <p:nvPr/>
      </p:nvGrpSpPr>
      <p:grpSpPr>
        <a:xfrm>
          <a:off x="0" y="0"/>
          <a:ext cx="0" cy="0"/>
          <a:chOff x="0" y="0"/>
          <a:chExt cx="0" cy="0"/>
        </a:xfrm>
      </p:grpSpPr>
      <p:sp>
        <p:nvSpPr>
          <p:cNvPr id="6" name="عنصر نائب لرقم الشريحة 5"/>
          <p:cNvSpPr>
            <a:spLocks noGrp="1"/>
          </p:cNvSpPr>
          <p:nvPr>
            <p:ph type="sldNum" sz="quarter" idx="12"/>
          </p:nvPr>
        </p:nvSpPr>
        <p:spPr/>
        <p:txBody>
          <a:bodyPr/>
          <a:lstStyle/>
          <a:p>
            <a:fld id="{92268EEF-DB81-426E-BF65-63E3E465C7EC}" type="slidenum">
              <a:rPr lang="fr-FR" smtClean="0"/>
              <a:pPr/>
              <a:t>16</a:t>
            </a:fld>
            <a:endParaRPr lang="fr-FR"/>
          </a:p>
        </p:txBody>
      </p:sp>
      <p:graphicFrame>
        <p:nvGraphicFramePr>
          <p:cNvPr id="4" name="جدول 3"/>
          <p:cNvGraphicFramePr>
            <a:graphicFrameLocks noGrp="1"/>
          </p:cNvGraphicFramePr>
          <p:nvPr/>
        </p:nvGraphicFramePr>
        <p:xfrm>
          <a:off x="179512" y="1258024"/>
          <a:ext cx="8640961" cy="5120640"/>
        </p:xfrm>
        <a:graphic>
          <a:graphicData uri="http://schemas.openxmlformats.org/drawingml/2006/table">
            <a:tbl>
              <a:tblPr/>
              <a:tblGrid>
                <a:gridCol w="731456"/>
                <a:gridCol w="1039430"/>
                <a:gridCol w="745649"/>
                <a:gridCol w="813435"/>
                <a:gridCol w="847329"/>
                <a:gridCol w="654689"/>
                <a:gridCol w="614357"/>
                <a:gridCol w="745649"/>
                <a:gridCol w="805706"/>
                <a:gridCol w="805706"/>
                <a:gridCol w="837555"/>
              </a:tblGrid>
              <a:tr h="296787">
                <a:tc>
                  <a:txBody>
                    <a:bodyPr/>
                    <a:lstStyle/>
                    <a:p>
                      <a:pPr marL="0" marR="0" algn="ctr" rtl="1">
                        <a:spcBef>
                          <a:spcPts val="0"/>
                        </a:spcBef>
                        <a:spcAft>
                          <a:spcPts val="0"/>
                        </a:spcAft>
                      </a:pPr>
                      <a:r>
                        <a:rPr lang="ar-BH" sz="1400" b="1" dirty="0">
                          <a:solidFill>
                            <a:srgbClr val="00B050"/>
                          </a:solidFill>
                          <a:latin typeface="Times New Roman"/>
                          <a:ea typeface="SimSun"/>
                          <a:cs typeface="Arial"/>
                        </a:rPr>
                        <a:t>محاور التدريب</a:t>
                      </a:r>
                      <a:endParaRPr lang="en-US" sz="1400" b="1" dirty="0">
                        <a:solidFill>
                          <a:srgbClr val="00B050"/>
                        </a:solidFill>
                        <a:latin typeface="Times New Roman"/>
                        <a:ea typeface="SimSun"/>
                        <a:cs typeface="Arial"/>
                      </a:endParaRPr>
                    </a:p>
                  </a:txBody>
                  <a:tcPr marL="27700" marR="2770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BH" sz="1400" b="1" dirty="0">
                          <a:solidFill>
                            <a:srgbClr val="00B050"/>
                          </a:solidFill>
                          <a:latin typeface="Times New Roman"/>
                          <a:ea typeface="SimSun"/>
                          <a:cs typeface="Arial"/>
                        </a:rPr>
                        <a:t>المؤشّرات</a:t>
                      </a:r>
                      <a:endParaRPr lang="en-US" sz="1400" b="1" dirty="0">
                        <a:solidFill>
                          <a:srgbClr val="00B050"/>
                        </a:solidFill>
                        <a:latin typeface="Times New Roman"/>
                        <a:ea typeface="SimSun"/>
                        <a:cs typeface="Arial"/>
                      </a:endParaRPr>
                    </a:p>
                  </a:txBody>
                  <a:tcPr marL="27700" marR="2770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1400" b="1" dirty="0" smtClean="0">
                          <a:solidFill>
                            <a:srgbClr val="00B050"/>
                          </a:solidFill>
                          <a:latin typeface="Times New Roman"/>
                          <a:ea typeface="SimSun"/>
                          <a:cs typeface="Arial"/>
                        </a:rPr>
                        <a:t>الأهداف التنفيذية</a:t>
                      </a:r>
                      <a:endParaRPr lang="en-US" sz="1400" b="1" dirty="0">
                        <a:solidFill>
                          <a:srgbClr val="00B050"/>
                        </a:solidFill>
                        <a:latin typeface="Times New Roman"/>
                        <a:ea typeface="SimSun"/>
                        <a:cs typeface="Arial"/>
                      </a:endParaRPr>
                    </a:p>
                  </a:txBody>
                  <a:tcPr marL="27700" marR="2770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BH" sz="1400" b="1" dirty="0">
                          <a:solidFill>
                            <a:srgbClr val="00B050"/>
                          </a:solidFill>
                          <a:latin typeface="Times New Roman"/>
                          <a:ea typeface="SimSun"/>
                          <a:cs typeface="Arial"/>
                        </a:rPr>
                        <a:t>الأهداف </a:t>
                      </a:r>
                      <a:r>
                        <a:rPr lang="ar-SA" sz="1400" b="1" dirty="0" smtClean="0">
                          <a:solidFill>
                            <a:srgbClr val="00B050"/>
                          </a:solidFill>
                          <a:latin typeface="Times New Roman"/>
                          <a:ea typeface="SimSun"/>
                          <a:cs typeface="Arial"/>
                        </a:rPr>
                        <a:t>التكتيكية</a:t>
                      </a:r>
                      <a:endParaRPr lang="en-US" sz="1400" b="1" dirty="0">
                        <a:solidFill>
                          <a:srgbClr val="00B050"/>
                        </a:solidFill>
                        <a:latin typeface="Times New Roman"/>
                        <a:ea typeface="SimSun"/>
                        <a:cs typeface="Arial"/>
                      </a:endParaRPr>
                    </a:p>
                  </a:txBody>
                  <a:tcPr marL="27700" marR="2770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1400" b="1" dirty="0" smtClean="0">
                          <a:solidFill>
                            <a:srgbClr val="00B050"/>
                          </a:solidFill>
                          <a:latin typeface="Times New Roman"/>
                          <a:ea typeface="SimSun"/>
                          <a:cs typeface="Arial"/>
                        </a:rPr>
                        <a:t>الأهداف </a:t>
                      </a:r>
                      <a:r>
                        <a:rPr lang="ar-BH" sz="1400" b="1" dirty="0" smtClean="0">
                          <a:solidFill>
                            <a:srgbClr val="00B050"/>
                          </a:solidFill>
                          <a:latin typeface="Times New Roman"/>
                          <a:ea typeface="SimSun"/>
                          <a:cs typeface="Arial"/>
                        </a:rPr>
                        <a:t> </a:t>
                      </a:r>
                      <a:r>
                        <a:rPr lang="ar-BH" sz="1400" b="1" dirty="0">
                          <a:solidFill>
                            <a:srgbClr val="00B050"/>
                          </a:solidFill>
                          <a:latin typeface="Times New Roman"/>
                          <a:ea typeface="SimSun"/>
                          <a:cs typeface="Arial"/>
                        </a:rPr>
                        <a:t>الإستراتيجيّة</a:t>
                      </a:r>
                      <a:endParaRPr lang="en-US" sz="1400" b="1" dirty="0">
                        <a:solidFill>
                          <a:srgbClr val="00B050"/>
                        </a:solidFill>
                        <a:latin typeface="Times New Roman"/>
                        <a:ea typeface="SimSun"/>
                        <a:cs typeface="Arial"/>
                      </a:endParaRPr>
                    </a:p>
                  </a:txBody>
                  <a:tcPr marL="27700" marR="2770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1400" b="1" dirty="0">
                          <a:solidFill>
                            <a:srgbClr val="00B050"/>
                          </a:solidFill>
                          <a:latin typeface="Times New Roman"/>
                          <a:ea typeface="SimSun"/>
                          <a:cs typeface="Arial"/>
                        </a:rPr>
                        <a:t>الرسالة</a:t>
                      </a:r>
                      <a:endParaRPr lang="en-US" sz="1400" b="1" dirty="0">
                        <a:solidFill>
                          <a:srgbClr val="00B050"/>
                        </a:solidFill>
                        <a:latin typeface="Times New Roman"/>
                        <a:ea typeface="SimSun"/>
                        <a:cs typeface="Arial"/>
                      </a:endParaRPr>
                    </a:p>
                  </a:txBody>
                  <a:tcPr marL="27700" marR="2770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1400" b="1" dirty="0" smtClean="0">
                          <a:solidFill>
                            <a:srgbClr val="00B050"/>
                          </a:solidFill>
                          <a:latin typeface="Times New Roman"/>
                          <a:ea typeface="SimSun"/>
                          <a:cs typeface="Arial"/>
                        </a:rPr>
                        <a:t>الطموح</a:t>
                      </a:r>
                      <a:endParaRPr lang="en-US" sz="1400" b="1" dirty="0">
                        <a:solidFill>
                          <a:srgbClr val="00B050"/>
                        </a:solidFill>
                        <a:latin typeface="Times New Roman"/>
                        <a:ea typeface="SimSun"/>
                        <a:cs typeface="Arial"/>
                      </a:endParaRPr>
                    </a:p>
                  </a:txBody>
                  <a:tcPr marL="27700" marR="2770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BH" sz="1400" b="1" dirty="0" smtClean="0">
                          <a:solidFill>
                            <a:srgbClr val="00B050"/>
                          </a:solidFill>
                          <a:latin typeface="Times New Roman"/>
                          <a:ea typeface="SimSun"/>
                          <a:cs typeface="Arial"/>
                        </a:rPr>
                        <a:t>الرؤيا</a:t>
                      </a:r>
                      <a:endParaRPr lang="en-US" sz="1400" b="1" dirty="0">
                        <a:solidFill>
                          <a:srgbClr val="00B050"/>
                        </a:solidFill>
                        <a:latin typeface="Times New Roman"/>
                        <a:ea typeface="SimSun"/>
                        <a:cs typeface="Arial"/>
                      </a:endParaRPr>
                    </a:p>
                  </a:txBody>
                  <a:tcPr marL="27700" marR="2770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1400" b="1" dirty="0" smtClean="0">
                          <a:solidFill>
                            <a:srgbClr val="00B050"/>
                          </a:solidFill>
                          <a:latin typeface="Times New Roman"/>
                          <a:ea typeface="SimSun"/>
                          <a:cs typeface="Arial"/>
                        </a:rPr>
                        <a:t>السيرورة</a:t>
                      </a:r>
                      <a:endParaRPr lang="en-US" sz="1400" b="1" dirty="0">
                        <a:solidFill>
                          <a:srgbClr val="00B050"/>
                        </a:solidFill>
                        <a:latin typeface="Times New Roman"/>
                        <a:ea typeface="SimSun"/>
                        <a:cs typeface="Arial"/>
                      </a:endParaRPr>
                    </a:p>
                  </a:txBody>
                  <a:tcPr marL="27700" marR="2770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1400" b="1" dirty="0">
                          <a:solidFill>
                            <a:srgbClr val="00B050"/>
                          </a:solidFill>
                          <a:latin typeface="System"/>
                          <a:ea typeface="SimSun"/>
                          <a:cs typeface="Arial"/>
                        </a:rPr>
                        <a:t>المبادئ</a:t>
                      </a:r>
                      <a:endParaRPr lang="en-US" sz="1400" b="1" dirty="0">
                        <a:solidFill>
                          <a:srgbClr val="00B050"/>
                        </a:solidFill>
                        <a:latin typeface="Times New Roman"/>
                        <a:ea typeface="SimSun"/>
                        <a:cs typeface="Arial"/>
                      </a:endParaRPr>
                    </a:p>
                  </a:txBody>
                  <a:tcPr marL="27700" marR="2770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ar-SA" sz="1400" b="1" dirty="0">
                          <a:solidFill>
                            <a:srgbClr val="00B050"/>
                          </a:solidFill>
                          <a:latin typeface="System"/>
                          <a:ea typeface="SimSun"/>
                          <a:cs typeface="Arial"/>
                        </a:rPr>
                        <a:t>القيم</a:t>
                      </a:r>
                      <a:endParaRPr lang="en-US" sz="1400" b="1" dirty="0">
                        <a:solidFill>
                          <a:srgbClr val="00B050"/>
                        </a:solidFill>
                        <a:latin typeface="Times New Roman"/>
                        <a:ea typeface="SimSun"/>
                        <a:cs typeface="Arial"/>
                      </a:endParaRPr>
                    </a:p>
                  </a:txBody>
                  <a:tcPr marL="27700" marR="2770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750620">
                <a:tc>
                  <a:txBody>
                    <a:bodyPr/>
                    <a:lstStyle/>
                    <a:p>
                      <a:pPr marL="0" marR="0" algn="just" rtl="1">
                        <a:spcBef>
                          <a:spcPts val="0"/>
                        </a:spcBef>
                        <a:spcAft>
                          <a:spcPts val="0"/>
                        </a:spcAft>
                      </a:pPr>
                      <a:r>
                        <a:rPr lang="ar-BH" sz="1400" b="1" dirty="0">
                          <a:solidFill>
                            <a:srgbClr val="FF0000"/>
                          </a:solidFill>
                          <a:latin typeface="Times New Roman"/>
                          <a:ea typeface="SimSun"/>
                          <a:cs typeface="Arial"/>
                        </a:rPr>
                        <a:t>1.1.1.1</a:t>
                      </a:r>
                      <a:r>
                        <a:rPr lang="ar-BH" sz="1400" b="1" dirty="0">
                          <a:latin typeface="Times New Roman"/>
                          <a:ea typeface="SimSun"/>
                          <a:cs typeface="Arial"/>
                        </a:rPr>
                        <a:t> حضور ندوات تدريب للتطوير الكفاءات </a:t>
                      </a:r>
                      <a:r>
                        <a:rPr lang="ar-SA" sz="1400" b="1" dirty="0" smtClean="0">
                          <a:latin typeface="Times New Roman"/>
                          <a:ea typeface="SimSun"/>
                          <a:cs typeface="Arial"/>
                        </a:rPr>
                        <a:t>في</a:t>
                      </a:r>
                      <a:r>
                        <a:rPr lang="ar-SA" sz="1400" b="1" baseline="0" dirty="0" smtClean="0">
                          <a:latin typeface="Times New Roman"/>
                          <a:ea typeface="SimSun"/>
                          <a:cs typeface="Arial"/>
                        </a:rPr>
                        <a:t> مجال الاتصالات وإعداد قواعد البيانات</a:t>
                      </a:r>
                      <a:endParaRPr lang="en-US" sz="1400" b="1" dirty="0">
                        <a:latin typeface="Times New Roman"/>
                        <a:ea typeface="SimSun"/>
                        <a:cs typeface="Arial"/>
                      </a:endParaRPr>
                    </a:p>
                    <a:p>
                      <a:pPr marL="0" marR="0" algn="just" rtl="1">
                        <a:spcBef>
                          <a:spcPts val="0"/>
                        </a:spcBef>
                        <a:spcAft>
                          <a:spcPts val="0"/>
                        </a:spcAft>
                      </a:pPr>
                      <a:r>
                        <a:rPr lang="en-US" sz="1400" b="1" dirty="0">
                          <a:latin typeface="Times New Roman"/>
                          <a:ea typeface="SimSun"/>
                          <a:cs typeface="Arial"/>
                        </a:rPr>
                        <a:t>.</a:t>
                      </a:r>
                    </a:p>
                  </a:txBody>
                  <a:tcPr marL="27700" marR="2770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ar-BH" sz="1400" b="1" dirty="0">
                          <a:solidFill>
                            <a:srgbClr val="FF0000"/>
                          </a:solidFill>
                          <a:latin typeface="Times New Roman"/>
                          <a:ea typeface="SimSun"/>
                          <a:cs typeface="Arial"/>
                        </a:rPr>
                        <a:t>1.1.1.1</a:t>
                      </a:r>
                      <a:r>
                        <a:rPr lang="ar-BH" sz="1400" b="1" dirty="0">
                          <a:latin typeface="Times New Roman"/>
                          <a:ea typeface="SimSun"/>
                          <a:cs typeface="Arial"/>
                        </a:rPr>
                        <a:t> عدد </a:t>
                      </a:r>
                      <a:r>
                        <a:rPr lang="ar-SA" sz="1400" b="1" dirty="0" smtClean="0">
                          <a:latin typeface="Times New Roman"/>
                          <a:ea typeface="SimSun"/>
                          <a:cs typeface="Arial"/>
                        </a:rPr>
                        <a:t>الاتصالات بالباحثين </a:t>
                      </a:r>
                      <a:r>
                        <a:rPr lang="ar-SA" sz="1400" b="1" baseline="0" dirty="0" smtClean="0">
                          <a:latin typeface="Times New Roman"/>
                          <a:ea typeface="SimSun"/>
                          <a:cs typeface="+mn-cs"/>
                        </a:rPr>
                        <a:t>في مجال الاقتصاد الإسلامي</a:t>
                      </a:r>
                      <a:endParaRPr lang="en-US" sz="1400" b="1" dirty="0">
                        <a:latin typeface="Times New Roman"/>
                        <a:ea typeface="SimSun"/>
                        <a:cs typeface="Arial"/>
                      </a:endParaRPr>
                    </a:p>
                    <a:p>
                      <a:pPr marL="0" marR="0" algn="just" rtl="1">
                        <a:spcBef>
                          <a:spcPts val="0"/>
                        </a:spcBef>
                        <a:spcAft>
                          <a:spcPts val="0"/>
                        </a:spcAft>
                      </a:pPr>
                      <a:r>
                        <a:rPr lang="ar-SA" sz="1400" b="1" dirty="0" smtClean="0">
                          <a:solidFill>
                            <a:srgbClr val="FF0000"/>
                          </a:solidFill>
                          <a:latin typeface="Times New Roman"/>
                          <a:ea typeface="SimSun"/>
                          <a:cs typeface="Arial"/>
                        </a:rPr>
                        <a:t>2</a:t>
                      </a:r>
                      <a:r>
                        <a:rPr lang="ar-BH" sz="1400" b="1" dirty="0" smtClean="0">
                          <a:solidFill>
                            <a:srgbClr val="FF0000"/>
                          </a:solidFill>
                          <a:latin typeface="Times New Roman"/>
                          <a:ea typeface="SimSun"/>
                          <a:cs typeface="Arial"/>
                        </a:rPr>
                        <a:t>.1.1.</a:t>
                      </a:r>
                      <a:r>
                        <a:rPr lang="ar-SA" sz="1400" b="1" dirty="0" smtClean="0">
                          <a:solidFill>
                            <a:srgbClr val="FF0000"/>
                          </a:solidFill>
                          <a:latin typeface="Times New Roman"/>
                          <a:ea typeface="SimSun"/>
                          <a:cs typeface="Arial"/>
                        </a:rPr>
                        <a:t>1</a:t>
                      </a:r>
                      <a:r>
                        <a:rPr lang="ar-BH" sz="1400" b="1" dirty="0" smtClean="0">
                          <a:latin typeface="Times New Roman"/>
                          <a:ea typeface="SimSun"/>
                          <a:cs typeface="Arial"/>
                        </a:rPr>
                        <a:t> </a:t>
                      </a:r>
                      <a:r>
                        <a:rPr lang="ar-SA" sz="1400" b="1" dirty="0" smtClean="0">
                          <a:latin typeface="Times New Roman"/>
                          <a:ea typeface="SimSun"/>
                          <a:cs typeface="Arial"/>
                        </a:rPr>
                        <a:t>عدد الاتصالات بالمؤسسات البحثية </a:t>
                      </a:r>
                      <a:r>
                        <a:rPr lang="ar-SA" sz="1400" b="1" baseline="0" dirty="0" smtClean="0">
                          <a:latin typeface="Times New Roman"/>
                          <a:ea typeface="SimSun"/>
                          <a:cs typeface="+mn-cs"/>
                        </a:rPr>
                        <a:t>في مجال الاقتصاد الإسلامي</a:t>
                      </a:r>
                      <a:r>
                        <a:rPr lang="ar-SA" sz="1400" b="1" dirty="0" smtClean="0">
                          <a:latin typeface="Times New Roman"/>
                          <a:ea typeface="SimSun"/>
                          <a:cs typeface="Arial"/>
                        </a:rPr>
                        <a:t> </a:t>
                      </a:r>
                      <a:endParaRPr lang="en-US" sz="1400" b="1" dirty="0">
                        <a:latin typeface="Times New Roman"/>
                        <a:ea typeface="SimSun"/>
                        <a:cs typeface="Arial"/>
                      </a:endParaRPr>
                    </a:p>
                  </a:txBody>
                  <a:tcPr marL="27700" marR="2770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ar-BH" sz="1400" b="1" dirty="0">
                          <a:solidFill>
                            <a:srgbClr val="FF0000"/>
                          </a:solidFill>
                          <a:latin typeface="Times New Roman"/>
                          <a:ea typeface="SimSun"/>
                          <a:cs typeface="Arial"/>
                        </a:rPr>
                        <a:t>1.1.1 </a:t>
                      </a:r>
                      <a:r>
                        <a:rPr lang="ar-SA" sz="1400" b="1" dirty="0" smtClean="0">
                          <a:latin typeface="Times New Roman"/>
                          <a:ea typeface="SimSun"/>
                          <a:cs typeface="+mn-cs"/>
                        </a:rPr>
                        <a:t>الاتصال</a:t>
                      </a:r>
                      <a:r>
                        <a:rPr lang="ar-SA" sz="1400" b="1" baseline="0" dirty="0" smtClean="0">
                          <a:latin typeface="Times New Roman"/>
                          <a:ea typeface="SimSun"/>
                          <a:cs typeface="+mn-cs"/>
                        </a:rPr>
                        <a:t> بالباحثين والمؤسسات البحثية في مجال الاقتصاد الإسلامي</a:t>
                      </a:r>
                      <a:endParaRPr lang="en-US" sz="1400" b="1" dirty="0">
                        <a:latin typeface="Times New Roman"/>
                        <a:ea typeface="SimSun"/>
                        <a:cs typeface="Arial"/>
                      </a:endParaRPr>
                    </a:p>
                  </a:txBody>
                  <a:tcPr marL="27700" marR="2770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ar-BH" sz="1400" b="1" dirty="0">
                          <a:solidFill>
                            <a:srgbClr val="FF0000"/>
                          </a:solidFill>
                          <a:latin typeface="Times New Roman"/>
                          <a:ea typeface="SimSun"/>
                          <a:cs typeface="Arial"/>
                        </a:rPr>
                        <a:t>1.1</a:t>
                      </a:r>
                      <a:r>
                        <a:rPr lang="ar-BH" sz="1400" b="1" dirty="0">
                          <a:latin typeface="Times New Roman"/>
                          <a:ea typeface="SimSun"/>
                          <a:cs typeface="Arial"/>
                        </a:rPr>
                        <a:t> </a:t>
                      </a:r>
                      <a:r>
                        <a:rPr lang="ar-SA" sz="1400" b="1" dirty="0" smtClean="0">
                          <a:latin typeface="Times New Roman"/>
                          <a:ea typeface="SimSun"/>
                          <a:cs typeface="+mn-cs"/>
                        </a:rPr>
                        <a:t>إعداد</a:t>
                      </a:r>
                      <a:r>
                        <a:rPr lang="ar-SA" sz="1400" b="1" baseline="0" dirty="0" smtClean="0">
                          <a:latin typeface="Times New Roman"/>
                          <a:ea typeface="SimSun"/>
                          <a:cs typeface="+mn-cs"/>
                        </a:rPr>
                        <a:t> قاعدة بيانات بالأبحاث المنشورة في مجال الاقتصاد الإسلامي</a:t>
                      </a:r>
                    </a:p>
                    <a:p>
                      <a:pPr marL="0" marR="0" algn="just" rtl="1">
                        <a:spcBef>
                          <a:spcPts val="0"/>
                        </a:spcBef>
                        <a:spcAft>
                          <a:spcPts val="0"/>
                        </a:spcAft>
                      </a:pPr>
                      <a:r>
                        <a:rPr lang="ar-SA" sz="1400" b="1" dirty="0" smtClean="0">
                          <a:solidFill>
                            <a:srgbClr val="FF0000"/>
                          </a:solidFill>
                          <a:latin typeface="Times New Roman"/>
                          <a:ea typeface="SimSun"/>
                          <a:cs typeface="+mn-cs"/>
                        </a:rPr>
                        <a:t>2</a:t>
                      </a:r>
                      <a:r>
                        <a:rPr lang="ar-BH" sz="1400" b="1" dirty="0" smtClean="0">
                          <a:solidFill>
                            <a:srgbClr val="FF0000"/>
                          </a:solidFill>
                          <a:latin typeface="Times New Roman"/>
                          <a:ea typeface="SimSun"/>
                          <a:cs typeface="+mn-cs"/>
                        </a:rPr>
                        <a:t>.1</a:t>
                      </a:r>
                      <a:r>
                        <a:rPr lang="ar-BH" sz="1400" b="1" dirty="0" smtClean="0">
                          <a:latin typeface="Times New Roman"/>
                          <a:ea typeface="SimSun"/>
                          <a:cs typeface="+mn-cs"/>
                        </a:rPr>
                        <a:t> </a:t>
                      </a:r>
                      <a:r>
                        <a:rPr lang="ar-SA" sz="1400" b="1" dirty="0" smtClean="0">
                          <a:latin typeface="Times New Roman"/>
                          <a:ea typeface="SimSun"/>
                          <a:cs typeface="+mn-cs"/>
                        </a:rPr>
                        <a:t>تطوير النشر في مجلات محكمة تعنى بالاقتصاد الإسلامي</a:t>
                      </a:r>
                      <a:endParaRPr lang="en-US" sz="1400" b="1" dirty="0">
                        <a:latin typeface="Times New Roman"/>
                        <a:ea typeface="SimSun"/>
                        <a:cs typeface="Arial"/>
                      </a:endParaRPr>
                    </a:p>
                  </a:txBody>
                  <a:tcPr marL="27700" marR="2770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ar-BH" sz="1400" b="1" dirty="0">
                          <a:solidFill>
                            <a:srgbClr val="FF0000"/>
                          </a:solidFill>
                          <a:latin typeface="Times New Roman"/>
                          <a:ea typeface="SimSun"/>
                          <a:cs typeface="Arial"/>
                        </a:rPr>
                        <a:t>1</a:t>
                      </a:r>
                      <a:r>
                        <a:rPr lang="ar-BH" sz="1400" b="1" dirty="0">
                          <a:latin typeface="Times New Roman"/>
                          <a:ea typeface="SimSun"/>
                          <a:cs typeface="Arial"/>
                        </a:rPr>
                        <a:t> </a:t>
                      </a:r>
                      <a:r>
                        <a:rPr lang="ar-SA" sz="1400" b="1" kern="1200" dirty="0" smtClean="0">
                          <a:solidFill>
                            <a:schemeClr val="tx1"/>
                          </a:solidFill>
                          <a:latin typeface="Times New Roman"/>
                          <a:ea typeface="SimSun"/>
                          <a:cs typeface="+mn-cs"/>
                        </a:rPr>
                        <a:t>تطوير البحث العلمي في مجال الاقتصاد الإسلامي نشرا.</a:t>
                      </a:r>
                      <a:endParaRPr lang="en-US" sz="1400" b="1" dirty="0">
                        <a:latin typeface="Times New Roman"/>
                        <a:ea typeface="SimSun"/>
                        <a:cs typeface="Arial"/>
                      </a:endParaRPr>
                    </a:p>
                  </a:txBody>
                  <a:tcPr marL="27700" marR="2770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r" rtl="1">
                        <a:spcBef>
                          <a:spcPts val="0"/>
                        </a:spcBef>
                        <a:spcAft>
                          <a:spcPts val="0"/>
                        </a:spcAft>
                      </a:pPr>
                      <a:r>
                        <a:rPr lang="ar-SA" sz="1400" b="1" kern="1200" dirty="0" smtClean="0">
                          <a:solidFill>
                            <a:schemeClr val="tx1"/>
                          </a:solidFill>
                          <a:latin typeface="Times New Roman"/>
                          <a:ea typeface="SimSun"/>
                          <a:cs typeface="+mn-cs"/>
                        </a:rPr>
                        <a:t>تطوير البحث العلمي في مجال الاقتصاد الإسلامي، إنتاجا ونشرا وتعريفا</a:t>
                      </a:r>
                      <a:r>
                        <a:rPr lang="ar-SA" sz="1400" b="1" kern="1200" baseline="0" dirty="0" smtClean="0">
                          <a:solidFill>
                            <a:schemeClr val="tx1"/>
                          </a:solidFill>
                          <a:latin typeface="Times New Roman"/>
                          <a:ea typeface="SimSun"/>
                          <a:cs typeface="+mn-cs"/>
                        </a:rPr>
                        <a:t> وذلك لفائدة الباحثين و</a:t>
                      </a:r>
                      <a:r>
                        <a:rPr lang="ar-SA" sz="1200" b="1" kern="1200" baseline="0" dirty="0" smtClean="0">
                          <a:solidFill>
                            <a:schemeClr val="tx1"/>
                          </a:solidFill>
                          <a:latin typeface="Times New Roman"/>
                          <a:ea typeface="SimSun"/>
                          <a:cs typeface="+mn-cs"/>
                        </a:rPr>
                        <a:t>المدرسين</a:t>
                      </a:r>
                      <a:r>
                        <a:rPr lang="ar-SA" sz="1400" b="1" kern="1200" baseline="0" dirty="0" smtClean="0">
                          <a:solidFill>
                            <a:schemeClr val="tx1"/>
                          </a:solidFill>
                          <a:latin typeface="Times New Roman"/>
                          <a:ea typeface="SimSun"/>
                          <a:cs typeface="+mn-cs"/>
                        </a:rPr>
                        <a:t> والطلبة ومنظمات الأعمال وكل الأطراف المهتمة </a:t>
                      </a:r>
                      <a:r>
                        <a:rPr lang="ar-SA" sz="1200" b="1" kern="1200" baseline="0" dirty="0" smtClean="0">
                          <a:solidFill>
                            <a:schemeClr val="tx1"/>
                          </a:solidFill>
                          <a:latin typeface="Times New Roman"/>
                          <a:ea typeface="SimSun"/>
                          <a:cs typeface="+mn-cs"/>
                        </a:rPr>
                        <a:t>بالموضوع.</a:t>
                      </a:r>
                      <a:endParaRPr lang="en-US" sz="1200" b="1" kern="1200" dirty="0" smtClean="0">
                        <a:solidFill>
                          <a:schemeClr val="tx1"/>
                        </a:solidFill>
                        <a:latin typeface="Times New Roman"/>
                        <a:ea typeface="SimSun"/>
                        <a:cs typeface="Arial"/>
                      </a:endParaRPr>
                    </a:p>
                  </a:txBody>
                  <a:tcPr marL="27700" marR="2770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ar-SA" sz="1400" b="1" dirty="0" smtClean="0">
                          <a:latin typeface="Times New Roman"/>
                          <a:ea typeface="SimSun"/>
                          <a:cs typeface="Arial"/>
                        </a:rPr>
                        <a:t>القيام بأبحاث علمية في مجال الاقتصاد الإسلامي لتقديم قيمة مضافة على المستوى المحلي والوطني والإقليمي والعالمي.</a:t>
                      </a:r>
                      <a:r>
                        <a:rPr lang="ar-SA" sz="1400" b="1" baseline="0" dirty="0" smtClean="0">
                          <a:latin typeface="Times New Roman"/>
                          <a:ea typeface="SimSun"/>
                          <a:cs typeface="Arial"/>
                        </a:rPr>
                        <a:t> </a:t>
                      </a:r>
                      <a:endParaRPr lang="en-US" sz="1400" b="1" dirty="0">
                        <a:latin typeface="Times New Roman"/>
                        <a:ea typeface="SimSun"/>
                        <a:cs typeface="Arial"/>
                      </a:endParaRPr>
                    </a:p>
                  </a:txBody>
                  <a:tcPr marL="27700" marR="2770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r" rtl="1">
                        <a:spcBef>
                          <a:spcPts val="0"/>
                        </a:spcBef>
                        <a:spcAft>
                          <a:spcPts val="0"/>
                        </a:spcAft>
                      </a:pPr>
                      <a:r>
                        <a:rPr lang="ar-SA" sz="1400" b="1" kern="1200" dirty="0" smtClean="0">
                          <a:solidFill>
                            <a:schemeClr val="tx1"/>
                          </a:solidFill>
                          <a:latin typeface="Times New Roman"/>
                          <a:ea typeface="SimSun"/>
                          <a:cs typeface="+mn-cs"/>
                        </a:rPr>
                        <a:t>تطوير البحث العلمي في مجال الاقتصاد الإسلامي، إنتاجا ونشرا وتعريفا.</a:t>
                      </a:r>
                      <a:endParaRPr lang="en-US" sz="1400" b="1" kern="1200" dirty="0" smtClean="0">
                        <a:solidFill>
                          <a:schemeClr val="tx1"/>
                        </a:solidFill>
                        <a:latin typeface="Times New Roman"/>
                        <a:ea typeface="SimSun"/>
                        <a:cs typeface="Arial"/>
                      </a:endParaRPr>
                    </a:p>
                    <a:p>
                      <a:pPr marL="0" marR="0" algn="just" rtl="1">
                        <a:spcBef>
                          <a:spcPts val="0"/>
                        </a:spcBef>
                        <a:spcAft>
                          <a:spcPts val="0"/>
                        </a:spcAft>
                      </a:pPr>
                      <a:r>
                        <a:rPr lang="fr-FR" sz="1400" b="1" dirty="0" smtClean="0">
                          <a:latin typeface="Times New Roman"/>
                          <a:ea typeface="SimSun"/>
                          <a:cs typeface="Arial"/>
                        </a:rPr>
                        <a:t> </a:t>
                      </a:r>
                      <a:endParaRPr lang="en-US" sz="1400" b="1" dirty="0">
                        <a:latin typeface="Times New Roman"/>
                        <a:ea typeface="SimSun"/>
                        <a:cs typeface="Arial"/>
                      </a:endParaRPr>
                    </a:p>
                  </a:txBody>
                  <a:tcPr marL="27700" marR="2770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r" rtl="1">
                        <a:spcBef>
                          <a:spcPts val="0"/>
                        </a:spcBef>
                        <a:spcAft>
                          <a:spcPts val="0"/>
                        </a:spcAft>
                      </a:pPr>
                      <a:r>
                        <a:rPr lang="ar-SA" sz="1400" b="1" kern="1200" dirty="0" smtClean="0">
                          <a:solidFill>
                            <a:schemeClr val="tx1"/>
                          </a:solidFill>
                          <a:latin typeface="Times New Roman"/>
                          <a:ea typeface="SimSun"/>
                          <a:cs typeface="Arial"/>
                        </a:rPr>
                        <a:t>البحث العلمي في مجال الاقتصاد الإسلامي، إنتاجا ونشرا وتعريفا.</a:t>
                      </a:r>
                      <a:endParaRPr lang="en-US" sz="1400" b="1" kern="1200" dirty="0">
                        <a:solidFill>
                          <a:schemeClr val="tx1"/>
                        </a:solidFill>
                        <a:latin typeface="Times New Roman"/>
                        <a:ea typeface="SimSun"/>
                        <a:cs typeface="Arial"/>
                      </a:endParaRPr>
                    </a:p>
                  </a:txBody>
                  <a:tcPr marL="27700" marR="2770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ar-SA" sz="1400" b="1" dirty="0" err="1" smtClean="0">
                          <a:solidFill>
                            <a:srgbClr val="FF0000"/>
                          </a:solidFill>
                          <a:latin typeface="Times New Roman"/>
                          <a:ea typeface="SimSun"/>
                          <a:cs typeface="Arial"/>
                        </a:rPr>
                        <a:t>الشورى</a:t>
                      </a:r>
                      <a:r>
                        <a:rPr lang="ar-SA" sz="1400" b="1" dirty="0" err="1" smtClean="0">
                          <a:latin typeface="Times New Roman"/>
                          <a:ea typeface="SimSun"/>
                          <a:cs typeface="Arial"/>
                        </a:rPr>
                        <a:t> /</a:t>
                      </a:r>
                      <a:endParaRPr lang="ar-SA" sz="1400" b="1" dirty="0" smtClean="0">
                        <a:latin typeface="Times New Roman"/>
                        <a:ea typeface="SimSun"/>
                        <a:cs typeface="Arial"/>
                      </a:endParaRPr>
                    </a:p>
                    <a:p>
                      <a:pPr marL="0" marR="0" algn="just" rtl="1">
                        <a:spcBef>
                          <a:spcPts val="0"/>
                        </a:spcBef>
                        <a:spcAft>
                          <a:spcPts val="0"/>
                        </a:spcAft>
                      </a:pPr>
                      <a:r>
                        <a:rPr lang="ar-SA" sz="1400" b="1" dirty="0" err="1" smtClean="0">
                          <a:latin typeface="Times New Roman"/>
                          <a:ea typeface="SimSun"/>
                          <a:cs typeface="Arial"/>
                        </a:rPr>
                        <a:t>المشاركة </a:t>
                      </a:r>
                      <a:r>
                        <a:rPr lang="ar-SA" sz="1400" b="1" dirty="0">
                          <a:latin typeface="Times New Roman"/>
                          <a:ea typeface="SimSun"/>
                          <a:cs typeface="Arial"/>
                        </a:rPr>
                        <a:t>/ المثابرة / المواظبة / اللاّمركزية / التنسيق / الشفافية / التعاون / الحذر / التدوين / </a:t>
                      </a:r>
                      <a:r>
                        <a:rPr lang="ar-SA" sz="1400" b="1" dirty="0" smtClean="0">
                          <a:solidFill>
                            <a:srgbClr val="339966"/>
                          </a:solidFill>
                          <a:latin typeface="Times New Roman"/>
                          <a:ea typeface="SimSun"/>
                          <a:cs typeface="Arial"/>
                        </a:rPr>
                        <a:t>الإنضباط</a:t>
                      </a:r>
                      <a:r>
                        <a:rPr lang="ar-SA" sz="1400" b="1" dirty="0" smtClean="0">
                          <a:latin typeface="Times New Roman"/>
                          <a:ea typeface="SimSun"/>
                          <a:cs typeface="Arial"/>
                        </a:rPr>
                        <a:t> </a:t>
                      </a:r>
                      <a:r>
                        <a:rPr lang="ar-SA" sz="1400" b="1" dirty="0">
                          <a:latin typeface="Times New Roman"/>
                          <a:ea typeface="SimSun"/>
                          <a:cs typeface="Arial"/>
                        </a:rPr>
                        <a:t>/ </a:t>
                      </a:r>
                      <a:r>
                        <a:rPr lang="ar-SA" sz="1400" b="1" dirty="0">
                          <a:solidFill>
                            <a:srgbClr val="FF0000"/>
                          </a:solidFill>
                          <a:latin typeface="Times New Roman"/>
                          <a:ea typeface="SimSun"/>
                          <a:cs typeface="Arial"/>
                        </a:rPr>
                        <a:t>المبادرة</a:t>
                      </a:r>
                      <a:r>
                        <a:rPr lang="ar-SA" sz="1400" b="1" dirty="0">
                          <a:latin typeface="Times New Roman"/>
                          <a:ea typeface="SimSun"/>
                          <a:cs typeface="Arial"/>
                        </a:rPr>
                        <a:t> / الشراكة / المسؤولية / الأقدمية / الاستحقاق / الدبلوماسية / الاستقلالية /  الاكتفاء الذاتي / الاعتماد على النفس</a:t>
                      </a:r>
                      <a:endParaRPr lang="en-US" sz="1400" b="1" dirty="0">
                        <a:latin typeface="Times New Roman"/>
                        <a:ea typeface="SimSun"/>
                        <a:cs typeface="Arial"/>
                      </a:endParaRPr>
                    </a:p>
                  </a:txBody>
                  <a:tcPr marL="27700" marR="2770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ar-SA" sz="1400" b="1" dirty="0" smtClean="0">
                          <a:solidFill>
                            <a:srgbClr val="000000"/>
                          </a:solidFill>
                          <a:highlight>
                            <a:srgbClr val="FF0000"/>
                          </a:highlight>
                          <a:latin typeface="Times New Roman"/>
                          <a:ea typeface="SimSun"/>
                          <a:cs typeface="+mn-cs"/>
                        </a:rPr>
                        <a:t> الإحسان</a:t>
                      </a:r>
                      <a:r>
                        <a:rPr lang="ar-SA" sz="1400" b="1" baseline="0" dirty="0" smtClean="0">
                          <a:solidFill>
                            <a:srgbClr val="000000"/>
                          </a:solidFill>
                          <a:highlight>
                            <a:srgbClr val="FF0000"/>
                          </a:highlight>
                          <a:latin typeface="Times New Roman"/>
                          <a:ea typeface="SimSun"/>
                          <a:cs typeface="+mn-cs"/>
                        </a:rPr>
                        <a:t>/ </a:t>
                      </a:r>
                      <a:r>
                        <a:rPr lang="ar-SA" sz="1400" b="1" baseline="0" dirty="0" err="1" smtClean="0">
                          <a:solidFill>
                            <a:srgbClr val="000000"/>
                          </a:solidFill>
                          <a:highlight>
                            <a:srgbClr val="FF0000"/>
                          </a:highlight>
                          <a:latin typeface="Times New Roman"/>
                          <a:ea typeface="SimSun"/>
                          <a:cs typeface="+mn-cs"/>
                        </a:rPr>
                        <a:t>الإخلاص /</a:t>
                      </a:r>
                      <a:r>
                        <a:rPr lang="ar-SA" sz="1400" b="1" baseline="0" dirty="0" smtClean="0">
                          <a:solidFill>
                            <a:srgbClr val="000000"/>
                          </a:solidFill>
                          <a:highlight>
                            <a:srgbClr val="FF0000"/>
                          </a:highlight>
                          <a:latin typeface="Times New Roman"/>
                          <a:ea typeface="SimSun"/>
                          <a:cs typeface="+mn-cs"/>
                        </a:rPr>
                        <a:t> </a:t>
                      </a:r>
                    </a:p>
                    <a:p>
                      <a:pPr marL="0" marR="0" algn="just" rtl="1">
                        <a:spcBef>
                          <a:spcPts val="0"/>
                        </a:spcBef>
                        <a:spcAft>
                          <a:spcPts val="0"/>
                        </a:spcAft>
                      </a:pPr>
                      <a:r>
                        <a:rPr lang="ar-SA" sz="1400" b="1" baseline="0" dirty="0" err="1" smtClean="0">
                          <a:solidFill>
                            <a:srgbClr val="000000"/>
                          </a:solidFill>
                          <a:highlight>
                            <a:srgbClr val="FF0000"/>
                          </a:highlight>
                          <a:latin typeface="Times New Roman"/>
                          <a:ea typeface="SimSun"/>
                          <a:cs typeface="+mn-cs"/>
                        </a:rPr>
                        <a:t>الإتقان /</a:t>
                      </a:r>
                      <a:endParaRPr lang="ar-SA" sz="1400" b="1" baseline="0" dirty="0" smtClean="0">
                        <a:solidFill>
                          <a:srgbClr val="000000"/>
                        </a:solidFill>
                        <a:highlight>
                          <a:srgbClr val="FF0000"/>
                        </a:highlight>
                        <a:latin typeface="Times New Roman"/>
                        <a:ea typeface="SimSun"/>
                        <a:cs typeface="+mn-cs"/>
                      </a:endParaRPr>
                    </a:p>
                    <a:p>
                      <a:pPr marL="0" marR="0" algn="just" rtl="1">
                        <a:spcBef>
                          <a:spcPts val="0"/>
                        </a:spcBef>
                        <a:spcAft>
                          <a:spcPts val="0"/>
                        </a:spcAft>
                      </a:pPr>
                      <a:r>
                        <a:rPr lang="ar-SA" sz="1400" b="1" baseline="0" dirty="0" err="1" smtClean="0">
                          <a:solidFill>
                            <a:srgbClr val="000000"/>
                          </a:solidFill>
                          <a:highlight>
                            <a:srgbClr val="FF0000"/>
                          </a:highlight>
                          <a:latin typeface="Times New Roman"/>
                          <a:ea typeface="SimSun"/>
                          <a:cs typeface="+mn-cs"/>
                        </a:rPr>
                        <a:t>الصدق /</a:t>
                      </a:r>
                      <a:endParaRPr lang="ar-SA" sz="1400" b="1" baseline="0" dirty="0" smtClean="0">
                        <a:solidFill>
                          <a:srgbClr val="000000"/>
                        </a:solidFill>
                        <a:highlight>
                          <a:srgbClr val="FF0000"/>
                        </a:highlight>
                        <a:latin typeface="Times New Roman"/>
                        <a:ea typeface="SimSun"/>
                        <a:cs typeface="+mn-cs"/>
                      </a:endParaRPr>
                    </a:p>
                    <a:p>
                      <a:pPr marL="0" marR="0" algn="just" rtl="1">
                        <a:spcBef>
                          <a:spcPts val="0"/>
                        </a:spcBef>
                        <a:spcAft>
                          <a:spcPts val="0"/>
                        </a:spcAft>
                      </a:pPr>
                      <a:r>
                        <a:rPr lang="ar-SA" sz="1400" b="1" baseline="0" dirty="0" err="1" smtClean="0">
                          <a:solidFill>
                            <a:srgbClr val="000000"/>
                          </a:solidFill>
                          <a:highlight>
                            <a:srgbClr val="FF0000"/>
                          </a:highlight>
                          <a:latin typeface="Times New Roman"/>
                          <a:ea typeface="SimSun"/>
                          <a:cs typeface="+mn-cs"/>
                        </a:rPr>
                        <a:t>السداد /</a:t>
                      </a:r>
                      <a:endParaRPr lang="ar-SA" sz="1400" b="1" baseline="0" dirty="0" smtClean="0">
                        <a:solidFill>
                          <a:srgbClr val="000000"/>
                        </a:solidFill>
                        <a:highlight>
                          <a:srgbClr val="FF0000"/>
                        </a:highlight>
                        <a:latin typeface="Times New Roman"/>
                        <a:ea typeface="SimSun"/>
                        <a:cs typeface="+mn-cs"/>
                      </a:endParaRPr>
                    </a:p>
                    <a:p>
                      <a:pPr marL="0" marR="0" algn="just" rtl="1">
                        <a:spcBef>
                          <a:spcPts val="0"/>
                        </a:spcBef>
                        <a:spcAft>
                          <a:spcPts val="0"/>
                        </a:spcAft>
                      </a:pPr>
                      <a:r>
                        <a:rPr lang="ar-SA" sz="1400" b="1" dirty="0" err="1" smtClean="0">
                          <a:solidFill>
                            <a:srgbClr val="000000"/>
                          </a:solidFill>
                          <a:highlight>
                            <a:srgbClr val="FF0000"/>
                          </a:highlight>
                          <a:latin typeface="Times New Roman"/>
                          <a:ea typeface="SimSun"/>
                          <a:cs typeface="Arial"/>
                        </a:rPr>
                        <a:t>التفوق</a:t>
                      </a:r>
                      <a:r>
                        <a:rPr lang="ar-SA" sz="1400" b="1" dirty="0" err="1" smtClean="0">
                          <a:solidFill>
                            <a:srgbClr val="000000"/>
                          </a:solidFill>
                          <a:latin typeface="Times New Roman"/>
                          <a:ea typeface="SimSun"/>
                          <a:cs typeface="Arial"/>
                        </a:rPr>
                        <a:t> </a:t>
                      </a:r>
                      <a:r>
                        <a:rPr lang="ar-SA" sz="1400" b="1" dirty="0">
                          <a:solidFill>
                            <a:srgbClr val="000000"/>
                          </a:solidFill>
                          <a:latin typeface="Times New Roman"/>
                          <a:ea typeface="SimSun"/>
                          <a:cs typeface="Arial"/>
                        </a:rPr>
                        <a:t>/ </a:t>
                      </a:r>
                      <a:r>
                        <a:rPr lang="ar-SA" sz="1400" b="1" dirty="0">
                          <a:solidFill>
                            <a:srgbClr val="000000"/>
                          </a:solidFill>
                          <a:highlight>
                            <a:srgbClr val="FF0000"/>
                          </a:highlight>
                          <a:latin typeface="Times New Roman"/>
                          <a:ea typeface="SimSun"/>
                          <a:cs typeface="Arial"/>
                        </a:rPr>
                        <a:t>الامتياز</a:t>
                      </a:r>
                      <a:r>
                        <a:rPr lang="ar-SA" sz="1400" b="1" dirty="0">
                          <a:solidFill>
                            <a:srgbClr val="000000"/>
                          </a:solidFill>
                          <a:latin typeface="Times New Roman"/>
                          <a:ea typeface="SimSun"/>
                          <a:cs typeface="Arial"/>
                        </a:rPr>
                        <a:t> / </a:t>
                      </a:r>
                      <a:r>
                        <a:rPr lang="ar-SA" sz="1400" b="1" dirty="0" err="1">
                          <a:solidFill>
                            <a:srgbClr val="000000"/>
                          </a:solidFill>
                          <a:latin typeface="Times New Roman"/>
                          <a:ea typeface="SimSun"/>
                          <a:cs typeface="Arial"/>
                        </a:rPr>
                        <a:t>المواطنة </a:t>
                      </a:r>
                      <a:r>
                        <a:rPr lang="ar-SA" sz="1400" b="1" dirty="0" smtClean="0">
                          <a:solidFill>
                            <a:srgbClr val="000000"/>
                          </a:solidFill>
                          <a:latin typeface="Times New Roman"/>
                          <a:ea typeface="SimSun"/>
                          <a:cs typeface="Arial"/>
                        </a:rPr>
                        <a:t>/ </a:t>
                      </a:r>
                      <a:r>
                        <a:rPr lang="ar-SA" sz="1400" b="1" dirty="0">
                          <a:solidFill>
                            <a:srgbClr val="000000"/>
                          </a:solidFill>
                          <a:latin typeface="Times New Roman"/>
                          <a:ea typeface="SimSun"/>
                          <a:cs typeface="Arial"/>
                        </a:rPr>
                        <a:t>التضامن / العدالة / الكرامة / </a:t>
                      </a:r>
                      <a:r>
                        <a:rPr lang="ar-SA" sz="1400" b="1" dirty="0">
                          <a:solidFill>
                            <a:srgbClr val="000000"/>
                          </a:solidFill>
                          <a:highlight>
                            <a:srgbClr val="FF0000"/>
                          </a:highlight>
                          <a:latin typeface="Times New Roman"/>
                          <a:ea typeface="SimSun"/>
                          <a:cs typeface="Arial"/>
                        </a:rPr>
                        <a:t>الثقة</a:t>
                      </a:r>
                      <a:r>
                        <a:rPr lang="ar-SA" sz="1400" b="1" dirty="0">
                          <a:solidFill>
                            <a:srgbClr val="000000"/>
                          </a:solidFill>
                          <a:latin typeface="Times New Roman"/>
                          <a:ea typeface="SimSun"/>
                          <a:cs typeface="Arial"/>
                        </a:rPr>
                        <a:t> /  المساواة / العولمة / الأخلاقيات /  </a:t>
                      </a:r>
                      <a:r>
                        <a:rPr lang="ar-SA" sz="1400" b="1" dirty="0">
                          <a:solidFill>
                            <a:srgbClr val="000000"/>
                          </a:solidFill>
                          <a:highlight>
                            <a:srgbClr val="FF0000"/>
                          </a:highlight>
                          <a:latin typeface="Times New Roman"/>
                          <a:ea typeface="SimSun"/>
                          <a:cs typeface="Arial"/>
                        </a:rPr>
                        <a:t>الجدية</a:t>
                      </a:r>
                      <a:r>
                        <a:rPr lang="ar-SA" sz="1400" b="1" dirty="0">
                          <a:solidFill>
                            <a:srgbClr val="000000"/>
                          </a:solidFill>
                          <a:latin typeface="Times New Roman"/>
                          <a:ea typeface="SimSun"/>
                          <a:cs typeface="Arial"/>
                        </a:rPr>
                        <a:t> / النضال /  الحرية / التواضع</a:t>
                      </a:r>
                      <a:endParaRPr lang="en-US" sz="1400" b="1" dirty="0">
                        <a:latin typeface="Times New Roman"/>
                        <a:ea typeface="SimSun"/>
                        <a:cs typeface="Arial"/>
                      </a:endParaRPr>
                    </a:p>
                  </a:txBody>
                  <a:tcPr marL="27700" marR="2770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
        <p:nvSpPr>
          <p:cNvPr id="8" name="ZoneTexte 7"/>
          <p:cNvSpPr txBox="1"/>
          <p:nvPr/>
        </p:nvSpPr>
        <p:spPr>
          <a:xfrm>
            <a:off x="107504" y="116632"/>
            <a:ext cx="8712968" cy="95410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2800" dirty="0" smtClean="0">
                <a:solidFill>
                  <a:srgbClr val="FF0000"/>
                </a:solidFill>
                <a:latin typeface="Tahoma" pitchFamily="34" charset="0"/>
                <a:cs typeface="Tahoma" pitchFamily="34" charset="0"/>
              </a:rPr>
              <a:t>جدول: مثال نموذج هندسة الجودة وتطوير العمل الجمعياتي والنجاعة في الاقتصاد الإسلامي</a:t>
            </a:r>
            <a:endParaRPr lang="en-US" sz="2800" dirty="0" smtClean="0">
              <a:solidFill>
                <a:srgbClr val="FF0000"/>
              </a:solidFill>
              <a:latin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wipe(down)">
                                      <p:cBhvr>
                                        <p:cTn id="7" dur="500"/>
                                        <p:tgtEl>
                                          <p:spTgt spid="8">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wipe(down)">
                                      <p:cBhvr>
                                        <p:cTn id="10" dur="500"/>
                                        <p:tgtEl>
                                          <p:spTgt spid="8">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44"/>
          <p:cNvSpPr txBox="1">
            <a:spLocks noChangeArrowheads="1"/>
          </p:cNvSpPr>
          <p:nvPr/>
        </p:nvSpPr>
        <p:spPr bwMode="auto">
          <a:xfrm>
            <a:off x="683568" y="0"/>
            <a:ext cx="7488832" cy="791369"/>
          </a:xfrm>
          <a:prstGeom prst="rect">
            <a:avLst/>
          </a:prstGeom>
          <a:ln>
            <a:headEnd/>
            <a:tailEnd/>
          </a:ln>
        </p:spPr>
        <p:style>
          <a:lnRef idx="3">
            <a:schemeClr val="dk1"/>
          </a:lnRef>
          <a:fillRef idx="0">
            <a:schemeClr val="dk1"/>
          </a:fillRef>
          <a:effectRef idx="2">
            <a:schemeClr val="dk1"/>
          </a:effectRef>
          <a:fontRef idx="minor">
            <a:schemeClr val="tx1"/>
          </a:fontRef>
        </p:style>
        <p:txBody>
          <a:bodyPr/>
          <a:lstStyle/>
          <a:p>
            <a:pPr algn="ctr" rtl="1"/>
            <a:r>
              <a:rPr lang="ar-SA" sz="2000" b="1" dirty="0" smtClean="0">
                <a:solidFill>
                  <a:srgbClr val="00B050"/>
                </a:solidFill>
                <a:latin typeface="Times New Roman" pitchFamily="18" charset="0"/>
                <a:cs typeface="Times New Roman" pitchFamily="18" charset="0"/>
              </a:rPr>
              <a:t>إدارة الإحسان الشامل </a:t>
            </a:r>
            <a:r>
              <a:rPr lang="en-US" sz="2000" b="1" dirty="0" smtClean="0">
                <a:solidFill>
                  <a:srgbClr val="00B050"/>
                </a:solidFill>
                <a:latin typeface="Times New Roman" pitchFamily="18" charset="0"/>
                <a:cs typeface="Times New Roman" pitchFamily="18" charset="0"/>
              </a:rPr>
              <a:t>Total Goodness Management (TGM) </a:t>
            </a:r>
            <a:r>
              <a:rPr lang="ar-SA" sz="2000" b="1" dirty="0" smtClean="0">
                <a:solidFill>
                  <a:srgbClr val="00B050"/>
                </a:solidFill>
                <a:latin typeface="Times New Roman" pitchFamily="18" charset="0"/>
                <a:cs typeface="Times New Roman" pitchFamily="18" charset="0"/>
              </a:rPr>
              <a:t> القائمة على الإخلاص والصدق والمرجعية الاسلامية السمحة الموجهة إلى الإنسانية كافة</a:t>
            </a:r>
            <a:endParaRPr lang="fr-FR" sz="2000" b="1" dirty="0">
              <a:solidFill>
                <a:srgbClr val="00B050"/>
              </a:solidFill>
              <a:latin typeface="Times New Roman" pitchFamily="18" charset="0"/>
              <a:cs typeface="Times New Roman" pitchFamily="18" charset="0"/>
            </a:endParaRPr>
          </a:p>
        </p:txBody>
      </p:sp>
      <p:sp>
        <p:nvSpPr>
          <p:cNvPr id="5149" name="Line 70"/>
          <p:cNvSpPr>
            <a:spLocks noChangeShapeType="1"/>
          </p:cNvSpPr>
          <p:nvPr/>
        </p:nvSpPr>
        <p:spPr bwMode="auto">
          <a:xfrm>
            <a:off x="107504" y="332656"/>
            <a:ext cx="72008" cy="6336704"/>
          </a:xfrm>
          <a:prstGeom prst="line">
            <a:avLst/>
          </a:prstGeom>
          <a:ln>
            <a:headEnd/>
            <a:tailEnd type="none" w="med" len="med"/>
          </a:ln>
        </p:spPr>
        <p:style>
          <a:lnRef idx="3">
            <a:schemeClr val="dk1"/>
          </a:lnRef>
          <a:fillRef idx="0">
            <a:schemeClr val="dk1"/>
          </a:fillRef>
          <a:effectRef idx="2">
            <a:schemeClr val="dk1"/>
          </a:effectRef>
          <a:fontRef idx="minor">
            <a:schemeClr val="tx1"/>
          </a:fontRef>
        </p:style>
        <p:txBody>
          <a:bodyPr/>
          <a:lstStyle/>
          <a:p>
            <a:endParaRPr lang="ar-SA"/>
          </a:p>
        </p:txBody>
      </p:sp>
      <p:sp>
        <p:nvSpPr>
          <p:cNvPr id="65" name="Line 47"/>
          <p:cNvSpPr>
            <a:spLocks noChangeShapeType="1"/>
          </p:cNvSpPr>
          <p:nvPr/>
        </p:nvSpPr>
        <p:spPr bwMode="auto">
          <a:xfrm flipH="1" flipV="1">
            <a:off x="179512" y="6669360"/>
            <a:ext cx="8784976" cy="0"/>
          </a:xfrm>
          <a:prstGeom prst="line">
            <a:avLst/>
          </a:prstGeom>
          <a:ln>
            <a:headEnd/>
            <a:tailEnd type="none" w="med" len="med"/>
          </a:ln>
        </p:spPr>
        <p:style>
          <a:lnRef idx="3">
            <a:schemeClr val="dk1"/>
          </a:lnRef>
          <a:fillRef idx="0">
            <a:schemeClr val="dk1"/>
          </a:fillRef>
          <a:effectRef idx="2">
            <a:schemeClr val="dk1"/>
          </a:effectRef>
          <a:fontRef idx="minor">
            <a:schemeClr val="tx1"/>
          </a:fontRef>
        </p:style>
        <p:txBody>
          <a:bodyPr/>
          <a:lstStyle/>
          <a:p>
            <a:endParaRPr lang="ar-SA"/>
          </a:p>
        </p:txBody>
      </p:sp>
      <p:sp>
        <p:nvSpPr>
          <p:cNvPr id="41" name="Line 47"/>
          <p:cNvSpPr>
            <a:spLocks noChangeShapeType="1"/>
          </p:cNvSpPr>
          <p:nvPr/>
        </p:nvSpPr>
        <p:spPr bwMode="auto">
          <a:xfrm flipH="1" flipV="1">
            <a:off x="107504" y="332656"/>
            <a:ext cx="576064" cy="0"/>
          </a:xfrm>
          <a:prstGeom prst="line">
            <a:avLst/>
          </a:prstGeom>
          <a:ln>
            <a:headEnd/>
            <a:tailEnd type="none" w="med" len="med"/>
          </a:ln>
        </p:spPr>
        <p:style>
          <a:lnRef idx="3">
            <a:schemeClr val="dk1"/>
          </a:lnRef>
          <a:fillRef idx="0">
            <a:schemeClr val="dk1"/>
          </a:fillRef>
          <a:effectRef idx="2">
            <a:schemeClr val="dk1"/>
          </a:effectRef>
          <a:fontRef idx="minor">
            <a:schemeClr val="tx1"/>
          </a:fontRef>
        </p:style>
        <p:txBody>
          <a:bodyPr/>
          <a:lstStyle/>
          <a:p>
            <a:endParaRPr lang="ar-SA"/>
          </a:p>
        </p:txBody>
      </p:sp>
      <p:sp>
        <p:nvSpPr>
          <p:cNvPr id="43" name="Line 47"/>
          <p:cNvSpPr>
            <a:spLocks noChangeShapeType="1"/>
          </p:cNvSpPr>
          <p:nvPr/>
        </p:nvSpPr>
        <p:spPr bwMode="auto">
          <a:xfrm flipH="1" flipV="1">
            <a:off x="8172400" y="332656"/>
            <a:ext cx="792088" cy="0"/>
          </a:xfrm>
          <a:prstGeom prst="line">
            <a:avLst/>
          </a:prstGeom>
          <a:ln>
            <a:headEnd/>
            <a:tailEnd type="none" w="med" len="med"/>
          </a:ln>
        </p:spPr>
        <p:style>
          <a:lnRef idx="3">
            <a:schemeClr val="dk1"/>
          </a:lnRef>
          <a:fillRef idx="0">
            <a:schemeClr val="dk1"/>
          </a:fillRef>
          <a:effectRef idx="2">
            <a:schemeClr val="dk1"/>
          </a:effectRef>
          <a:fontRef idx="minor">
            <a:schemeClr val="tx1"/>
          </a:fontRef>
        </p:style>
        <p:txBody>
          <a:bodyPr/>
          <a:lstStyle/>
          <a:p>
            <a:endParaRPr lang="ar-SA"/>
          </a:p>
        </p:txBody>
      </p:sp>
      <p:sp>
        <p:nvSpPr>
          <p:cNvPr id="46" name="Line 70"/>
          <p:cNvSpPr>
            <a:spLocks noChangeShapeType="1"/>
          </p:cNvSpPr>
          <p:nvPr/>
        </p:nvSpPr>
        <p:spPr bwMode="auto">
          <a:xfrm>
            <a:off x="8964488" y="332656"/>
            <a:ext cx="0" cy="6336704"/>
          </a:xfrm>
          <a:prstGeom prst="line">
            <a:avLst/>
          </a:prstGeom>
          <a:ln>
            <a:headEnd/>
            <a:tailEnd type="none" w="med" len="med"/>
          </a:ln>
        </p:spPr>
        <p:style>
          <a:lnRef idx="3">
            <a:schemeClr val="dk1"/>
          </a:lnRef>
          <a:fillRef idx="0">
            <a:schemeClr val="dk1"/>
          </a:fillRef>
          <a:effectRef idx="2">
            <a:schemeClr val="dk1"/>
          </a:effectRef>
          <a:fontRef idx="minor">
            <a:schemeClr val="tx1"/>
          </a:fontRef>
        </p:style>
        <p:txBody>
          <a:bodyPr/>
          <a:lstStyle/>
          <a:p>
            <a:endParaRPr lang="ar-SA"/>
          </a:p>
        </p:txBody>
      </p:sp>
      <p:sp>
        <p:nvSpPr>
          <p:cNvPr id="108" name="مستطيل 107"/>
          <p:cNvSpPr/>
          <p:nvPr/>
        </p:nvSpPr>
        <p:spPr>
          <a:xfrm>
            <a:off x="3779912" y="980728"/>
            <a:ext cx="5112568" cy="5472608"/>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solidFill>
                <a:schemeClr val="bg1"/>
              </a:solidFill>
            </a:endParaRPr>
          </a:p>
        </p:txBody>
      </p:sp>
      <p:sp>
        <p:nvSpPr>
          <p:cNvPr id="62" name="Text Box 46"/>
          <p:cNvSpPr txBox="1">
            <a:spLocks noChangeArrowheads="1"/>
          </p:cNvSpPr>
          <p:nvPr/>
        </p:nvSpPr>
        <p:spPr bwMode="auto">
          <a:xfrm>
            <a:off x="7326714" y="1196752"/>
            <a:ext cx="1443214" cy="276030"/>
          </a:xfrm>
          <a:prstGeom prst="rect">
            <a:avLst/>
          </a:prstGeom>
          <a:ln>
            <a:headEnd/>
            <a:tailEnd/>
          </a:ln>
        </p:spPr>
        <p:style>
          <a:lnRef idx="3">
            <a:schemeClr val="dk1"/>
          </a:lnRef>
          <a:fillRef idx="0">
            <a:schemeClr val="dk1"/>
          </a:fillRef>
          <a:effectRef idx="2">
            <a:schemeClr val="dk1"/>
          </a:effectRef>
          <a:fontRef idx="minor">
            <a:schemeClr val="tx1"/>
          </a:fontRef>
        </p:style>
        <p:txBody>
          <a:bodyPr/>
          <a:lstStyle/>
          <a:p>
            <a:pPr algn="r" rtl="1"/>
            <a:r>
              <a:rPr lang="ar-SA" sz="1400" b="1" dirty="0" smtClean="0">
                <a:solidFill>
                  <a:schemeClr val="bg1"/>
                </a:solidFill>
                <a:latin typeface="Times New Roman" pitchFamily="18" charset="0"/>
                <a:cs typeface="Times New Roman" pitchFamily="18" charset="0"/>
              </a:rPr>
              <a:t>اقرأ</a:t>
            </a:r>
            <a:endParaRPr lang="fr-FR" sz="1400" b="1" dirty="0" smtClean="0">
              <a:solidFill>
                <a:schemeClr val="bg1"/>
              </a:solidFill>
              <a:latin typeface="Times New Roman" pitchFamily="18" charset="0"/>
              <a:cs typeface="Times New Roman" pitchFamily="18" charset="0"/>
            </a:endParaRPr>
          </a:p>
        </p:txBody>
      </p:sp>
      <p:sp>
        <p:nvSpPr>
          <p:cNvPr id="66" name="Line 47"/>
          <p:cNvSpPr>
            <a:spLocks noChangeShapeType="1"/>
          </p:cNvSpPr>
          <p:nvPr/>
        </p:nvSpPr>
        <p:spPr bwMode="auto">
          <a:xfrm flipH="1" flipV="1">
            <a:off x="6914367" y="1334767"/>
            <a:ext cx="412347"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
        <p:nvSpPr>
          <p:cNvPr id="70" name="Text Box 46"/>
          <p:cNvSpPr txBox="1">
            <a:spLocks noChangeArrowheads="1"/>
          </p:cNvSpPr>
          <p:nvPr/>
        </p:nvSpPr>
        <p:spPr bwMode="auto">
          <a:xfrm>
            <a:off x="4027939" y="1196752"/>
            <a:ext cx="2886428" cy="276031"/>
          </a:xfrm>
          <a:prstGeom prst="rect">
            <a:avLst/>
          </a:prstGeom>
          <a:ln>
            <a:headEnd/>
            <a:tailEnd/>
          </a:ln>
        </p:spPr>
        <p:style>
          <a:lnRef idx="3">
            <a:schemeClr val="dk1"/>
          </a:lnRef>
          <a:fillRef idx="0">
            <a:schemeClr val="dk1"/>
          </a:fillRef>
          <a:effectRef idx="2">
            <a:schemeClr val="dk1"/>
          </a:effectRef>
          <a:fontRef idx="minor">
            <a:schemeClr val="tx1"/>
          </a:fontRef>
        </p:style>
        <p:txBody>
          <a:bodyPr/>
          <a:lstStyle/>
          <a:p>
            <a:pPr algn="r" rtl="1"/>
            <a:r>
              <a:rPr lang="ar-SA" sz="1400" b="1" dirty="0" smtClean="0">
                <a:solidFill>
                  <a:schemeClr val="bg1"/>
                </a:solidFill>
                <a:latin typeface="Times New Roman" pitchFamily="18" charset="0"/>
                <a:cs typeface="Times New Roman" pitchFamily="18" charset="0"/>
              </a:rPr>
              <a:t>جودة تعلم الجودة</a:t>
            </a:r>
            <a:endParaRPr lang="fr-FR" sz="1400" b="1" dirty="0" smtClean="0">
              <a:solidFill>
                <a:schemeClr val="bg1"/>
              </a:solidFill>
              <a:latin typeface="Times New Roman" pitchFamily="18" charset="0"/>
              <a:cs typeface="Times New Roman" pitchFamily="18" charset="0"/>
            </a:endParaRPr>
          </a:p>
        </p:txBody>
      </p:sp>
      <p:sp>
        <p:nvSpPr>
          <p:cNvPr id="80" name="Text Box 46"/>
          <p:cNvSpPr txBox="1">
            <a:spLocks noChangeArrowheads="1"/>
          </p:cNvSpPr>
          <p:nvPr/>
        </p:nvSpPr>
        <p:spPr bwMode="auto">
          <a:xfrm>
            <a:off x="7326714" y="1610798"/>
            <a:ext cx="1443214" cy="275976"/>
          </a:xfrm>
          <a:prstGeom prst="rect">
            <a:avLst/>
          </a:prstGeom>
          <a:ln>
            <a:headEnd/>
            <a:tailEnd/>
          </a:ln>
        </p:spPr>
        <p:style>
          <a:lnRef idx="3">
            <a:schemeClr val="dk1"/>
          </a:lnRef>
          <a:fillRef idx="0">
            <a:schemeClr val="dk1"/>
          </a:fillRef>
          <a:effectRef idx="2">
            <a:schemeClr val="dk1"/>
          </a:effectRef>
          <a:fontRef idx="minor">
            <a:schemeClr val="tx1"/>
          </a:fontRef>
        </p:style>
        <p:txBody>
          <a:bodyPr/>
          <a:lstStyle/>
          <a:p>
            <a:pPr algn="r" rtl="1"/>
            <a:r>
              <a:rPr lang="ar-SA" sz="1400" b="1" dirty="0" smtClean="0">
                <a:solidFill>
                  <a:schemeClr val="bg1"/>
                </a:solidFill>
                <a:latin typeface="Times New Roman" pitchFamily="18" charset="0"/>
                <a:cs typeface="Times New Roman" pitchFamily="18" charset="0"/>
              </a:rPr>
              <a:t>الجودة</a:t>
            </a:r>
            <a:endParaRPr lang="fr-FR" sz="1400" b="1" dirty="0" smtClean="0">
              <a:solidFill>
                <a:schemeClr val="bg1"/>
              </a:solidFill>
              <a:latin typeface="Times New Roman" pitchFamily="18" charset="0"/>
              <a:cs typeface="Times New Roman" pitchFamily="18" charset="0"/>
            </a:endParaRPr>
          </a:p>
        </p:txBody>
      </p:sp>
      <p:sp>
        <p:nvSpPr>
          <p:cNvPr id="81" name="Line 47"/>
          <p:cNvSpPr>
            <a:spLocks noChangeShapeType="1"/>
          </p:cNvSpPr>
          <p:nvPr/>
        </p:nvSpPr>
        <p:spPr bwMode="auto">
          <a:xfrm flipH="1" flipV="1">
            <a:off x="6914367" y="1748813"/>
            <a:ext cx="412347"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
        <p:nvSpPr>
          <p:cNvPr id="82" name="Text Box 46"/>
          <p:cNvSpPr txBox="1">
            <a:spLocks noChangeArrowheads="1"/>
          </p:cNvSpPr>
          <p:nvPr/>
        </p:nvSpPr>
        <p:spPr bwMode="auto">
          <a:xfrm>
            <a:off x="4027939" y="1610798"/>
            <a:ext cx="2886428" cy="275976"/>
          </a:xfrm>
          <a:prstGeom prst="rect">
            <a:avLst/>
          </a:prstGeom>
          <a:ln>
            <a:headEnd/>
            <a:tailEnd/>
          </a:ln>
        </p:spPr>
        <p:style>
          <a:lnRef idx="3">
            <a:schemeClr val="dk1"/>
          </a:lnRef>
          <a:fillRef idx="0">
            <a:schemeClr val="dk1"/>
          </a:fillRef>
          <a:effectRef idx="2">
            <a:schemeClr val="dk1"/>
          </a:effectRef>
          <a:fontRef idx="minor">
            <a:schemeClr val="tx1"/>
          </a:fontRef>
        </p:style>
        <p:txBody>
          <a:bodyPr/>
          <a:lstStyle/>
          <a:p>
            <a:pPr algn="r" rtl="1"/>
            <a:r>
              <a:rPr lang="ar-SA" sz="1400" b="1" dirty="0" smtClean="0">
                <a:solidFill>
                  <a:schemeClr val="bg1"/>
                </a:solidFill>
                <a:latin typeface="Times New Roman" pitchFamily="18" charset="0"/>
                <a:cs typeface="Times New Roman" pitchFamily="18" charset="0"/>
              </a:rPr>
              <a:t>أبعاد</a:t>
            </a:r>
            <a:endParaRPr lang="fr-FR" sz="1400" b="1" dirty="0" smtClean="0">
              <a:solidFill>
                <a:schemeClr val="bg1"/>
              </a:solidFill>
              <a:latin typeface="Times New Roman" pitchFamily="18" charset="0"/>
              <a:cs typeface="Times New Roman" pitchFamily="18" charset="0"/>
            </a:endParaRPr>
          </a:p>
        </p:txBody>
      </p:sp>
      <p:sp>
        <p:nvSpPr>
          <p:cNvPr id="83" name="Text Box 46"/>
          <p:cNvSpPr txBox="1">
            <a:spLocks noChangeArrowheads="1"/>
          </p:cNvSpPr>
          <p:nvPr/>
        </p:nvSpPr>
        <p:spPr bwMode="auto">
          <a:xfrm>
            <a:off x="7326714" y="2024844"/>
            <a:ext cx="1443214" cy="275976"/>
          </a:xfrm>
          <a:prstGeom prst="rect">
            <a:avLst/>
          </a:prstGeom>
          <a:ln>
            <a:headEnd/>
            <a:tailEnd/>
          </a:ln>
        </p:spPr>
        <p:style>
          <a:lnRef idx="3">
            <a:schemeClr val="dk1"/>
          </a:lnRef>
          <a:fillRef idx="0">
            <a:schemeClr val="dk1"/>
          </a:fillRef>
          <a:effectRef idx="2">
            <a:schemeClr val="dk1"/>
          </a:effectRef>
          <a:fontRef idx="minor">
            <a:schemeClr val="tx1"/>
          </a:fontRef>
        </p:style>
        <p:txBody>
          <a:bodyPr/>
          <a:lstStyle/>
          <a:p>
            <a:pPr algn="r" rtl="1"/>
            <a:r>
              <a:rPr lang="ar-SA" sz="1400" b="1" dirty="0" smtClean="0">
                <a:solidFill>
                  <a:schemeClr val="bg1"/>
                </a:solidFill>
                <a:latin typeface="Times New Roman" pitchFamily="18" charset="0"/>
                <a:cs typeface="Times New Roman" pitchFamily="18" charset="0"/>
              </a:rPr>
              <a:t>إدارة الجودة الشاملة</a:t>
            </a:r>
            <a:endParaRPr lang="fr-FR" sz="1400" b="1" dirty="0" smtClean="0">
              <a:solidFill>
                <a:schemeClr val="bg1"/>
              </a:solidFill>
              <a:latin typeface="Times New Roman" pitchFamily="18" charset="0"/>
              <a:cs typeface="Times New Roman" pitchFamily="18" charset="0"/>
            </a:endParaRPr>
          </a:p>
        </p:txBody>
      </p:sp>
      <p:sp>
        <p:nvSpPr>
          <p:cNvPr id="84" name="Line 47"/>
          <p:cNvSpPr>
            <a:spLocks noChangeShapeType="1"/>
          </p:cNvSpPr>
          <p:nvPr/>
        </p:nvSpPr>
        <p:spPr bwMode="auto">
          <a:xfrm flipH="1" flipV="1">
            <a:off x="6914367" y="2162859"/>
            <a:ext cx="412347"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
        <p:nvSpPr>
          <p:cNvPr id="85" name="Text Box 46"/>
          <p:cNvSpPr txBox="1">
            <a:spLocks noChangeArrowheads="1"/>
          </p:cNvSpPr>
          <p:nvPr/>
        </p:nvSpPr>
        <p:spPr bwMode="auto">
          <a:xfrm>
            <a:off x="4027939" y="2024844"/>
            <a:ext cx="2886428" cy="344984"/>
          </a:xfrm>
          <a:prstGeom prst="rect">
            <a:avLst/>
          </a:prstGeom>
          <a:ln>
            <a:headEnd/>
            <a:tailEnd/>
          </a:ln>
        </p:spPr>
        <p:style>
          <a:lnRef idx="3">
            <a:schemeClr val="dk1"/>
          </a:lnRef>
          <a:fillRef idx="0">
            <a:schemeClr val="dk1"/>
          </a:fillRef>
          <a:effectRef idx="2">
            <a:schemeClr val="dk1"/>
          </a:effectRef>
          <a:fontRef idx="minor">
            <a:schemeClr val="tx1"/>
          </a:fontRef>
        </p:style>
        <p:txBody>
          <a:bodyPr/>
          <a:lstStyle/>
          <a:p>
            <a:pPr algn="r" rtl="1"/>
            <a:r>
              <a:rPr lang="ar-SA" sz="1200" b="1" dirty="0" err="1" smtClean="0">
                <a:solidFill>
                  <a:schemeClr val="bg1"/>
                </a:solidFill>
                <a:latin typeface="Times New Roman" pitchFamily="18" charset="0"/>
                <a:cs typeface="Times New Roman" pitchFamily="18" charset="0"/>
              </a:rPr>
              <a:t>سيرورات</a:t>
            </a:r>
            <a:r>
              <a:rPr lang="ar-SA" sz="1200" b="1" dirty="0" smtClean="0">
                <a:solidFill>
                  <a:schemeClr val="bg1"/>
                </a:solidFill>
                <a:latin typeface="Times New Roman" pitchFamily="18" charset="0"/>
                <a:cs typeface="Times New Roman" pitchFamily="18" charset="0"/>
              </a:rPr>
              <a:t> (التخطيط والتنظيم والتوجيه والرقابة</a:t>
            </a:r>
            <a:r>
              <a:rPr lang="ar-SA" sz="1200" b="1" dirty="0" err="1" smtClean="0">
                <a:solidFill>
                  <a:schemeClr val="bg1"/>
                </a:solidFill>
                <a:latin typeface="Times New Roman" pitchFamily="18" charset="0"/>
                <a:cs typeface="Times New Roman" pitchFamily="18" charset="0"/>
              </a:rPr>
              <a:t>)</a:t>
            </a:r>
            <a:endParaRPr lang="fr-FR" sz="1200" b="1" dirty="0" smtClean="0">
              <a:solidFill>
                <a:schemeClr val="bg1"/>
              </a:solidFill>
              <a:latin typeface="Times New Roman" pitchFamily="18" charset="0"/>
              <a:cs typeface="Times New Roman" pitchFamily="18" charset="0"/>
            </a:endParaRPr>
          </a:p>
        </p:txBody>
      </p:sp>
      <p:sp>
        <p:nvSpPr>
          <p:cNvPr id="86" name="Text Box 46"/>
          <p:cNvSpPr txBox="1">
            <a:spLocks noChangeArrowheads="1"/>
          </p:cNvSpPr>
          <p:nvPr/>
        </p:nvSpPr>
        <p:spPr bwMode="auto">
          <a:xfrm>
            <a:off x="7378258" y="2438890"/>
            <a:ext cx="1391671" cy="276031"/>
          </a:xfrm>
          <a:prstGeom prst="rect">
            <a:avLst/>
          </a:prstGeom>
          <a:ln>
            <a:headEnd/>
            <a:tailEnd/>
          </a:ln>
        </p:spPr>
        <p:style>
          <a:lnRef idx="3">
            <a:schemeClr val="dk1"/>
          </a:lnRef>
          <a:fillRef idx="0">
            <a:schemeClr val="dk1"/>
          </a:fillRef>
          <a:effectRef idx="2">
            <a:schemeClr val="dk1"/>
          </a:effectRef>
          <a:fontRef idx="minor">
            <a:schemeClr val="tx1"/>
          </a:fontRef>
        </p:style>
        <p:txBody>
          <a:bodyPr/>
          <a:lstStyle/>
          <a:p>
            <a:pPr algn="r" rtl="1"/>
            <a:r>
              <a:rPr lang="ar-SA" sz="1400" b="1" dirty="0" smtClean="0">
                <a:solidFill>
                  <a:schemeClr val="bg1"/>
                </a:solidFill>
                <a:latin typeface="Times New Roman" pitchFamily="18" charset="0"/>
                <a:cs typeface="Times New Roman" pitchFamily="18" charset="0"/>
              </a:rPr>
              <a:t>رواد الجودة</a:t>
            </a:r>
            <a:endParaRPr lang="fr-FR" sz="1400" b="1" dirty="0" smtClean="0">
              <a:solidFill>
                <a:schemeClr val="bg1"/>
              </a:solidFill>
              <a:latin typeface="Times New Roman" pitchFamily="18" charset="0"/>
              <a:cs typeface="Times New Roman" pitchFamily="18" charset="0"/>
            </a:endParaRPr>
          </a:p>
        </p:txBody>
      </p:sp>
      <p:sp>
        <p:nvSpPr>
          <p:cNvPr id="87" name="Line 47"/>
          <p:cNvSpPr>
            <a:spLocks noChangeShapeType="1"/>
          </p:cNvSpPr>
          <p:nvPr/>
        </p:nvSpPr>
        <p:spPr bwMode="auto">
          <a:xfrm flipH="1" flipV="1">
            <a:off x="6965911" y="2576905"/>
            <a:ext cx="412347"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
        <p:nvSpPr>
          <p:cNvPr id="88" name="Text Box 46"/>
          <p:cNvSpPr txBox="1">
            <a:spLocks noChangeArrowheads="1"/>
          </p:cNvSpPr>
          <p:nvPr/>
        </p:nvSpPr>
        <p:spPr bwMode="auto">
          <a:xfrm>
            <a:off x="4027939" y="2507898"/>
            <a:ext cx="2937972" cy="275976"/>
          </a:xfrm>
          <a:prstGeom prst="rect">
            <a:avLst/>
          </a:prstGeom>
          <a:ln>
            <a:headEnd/>
            <a:tailEnd/>
          </a:ln>
        </p:spPr>
        <p:style>
          <a:lnRef idx="3">
            <a:schemeClr val="dk1"/>
          </a:lnRef>
          <a:fillRef idx="0">
            <a:schemeClr val="dk1"/>
          </a:fillRef>
          <a:effectRef idx="2">
            <a:schemeClr val="dk1"/>
          </a:effectRef>
          <a:fontRef idx="minor">
            <a:schemeClr val="tx1"/>
          </a:fontRef>
        </p:style>
        <p:txBody>
          <a:bodyPr/>
          <a:lstStyle/>
          <a:p>
            <a:pPr algn="r" rtl="1"/>
            <a:r>
              <a:rPr lang="ar-SA" sz="1400" b="1" dirty="0" smtClean="0">
                <a:solidFill>
                  <a:schemeClr val="bg1"/>
                </a:solidFill>
                <a:latin typeface="Times New Roman" pitchFamily="18" charset="0"/>
                <a:cs typeface="Times New Roman" pitchFamily="18" charset="0"/>
              </a:rPr>
              <a:t>إنجازات</a:t>
            </a:r>
            <a:endParaRPr lang="fr-FR" sz="1400" b="1" dirty="0" smtClean="0">
              <a:solidFill>
                <a:schemeClr val="bg1"/>
              </a:solidFill>
              <a:latin typeface="Times New Roman" pitchFamily="18" charset="0"/>
              <a:cs typeface="Times New Roman" pitchFamily="18" charset="0"/>
            </a:endParaRPr>
          </a:p>
        </p:txBody>
      </p:sp>
      <p:sp>
        <p:nvSpPr>
          <p:cNvPr id="89" name="Text Box 46"/>
          <p:cNvSpPr txBox="1">
            <a:spLocks noChangeArrowheads="1"/>
          </p:cNvSpPr>
          <p:nvPr/>
        </p:nvSpPr>
        <p:spPr bwMode="auto">
          <a:xfrm>
            <a:off x="7380312" y="3068960"/>
            <a:ext cx="1443214" cy="507056"/>
          </a:xfrm>
          <a:prstGeom prst="rect">
            <a:avLst/>
          </a:prstGeom>
          <a:ln>
            <a:headEnd/>
            <a:tailEnd/>
          </a:ln>
        </p:spPr>
        <p:style>
          <a:lnRef idx="3">
            <a:schemeClr val="dk1"/>
          </a:lnRef>
          <a:fillRef idx="0">
            <a:schemeClr val="dk1"/>
          </a:fillRef>
          <a:effectRef idx="2">
            <a:schemeClr val="dk1"/>
          </a:effectRef>
          <a:fontRef idx="minor">
            <a:schemeClr val="tx1"/>
          </a:fontRef>
        </p:style>
        <p:txBody>
          <a:bodyPr/>
          <a:lstStyle/>
          <a:p>
            <a:pPr algn="r" rtl="1"/>
            <a:r>
              <a:rPr lang="ar-SA" sz="1400" b="1" dirty="0" smtClean="0">
                <a:solidFill>
                  <a:schemeClr val="bg1"/>
                </a:solidFill>
                <a:latin typeface="Times New Roman" pitchFamily="18" charset="0"/>
                <a:cs typeface="Times New Roman" pitchFamily="18" charset="0"/>
              </a:rPr>
              <a:t>الأبعاد والمرتكزات الإستراتيجية</a:t>
            </a:r>
            <a:endParaRPr lang="fr-FR" sz="1400" b="1" dirty="0" smtClean="0">
              <a:solidFill>
                <a:schemeClr val="bg1"/>
              </a:solidFill>
              <a:latin typeface="Times New Roman" pitchFamily="18" charset="0"/>
              <a:cs typeface="Times New Roman" pitchFamily="18" charset="0"/>
            </a:endParaRPr>
          </a:p>
        </p:txBody>
      </p:sp>
      <p:sp>
        <p:nvSpPr>
          <p:cNvPr id="90" name="Line 47"/>
          <p:cNvSpPr>
            <a:spLocks noChangeShapeType="1"/>
          </p:cNvSpPr>
          <p:nvPr/>
        </p:nvSpPr>
        <p:spPr bwMode="auto">
          <a:xfrm flipH="1" flipV="1">
            <a:off x="6965911" y="3059959"/>
            <a:ext cx="412347"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
        <p:nvSpPr>
          <p:cNvPr id="91" name="Text Box 46"/>
          <p:cNvSpPr txBox="1">
            <a:spLocks noChangeArrowheads="1"/>
          </p:cNvSpPr>
          <p:nvPr/>
        </p:nvSpPr>
        <p:spPr bwMode="auto">
          <a:xfrm>
            <a:off x="4027939" y="2921943"/>
            <a:ext cx="2937972" cy="267996"/>
          </a:xfrm>
          <a:prstGeom prst="rect">
            <a:avLst/>
          </a:prstGeom>
          <a:ln>
            <a:headEnd/>
            <a:tailEnd/>
          </a:ln>
        </p:spPr>
        <p:style>
          <a:lnRef idx="3">
            <a:schemeClr val="dk1"/>
          </a:lnRef>
          <a:fillRef idx="0">
            <a:schemeClr val="dk1"/>
          </a:fillRef>
          <a:effectRef idx="2">
            <a:schemeClr val="dk1"/>
          </a:effectRef>
          <a:fontRef idx="minor">
            <a:schemeClr val="tx1"/>
          </a:fontRef>
        </p:style>
        <p:txBody>
          <a:bodyPr/>
          <a:lstStyle/>
          <a:p>
            <a:pPr algn="r" rtl="1"/>
            <a:r>
              <a:rPr lang="ar-SA" sz="1400" b="1" dirty="0" smtClean="0">
                <a:solidFill>
                  <a:schemeClr val="bg1"/>
                </a:solidFill>
                <a:latin typeface="Times New Roman" pitchFamily="18" charset="0"/>
                <a:cs typeface="Times New Roman" pitchFamily="18" charset="0"/>
              </a:rPr>
              <a:t>الثقافة</a:t>
            </a:r>
            <a:endParaRPr lang="fr-FR" sz="1400" b="1" dirty="0" smtClean="0">
              <a:solidFill>
                <a:schemeClr val="bg1"/>
              </a:solidFill>
              <a:latin typeface="Times New Roman" pitchFamily="18" charset="0"/>
              <a:cs typeface="Times New Roman" pitchFamily="18" charset="0"/>
            </a:endParaRPr>
          </a:p>
        </p:txBody>
      </p:sp>
      <p:sp>
        <p:nvSpPr>
          <p:cNvPr id="92" name="Text Box 46"/>
          <p:cNvSpPr txBox="1">
            <a:spLocks noChangeArrowheads="1"/>
          </p:cNvSpPr>
          <p:nvPr/>
        </p:nvSpPr>
        <p:spPr bwMode="auto">
          <a:xfrm>
            <a:off x="4027939" y="3266982"/>
            <a:ext cx="2937972" cy="267996"/>
          </a:xfrm>
          <a:prstGeom prst="rect">
            <a:avLst/>
          </a:prstGeom>
          <a:ln>
            <a:headEnd/>
            <a:tailEnd/>
          </a:ln>
        </p:spPr>
        <p:style>
          <a:lnRef idx="3">
            <a:schemeClr val="dk1"/>
          </a:lnRef>
          <a:fillRef idx="0">
            <a:schemeClr val="dk1"/>
          </a:fillRef>
          <a:effectRef idx="2">
            <a:schemeClr val="dk1"/>
          </a:effectRef>
          <a:fontRef idx="minor">
            <a:schemeClr val="tx1"/>
          </a:fontRef>
        </p:style>
        <p:txBody>
          <a:bodyPr/>
          <a:lstStyle/>
          <a:p>
            <a:pPr algn="r" rtl="1"/>
            <a:r>
              <a:rPr lang="ar-SA" sz="1400" b="1" dirty="0" smtClean="0">
                <a:solidFill>
                  <a:schemeClr val="bg1"/>
                </a:solidFill>
                <a:latin typeface="Times New Roman" pitchFamily="18" charset="0"/>
                <a:cs typeface="Times New Roman" pitchFamily="18" charset="0"/>
              </a:rPr>
              <a:t>الرؤية والرسالة</a:t>
            </a:r>
            <a:endParaRPr lang="fr-FR" sz="1400" b="1" dirty="0" smtClean="0">
              <a:solidFill>
                <a:schemeClr val="bg1"/>
              </a:solidFill>
              <a:latin typeface="Times New Roman" pitchFamily="18" charset="0"/>
              <a:cs typeface="Times New Roman" pitchFamily="18" charset="0"/>
            </a:endParaRPr>
          </a:p>
        </p:txBody>
      </p:sp>
      <p:sp>
        <p:nvSpPr>
          <p:cNvPr id="93" name="Text Box 46"/>
          <p:cNvSpPr txBox="1">
            <a:spLocks noChangeArrowheads="1"/>
          </p:cNvSpPr>
          <p:nvPr/>
        </p:nvSpPr>
        <p:spPr bwMode="auto">
          <a:xfrm>
            <a:off x="4027939" y="3612020"/>
            <a:ext cx="2937972" cy="337004"/>
          </a:xfrm>
          <a:prstGeom prst="rect">
            <a:avLst/>
          </a:prstGeom>
          <a:ln>
            <a:headEnd/>
            <a:tailEnd/>
          </a:ln>
        </p:spPr>
        <p:style>
          <a:lnRef idx="3">
            <a:schemeClr val="dk1"/>
          </a:lnRef>
          <a:fillRef idx="0">
            <a:schemeClr val="dk1"/>
          </a:fillRef>
          <a:effectRef idx="2">
            <a:schemeClr val="dk1"/>
          </a:effectRef>
          <a:fontRef idx="minor">
            <a:schemeClr val="tx1"/>
          </a:fontRef>
        </p:style>
        <p:txBody>
          <a:bodyPr/>
          <a:lstStyle/>
          <a:p>
            <a:pPr algn="r" rtl="1"/>
            <a:r>
              <a:rPr lang="ar-SA" sz="1400" b="1" dirty="0" smtClean="0">
                <a:solidFill>
                  <a:schemeClr val="bg1"/>
                </a:solidFill>
                <a:latin typeface="Times New Roman" pitchFamily="18" charset="0"/>
                <a:cs typeface="Times New Roman" pitchFamily="18" charset="0"/>
              </a:rPr>
              <a:t>سياسات واستراتيجيات وأهداف</a:t>
            </a:r>
            <a:endParaRPr lang="fr-FR" sz="1400" b="1" dirty="0" smtClean="0">
              <a:solidFill>
                <a:schemeClr val="bg1"/>
              </a:solidFill>
              <a:latin typeface="Times New Roman" pitchFamily="18" charset="0"/>
              <a:cs typeface="Times New Roman" pitchFamily="18" charset="0"/>
            </a:endParaRPr>
          </a:p>
        </p:txBody>
      </p:sp>
      <p:sp>
        <p:nvSpPr>
          <p:cNvPr id="94" name="Text Box 46"/>
          <p:cNvSpPr txBox="1">
            <a:spLocks noChangeArrowheads="1"/>
          </p:cNvSpPr>
          <p:nvPr/>
        </p:nvSpPr>
        <p:spPr bwMode="auto">
          <a:xfrm>
            <a:off x="4027939" y="4923166"/>
            <a:ext cx="2937972" cy="345038"/>
          </a:xfrm>
          <a:prstGeom prst="rect">
            <a:avLst/>
          </a:prstGeom>
          <a:ln>
            <a:headEnd/>
            <a:tailEnd/>
          </a:ln>
        </p:spPr>
        <p:style>
          <a:lnRef idx="3">
            <a:schemeClr val="dk1"/>
          </a:lnRef>
          <a:fillRef idx="0">
            <a:schemeClr val="dk1"/>
          </a:fillRef>
          <a:effectRef idx="2">
            <a:schemeClr val="dk1"/>
          </a:effectRef>
          <a:fontRef idx="minor">
            <a:schemeClr val="tx1"/>
          </a:fontRef>
        </p:style>
        <p:txBody>
          <a:bodyPr/>
          <a:lstStyle/>
          <a:p>
            <a:pPr algn="r" rtl="1"/>
            <a:r>
              <a:rPr lang="ar-SA" sz="1400" b="1" dirty="0" smtClean="0">
                <a:solidFill>
                  <a:schemeClr val="bg1"/>
                </a:solidFill>
                <a:latin typeface="Times New Roman" pitchFamily="18" charset="0"/>
                <a:cs typeface="Times New Roman" pitchFamily="18" charset="0"/>
              </a:rPr>
              <a:t>إعادة هندسة السيرورات والتحسين المستمر</a:t>
            </a:r>
            <a:endParaRPr lang="fr-FR" sz="1400" b="1" dirty="0">
              <a:solidFill>
                <a:schemeClr val="bg1"/>
              </a:solidFill>
              <a:latin typeface="Times New Roman" pitchFamily="18" charset="0"/>
              <a:cs typeface="Times New Roman" pitchFamily="18" charset="0"/>
            </a:endParaRPr>
          </a:p>
        </p:txBody>
      </p:sp>
      <p:sp>
        <p:nvSpPr>
          <p:cNvPr id="95" name="Text Box 46"/>
          <p:cNvSpPr txBox="1">
            <a:spLocks noChangeArrowheads="1"/>
          </p:cNvSpPr>
          <p:nvPr/>
        </p:nvSpPr>
        <p:spPr bwMode="auto">
          <a:xfrm>
            <a:off x="4027939" y="5337212"/>
            <a:ext cx="2937972" cy="468052"/>
          </a:xfrm>
          <a:prstGeom prst="rect">
            <a:avLst/>
          </a:prstGeom>
          <a:ln>
            <a:headEnd/>
            <a:tailEnd/>
          </a:ln>
        </p:spPr>
        <p:style>
          <a:lnRef idx="3">
            <a:schemeClr val="dk1"/>
          </a:lnRef>
          <a:fillRef idx="0">
            <a:schemeClr val="dk1"/>
          </a:fillRef>
          <a:effectRef idx="2">
            <a:schemeClr val="dk1"/>
          </a:effectRef>
          <a:fontRef idx="minor">
            <a:schemeClr val="tx1"/>
          </a:fontRef>
        </p:style>
        <p:txBody>
          <a:bodyPr/>
          <a:lstStyle/>
          <a:p>
            <a:pPr algn="r" rtl="1"/>
            <a:r>
              <a:rPr lang="ar-SA" sz="1400" b="1" dirty="0" smtClean="0">
                <a:solidFill>
                  <a:schemeClr val="bg1"/>
                </a:solidFill>
                <a:latin typeface="Times New Roman" pitchFamily="18" charset="0"/>
                <a:cs typeface="Times New Roman" pitchFamily="18" charset="0"/>
              </a:rPr>
              <a:t>إدارة </a:t>
            </a:r>
            <a:r>
              <a:rPr lang="ar-SA" sz="1400" b="1" dirty="0" err="1" smtClean="0">
                <a:solidFill>
                  <a:schemeClr val="bg1"/>
                </a:solidFill>
                <a:latin typeface="Times New Roman" pitchFamily="18" charset="0"/>
                <a:cs typeface="Times New Roman" pitchFamily="18" charset="0"/>
              </a:rPr>
              <a:t>الموارد </a:t>
            </a:r>
            <a:r>
              <a:rPr lang="ar-SA" sz="1400" b="1" dirty="0" smtClean="0">
                <a:solidFill>
                  <a:schemeClr val="bg1"/>
                </a:solidFill>
                <a:latin typeface="Times New Roman" pitchFamily="18" charset="0"/>
                <a:cs typeface="Times New Roman" pitchFamily="18" charset="0"/>
              </a:rPr>
              <a:t>(البشرية والمالية والمادية </a:t>
            </a:r>
            <a:r>
              <a:rPr lang="ar-SA" sz="1400" b="1" dirty="0" err="1" smtClean="0">
                <a:solidFill>
                  <a:schemeClr val="bg1"/>
                </a:solidFill>
                <a:latin typeface="Times New Roman" pitchFamily="18" charset="0"/>
                <a:cs typeface="Times New Roman" pitchFamily="18" charset="0"/>
              </a:rPr>
              <a:t>والتكنولوجية...)</a:t>
            </a:r>
            <a:endParaRPr lang="fr-FR" sz="1400" b="1" dirty="0">
              <a:solidFill>
                <a:schemeClr val="bg1"/>
              </a:solidFill>
              <a:latin typeface="Times New Roman" pitchFamily="18" charset="0"/>
              <a:cs typeface="Times New Roman" pitchFamily="18" charset="0"/>
            </a:endParaRPr>
          </a:p>
        </p:txBody>
      </p:sp>
      <p:sp>
        <p:nvSpPr>
          <p:cNvPr id="96" name="Text Box 46"/>
          <p:cNvSpPr txBox="1">
            <a:spLocks noChangeArrowheads="1"/>
          </p:cNvSpPr>
          <p:nvPr/>
        </p:nvSpPr>
        <p:spPr bwMode="auto">
          <a:xfrm>
            <a:off x="4027939" y="5892274"/>
            <a:ext cx="2937972" cy="489054"/>
          </a:xfrm>
          <a:prstGeom prst="rect">
            <a:avLst/>
          </a:prstGeom>
          <a:ln>
            <a:headEnd/>
            <a:tailEnd/>
          </a:ln>
        </p:spPr>
        <p:style>
          <a:lnRef idx="3">
            <a:schemeClr val="dk1"/>
          </a:lnRef>
          <a:fillRef idx="0">
            <a:schemeClr val="dk1"/>
          </a:fillRef>
          <a:effectRef idx="2">
            <a:schemeClr val="dk1"/>
          </a:effectRef>
          <a:fontRef idx="minor">
            <a:schemeClr val="tx1"/>
          </a:fontRef>
        </p:style>
        <p:txBody>
          <a:bodyPr/>
          <a:lstStyle/>
          <a:p>
            <a:pPr algn="r" rtl="1"/>
            <a:r>
              <a:rPr lang="ar-SA" sz="1400" b="1" dirty="0" smtClean="0">
                <a:solidFill>
                  <a:schemeClr val="bg1"/>
                </a:solidFill>
                <a:latin typeface="Times New Roman" pitchFamily="18" charset="0"/>
                <a:cs typeface="Times New Roman" pitchFamily="18" charset="0"/>
              </a:rPr>
              <a:t>إدارة المعرفة </a:t>
            </a:r>
            <a:r>
              <a:rPr lang="ar-SA" sz="1400" b="1" dirty="0" err="1" smtClean="0">
                <a:solidFill>
                  <a:schemeClr val="bg1"/>
                </a:solidFill>
                <a:latin typeface="Times New Roman" pitchFamily="18" charset="0"/>
                <a:cs typeface="Times New Roman" pitchFamily="18" charset="0"/>
              </a:rPr>
              <a:t>والابتكار </a:t>
            </a:r>
            <a:r>
              <a:rPr lang="ar-SA" sz="1400" b="1" dirty="0" smtClean="0">
                <a:solidFill>
                  <a:schemeClr val="bg1"/>
                </a:solidFill>
                <a:latin typeface="Times New Roman" pitchFamily="18" charset="0"/>
                <a:cs typeface="Times New Roman" pitchFamily="18" charset="0"/>
              </a:rPr>
              <a:t>(البيانات والمعلومات والمعرفة </a:t>
            </a:r>
            <a:r>
              <a:rPr lang="ar-SA" sz="1400" b="1" dirty="0" err="1" smtClean="0">
                <a:solidFill>
                  <a:schemeClr val="bg1"/>
                </a:solidFill>
                <a:latin typeface="Times New Roman" pitchFamily="18" charset="0"/>
                <a:cs typeface="Times New Roman" pitchFamily="18" charset="0"/>
              </a:rPr>
              <a:t>والمهارات...)</a:t>
            </a:r>
            <a:endParaRPr lang="fr-FR" sz="1400" b="1" dirty="0">
              <a:solidFill>
                <a:schemeClr val="bg1"/>
              </a:solidFill>
              <a:latin typeface="Times New Roman" pitchFamily="18" charset="0"/>
              <a:cs typeface="Times New Roman" pitchFamily="18" charset="0"/>
            </a:endParaRPr>
          </a:p>
        </p:txBody>
      </p:sp>
      <p:sp>
        <p:nvSpPr>
          <p:cNvPr id="97" name="Line 70"/>
          <p:cNvSpPr>
            <a:spLocks noChangeShapeType="1"/>
          </p:cNvSpPr>
          <p:nvPr/>
        </p:nvSpPr>
        <p:spPr bwMode="auto">
          <a:xfrm>
            <a:off x="7380312" y="3068960"/>
            <a:ext cx="0" cy="3096344"/>
          </a:xfrm>
          <a:prstGeom prst="line">
            <a:avLst/>
          </a:prstGeom>
          <a:ln>
            <a:headEnd/>
            <a:tailEnd type="none"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
        <p:nvSpPr>
          <p:cNvPr id="98" name="Line 47"/>
          <p:cNvSpPr>
            <a:spLocks noChangeShapeType="1"/>
          </p:cNvSpPr>
          <p:nvPr/>
        </p:nvSpPr>
        <p:spPr bwMode="auto">
          <a:xfrm flipH="1" flipV="1">
            <a:off x="6965911" y="3404997"/>
            <a:ext cx="412347"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
        <p:nvSpPr>
          <p:cNvPr id="99" name="Line 47"/>
          <p:cNvSpPr>
            <a:spLocks noChangeShapeType="1"/>
          </p:cNvSpPr>
          <p:nvPr/>
        </p:nvSpPr>
        <p:spPr bwMode="auto">
          <a:xfrm flipH="1" flipV="1">
            <a:off x="6965911" y="5061181"/>
            <a:ext cx="412347"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
        <p:nvSpPr>
          <p:cNvPr id="100" name="Line 47"/>
          <p:cNvSpPr>
            <a:spLocks noChangeShapeType="1"/>
          </p:cNvSpPr>
          <p:nvPr/>
        </p:nvSpPr>
        <p:spPr bwMode="auto">
          <a:xfrm flipH="1" flipV="1">
            <a:off x="6965911" y="5544234"/>
            <a:ext cx="412347"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
        <p:nvSpPr>
          <p:cNvPr id="101" name="Line 47"/>
          <p:cNvSpPr>
            <a:spLocks noChangeShapeType="1"/>
          </p:cNvSpPr>
          <p:nvPr/>
        </p:nvSpPr>
        <p:spPr bwMode="auto">
          <a:xfrm flipH="1" flipV="1">
            <a:off x="6965911" y="6165304"/>
            <a:ext cx="412347"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
        <p:nvSpPr>
          <p:cNvPr id="102" name="Text Box 46"/>
          <p:cNvSpPr txBox="1">
            <a:spLocks noChangeArrowheads="1"/>
          </p:cNvSpPr>
          <p:nvPr/>
        </p:nvSpPr>
        <p:spPr bwMode="auto">
          <a:xfrm>
            <a:off x="4027939" y="4509120"/>
            <a:ext cx="2937972" cy="337004"/>
          </a:xfrm>
          <a:prstGeom prst="rect">
            <a:avLst/>
          </a:prstGeom>
          <a:ln>
            <a:headEnd/>
            <a:tailEnd/>
          </a:ln>
        </p:spPr>
        <p:style>
          <a:lnRef idx="3">
            <a:schemeClr val="dk1"/>
          </a:lnRef>
          <a:fillRef idx="0">
            <a:schemeClr val="dk1"/>
          </a:fillRef>
          <a:effectRef idx="2">
            <a:schemeClr val="dk1"/>
          </a:effectRef>
          <a:fontRef idx="minor">
            <a:schemeClr val="tx1"/>
          </a:fontRef>
        </p:style>
        <p:txBody>
          <a:bodyPr/>
          <a:lstStyle/>
          <a:p>
            <a:pPr algn="r" rtl="1"/>
            <a:r>
              <a:rPr lang="ar-SA" sz="1400" b="1" dirty="0" smtClean="0">
                <a:solidFill>
                  <a:schemeClr val="bg1"/>
                </a:solidFill>
                <a:latin typeface="Times New Roman" pitchFamily="18" charset="0"/>
                <a:cs typeface="Times New Roman" pitchFamily="18" charset="0"/>
              </a:rPr>
              <a:t>القادة والقيادات والريادة والقيادات الريادية</a:t>
            </a:r>
            <a:endParaRPr lang="fr-FR" sz="1400" b="1" dirty="0" smtClean="0">
              <a:solidFill>
                <a:schemeClr val="bg1"/>
              </a:solidFill>
              <a:latin typeface="Times New Roman" pitchFamily="18" charset="0"/>
              <a:cs typeface="Times New Roman" pitchFamily="18" charset="0"/>
            </a:endParaRPr>
          </a:p>
        </p:txBody>
      </p:sp>
      <p:sp>
        <p:nvSpPr>
          <p:cNvPr id="103" name="Line 47"/>
          <p:cNvSpPr>
            <a:spLocks noChangeShapeType="1"/>
          </p:cNvSpPr>
          <p:nvPr/>
        </p:nvSpPr>
        <p:spPr bwMode="auto">
          <a:xfrm flipH="1" flipV="1">
            <a:off x="6965911" y="4647135"/>
            <a:ext cx="412347"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
        <p:nvSpPr>
          <p:cNvPr id="104" name="Line 47"/>
          <p:cNvSpPr>
            <a:spLocks noChangeShapeType="1"/>
          </p:cNvSpPr>
          <p:nvPr/>
        </p:nvSpPr>
        <p:spPr bwMode="auto">
          <a:xfrm flipH="1" flipV="1">
            <a:off x="6965911" y="4233089"/>
            <a:ext cx="412347"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
        <p:nvSpPr>
          <p:cNvPr id="105" name="Text Box 46"/>
          <p:cNvSpPr txBox="1">
            <a:spLocks noChangeArrowheads="1"/>
          </p:cNvSpPr>
          <p:nvPr/>
        </p:nvSpPr>
        <p:spPr bwMode="auto">
          <a:xfrm>
            <a:off x="4027939" y="4095074"/>
            <a:ext cx="2937972" cy="337004"/>
          </a:xfrm>
          <a:prstGeom prst="rect">
            <a:avLst/>
          </a:prstGeom>
          <a:ln>
            <a:headEnd/>
            <a:tailEnd/>
          </a:ln>
        </p:spPr>
        <p:style>
          <a:lnRef idx="3">
            <a:schemeClr val="dk1"/>
          </a:lnRef>
          <a:fillRef idx="0">
            <a:schemeClr val="dk1"/>
          </a:fillRef>
          <a:effectRef idx="2">
            <a:schemeClr val="dk1"/>
          </a:effectRef>
          <a:fontRef idx="minor">
            <a:schemeClr val="tx1"/>
          </a:fontRef>
        </p:style>
        <p:txBody>
          <a:bodyPr/>
          <a:lstStyle/>
          <a:p>
            <a:pPr algn="r" rtl="1"/>
            <a:r>
              <a:rPr lang="ar-SA" sz="1400" b="1" dirty="0" smtClean="0">
                <a:solidFill>
                  <a:schemeClr val="bg1"/>
                </a:solidFill>
                <a:latin typeface="Times New Roman" pitchFamily="18" charset="0"/>
                <a:cs typeface="Times New Roman" pitchFamily="18" charset="0"/>
              </a:rPr>
              <a:t>التنظيم الإداري للجودة</a:t>
            </a:r>
            <a:endParaRPr lang="fr-FR" sz="1400" b="1" dirty="0" smtClean="0">
              <a:solidFill>
                <a:schemeClr val="bg1"/>
              </a:solidFill>
              <a:latin typeface="Times New Roman" pitchFamily="18" charset="0"/>
              <a:cs typeface="Times New Roman" pitchFamily="18" charset="0"/>
            </a:endParaRPr>
          </a:p>
        </p:txBody>
      </p:sp>
      <p:sp>
        <p:nvSpPr>
          <p:cNvPr id="106" name="Line 47"/>
          <p:cNvSpPr>
            <a:spLocks noChangeShapeType="1"/>
          </p:cNvSpPr>
          <p:nvPr/>
        </p:nvSpPr>
        <p:spPr bwMode="auto">
          <a:xfrm flipH="1" flipV="1">
            <a:off x="6965911" y="3750035"/>
            <a:ext cx="412347"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
        <p:nvSpPr>
          <p:cNvPr id="131" name="Text Box 46"/>
          <p:cNvSpPr txBox="1">
            <a:spLocks noChangeArrowheads="1"/>
          </p:cNvSpPr>
          <p:nvPr/>
        </p:nvSpPr>
        <p:spPr bwMode="auto">
          <a:xfrm>
            <a:off x="2595053" y="3789040"/>
            <a:ext cx="733173" cy="432048"/>
          </a:xfrm>
          <a:prstGeom prst="rect">
            <a:avLst/>
          </a:prstGeom>
          <a:ln>
            <a:headEnd/>
            <a:tailEnd/>
          </a:ln>
        </p:spPr>
        <p:style>
          <a:lnRef idx="3">
            <a:schemeClr val="dk1"/>
          </a:lnRef>
          <a:fillRef idx="0">
            <a:schemeClr val="dk1"/>
          </a:fillRef>
          <a:effectRef idx="2">
            <a:schemeClr val="dk1"/>
          </a:effectRef>
          <a:fontRef idx="minor">
            <a:schemeClr val="tx1"/>
          </a:fontRef>
        </p:style>
        <p:txBody>
          <a:bodyPr/>
          <a:lstStyle/>
          <a:p>
            <a:pPr algn="ctr" rtl="1"/>
            <a:r>
              <a:rPr lang="ar-SA" sz="1400" b="1" dirty="0" smtClean="0">
                <a:solidFill>
                  <a:srgbClr val="0070C0"/>
                </a:solidFill>
                <a:latin typeface="Times New Roman" pitchFamily="18" charset="0"/>
                <a:cs typeface="Times New Roman" pitchFamily="18" charset="0"/>
              </a:rPr>
              <a:t>التميز</a:t>
            </a:r>
            <a:endParaRPr lang="fr-FR" sz="1400" b="1" dirty="0">
              <a:solidFill>
                <a:srgbClr val="0070C0"/>
              </a:solidFill>
              <a:latin typeface="Times New Roman" pitchFamily="18" charset="0"/>
              <a:cs typeface="Times New Roman" pitchFamily="18" charset="0"/>
            </a:endParaRPr>
          </a:p>
        </p:txBody>
      </p:sp>
      <p:sp>
        <p:nvSpPr>
          <p:cNvPr id="132" name="Text Box 46"/>
          <p:cNvSpPr txBox="1">
            <a:spLocks noChangeArrowheads="1"/>
          </p:cNvSpPr>
          <p:nvPr/>
        </p:nvSpPr>
        <p:spPr bwMode="auto">
          <a:xfrm>
            <a:off x="2549230" y="2708920"/>
            <a:ext cx="759728" cy="504057"/>
          </a:xfrm>
          <a:prstGeom prst="rect">
            <a:avLst/>
          </a:prstGeom>
          <a:ln>
            <a:headEnd/>
            <a:tailEnd/>
          </a:ln>
        </p:spPr>
        <p:style>
          <a:lnRef idx="3">
            <a:schemeClr val="dk1"/>
          </a:lnRef>
          <a:fillRef idx="0">
            <a:schemeClr val="dk1"/>
          </a:fillRef>
          <a:effectRef idx="2">
            <a:schemeClr val="dk1"/>
          </a:effectRef>
          <a:fontRef idx="minor">
            <a:schemeClr val="tx1"/>
          </a:fontRef>
        </p:style>
        <p:txBody>
          <a:bodyPr/>
          <a:lstStyle/>
          <a:p>
            <a:pPr algn="r" rtl="1"/>
            <a:r>
              <a:rPr lang="ar-SA" sz="1400" b="1" dirty="0" smtClean="0">
                <a:solidFill>
                  <a:srgbClr val="0070C0"/>
                </a:solidFill>
                <a:latin typeface="Times New Roman" pitchFamily="18" charset="0"/>
                <a:cs typeface="Times New Roman" pitchFamily="18" charset="0"/>
              </a:rPr>
              <a:t>المقارنة المرجعية</a:t>
            </a:r>
            <a:endParaRPr lang="fr-FR" sz="1400" b="1" dirty="0">
              <a:solidFill>
                <a:srgbClr val="0070C0"/>
              </a:solidFill>
              <a:latin typeface="Times New Roman" pitchFamily="18" charset="0"/>
              <a:cs typeface="Times New Roman" pitchFamily="18" charset="0"/>
            </a:endParaRPr>
          </a:p>
        </p:txBody>
      </p:sp>
      <p:sp>
        <p:nvSpPr>
          <p:cNvPr id="134" name="Line 70"/>
          <p:cNvSpPr>
            <a:spLocks noChangeShapeType="1"/>
          </p:cNvSpPr>
          <p:nvPr/>
        </p:nvSpPr>
        <p:spPr bwMode="auto">
          <a:xfrm>
            <a:off x="2915816" y="3212976"/>
            <a:ext cx="0" cy="576064"/>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p>
        </p:txBody>
      </p:sp>
      <p:cxnSp>
        <p:nvCxnSpPr>
          <p:cNvPr id="138" name="رابط مستقيم 137"/>
          <p:cNvCxnSpPr/>
          <p:nvPr/>
        </p:nvCxnSpPr>
        <p:spPr>
          <a:xfrm>
            <a:off x="2411760" y="2492896"/>
            <a:ext cx="1008112" cy="0"/>
          </a:xfrm>
          <a:prstGeom prst="line">
            <a:avLst/>
          </a:prstGeom>
          <a:ln>
            <a:headEnd/>
            <a:tailEnd type="none" w="med" len="med"/>
          </a:ln>
        </p:spPr>
        <p:style>
          <a:lnRef idx="3">
            <a:schemeClr val="dk1"/>
          </a:lnRef>
          <a:fillRef idx="0">
            <a:schemeClr val="dk1"/>
          </a:fillRef>
          <a:effectRef idx="2">
            <a:schemeClr val="dk1"/>
          </a:effectRef>
          <a:fontRef idx="minor">
            <a:schemeClr val="tx1"/>
          </a:fontRef>
        </p:style>
      </p:cxnSp>
      <p:cxnSp>
        <p:nvCxnSpPr>
          <p:cNvPr id="140" name="رابط مستقيم 139"/>
          <p:cNvCxnSpPr/>
          <p:nvPr/>
        </p:nvCxnSpPr>
        <p:spPr>
          <a:xfrm>
            <a:off x="3419872" y="2492896"/>
            <a:ext cx="0" cy="2016224"/>
          </a:xfrm>
          <a:prstGeom prst="line">
            <a:avLst/>
          </a:prstGeom>
          <a:ln>
            <a:headEnd/>
            <a:tailEnd type="none" w="med" len="med"/>
          </a:ln>
        </p:spPr>
        <p:style>
          <a:lnRef idx="3">
            <a:schemeClr val="dk1"/>
          </a:lnRef>
          <a:fillRef idx="0">
            <a:schemeClr val="dk1"/>
          </a:fillRef>
          <a:effectRef idx="2">
            <a:schemeClr val="dk1"/>
          </a:effectRef>
          <a:fontRef idx="minor">
            <a:schemeClr val="tx1"/>
          </a:fontRef>
        </p:style>
      </p:cxnSp>
      <p:cxnSp>
        <p:nvCxnSpPr>
          <p:cNvPr id="142" name="رابط مستقيم 141"/>
          <p:cNvCxnSpPr/>
          <p:nvPr/>
        </p:nvCxnSpPr>
        <p:spPr>
          <a:xfrm flipH="1">
            <a:off x="2411760" y="4509120"/>
            <a:ext cx="1008112" cy="0"/>
          </a:xfrm>
          <a:prstGeom prst="line">
            <a:avLst/>
          </a:prstGeom>
          <a:ln>
            <a:headEnd/>
            <a:tailEnd type="none" w="med" len="med"/>
          </a:ln>
        </p:spPr>
        <p:style>
          <a:lnRef idx="3">
            <a:schemeClr val="dk1"/>
          </a:lnRef>
          <a:fillRef idx="0">
            <a:schemeClr val="dk1"/>
          </a:fillRef>
          <a:effectRef idx="2">
            <a:schemeClr val="dk1"/>
          </a:effectRef>
          <a:fontRef idx="minor">
            <a:schemeClr val="tx1"/>
          </a:fontRef>
        </p:style>
      </p:cxnSp>
      <p:cxnSp>
        <p:nvCxnSpPr>
          <p:cNvPr id="144" name="رابط مستقيم 143"/>
          <p:cNvCxnSpPr/>
          <p:nvPr/>
        </p:nvCxnSpPr>
        <p:spPr>
          <a:xfrm>
            <a:off x="2411760" y="2492896"/>
            <a:ext cx="0" cy="2016224"/>
          </a:xfrm>
          <a:prstGeom prst="line">
            <a:avLst/>
          </a:prstGeom>
          <a:ln>
            <a:headEnd/>
            <a:tailEnd type="none" w="med" len="med"/>
          </a:ln>
        </p:spPr>
        <p:style>
          <a:lnRef idx="3">
            <a:schemeClr val="dk1"/>
          </a:lnRef>
          <a:fillRef idx="0">
            <a:schemeClr val="dk1"/>
          </a:fillRef>
          <a:effectRef idx="2">
            <a:schemeClr val="dk1"/>
          </a:effectRef>
          <a:fontRef idx="minor">
            <a:schemeClr val="tx1"/>
          </a:fontRef>
        </p:style>
      </p:cxnSp>
      <p:sp>
        <p:nvSpPr>
          <p:cNvPr id="150" name="Line 47"/>
          <p:cNvSpPr>
            <a:spLocks noChangeShapeType="1"/>
          </p:cNvSpPr>
          <p:nvPr/>
        </p:nvSpPr>
        <p:spPr bwMode="auto">
          <a:xfrm flipH="1" flipV="1">
            <a:off x="3419871" y="3356992"/>
            <a:ext cx="360041"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
        <p:nvSpPr>
          <p:cNvPr id="151" name="Line 47"/>
          <p:cNvSpPr>
            <a:spLocks noChangeShapeType="1"/>
          </p:cNvSpPr>
          <p:nvPr/>
        </p:nvSpPr>
        <p:spPr bwMode="auto">
          <a:xfrm flipH="1" flipV="1">
            <a:off x="2051719" y="3356992"/>
            <a:ext cx="360041"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
        <p:nvSpPr>
          <p:cNvPr id="153" name="Text Box 20"/>
          <p:cNvSpPr txBox="1">
            <a:spLocks noChangeArrowheads="1"/>
          </p:cNvSpPr>
          <p:nvPr/>
        </p:nvSpPr>
        <p:spPr bwMode="auto">
          <a:xfrm>
            <a:off x="217241" y="1552962"/>
            <a:ext cx="1358210" cy="406894"/>
          </a:xfrm>
          <a:prstGeom prst="rect">
            <a:avLst/>
          </a:prstGeom>
          <a:ln>
            <a:headEn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lstStyle/>
          <a:p>
            <a:pPr algn="r" rtl="1">
              <a:spcAft>
                <a:spcPts val="1000"/>
              </a:spcAft>
            </a:pPr>
            <a:r>
              <a:rPr lang="ar-SA" b="1" dirty="0" smtClean="0">
                <a:solidFill>
                  <a:schemeClr val="lt1"/>
                </a:solidFill>
                <a:latin typeface="Arial" pitchFamily="34" charset="0"/>
              </a:rPr>
              <a:t>أنظمة  </a:t>
            </a:r>
            <a:r>
              <a:rPr lang="en-US" b="1" dirty="0" smtClean="0">
                <a:solidFill>
                  <a:schemeClr val="lt1"/>
                </a:solidFill>
                <a:latin typeface="Arial" pitchFamily="34" charset="0"/>
              </a:rPr>
              <a:t>ISO</a:t>
            </a:r>
          </a:p>
        </p:txBody>
      </p:sp>
      <p:sp>
        <p:nvSpPr>
          <p:cNvPr id="154" name="Text Box 21"/>
          <p:cNvSpPr txBox="1">
            <a:spLocks noChangeArrowheads="1"/>
          </p:cNvSpPr>
          <p:nvPr/>
        </p:nvSpPr>
        <p:spPr bwMode="auto">
          <a:xfrm>
            <a:off x="217240" y="2078411"/>
            <a:ext cx="1358210" cy="433765"/>
          </a:xfrm>
          <a:prstGeom prst="rect">
            <a:avLst/>
          </a:prstGeom>
          <a:ln>
            <a:headEn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lstStyle/>
          <a:p>
            <a:pPr algn="r" rtl="1">
              <a:spcAft>
                <a:spcPts val="1000"/>
              </a:spcAft>
            </a:pPr>
            <a:r>
              <a:rPr lang="ar-SA" sz="1400" b="1" dirty="0" err="1" smtClean="0">
                <a:solidFill>
                  <a:schemeClr val="lt1"/>
                </a:solidFill>
                <a:latin typeface="Arial" pitchFamily="34" charset="0"/>
              </a:rPr>
              <a:t>الإعتماد</a:t>
            </a:r>
            <a:r>
              <a:rPr lang="ar-SA" sz="1400" b="1" dirty="0" smtClean="0">
                <a:solidFill>
                  <a:schemeClr val="lt1"/>
                </a:solidFill>
                <a:latin typeface="Arial" pitchFamily="34" charset="0"/>
              </a:rPr>
              <a:t> الأكاديمي</a:t>
            </a:r>
            <a:endParaRPr lang="en-US" sz="1400" b="1" dirty="0" smtClean="0">
              <a:solidFill>
                <a:schemeClr val="lt1"/>
              </a:solidFill>
              <a:latin typeface="Arial" pitchFamily="34" charset="0"/>
            </a:endParaRPr>
          </a:p>
        </p:txBody>
      </p:sp>
      <p:sp>
        <p:nvSpPr>
          <p:cNvPr id="161" name="Text Box 29"/>
          <p:cNvSpPr txBox="1">
            <a:spLocks noChangeArrowheads="1"/>
          </p:cNvSpPr>
          <p:nvPr/>
        </p:nvSpPr>
        <p:spPr bwMode="auto">
          <a:xfrm>
            <a:off x="179512" y="980728"/>
            <a:ext cx="1944216" cy="405957"/>
          </a:xfrm>
          <a:prstGeom prst="rect">
            <a:avLst/>
          </a:prstGeom>
          <a:ln>
            <a:headEn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lstStyle/>
          <a:p>
            <a:pPr algn="r" rtl="1">
              <a:spcAft>
                <a:spcPts val="1000"/>
              </a:spcAft>
            </a:pPr>
            <a:r>
              <a:rPr lang="ar-SA" b="1" dirty="0" smtClean="0">
                <a:latin typeface="Arial" pitchFamily="34" charset="0"/>
              </a:rPr>
              <a:t>أنظمة الجودة</a:t>
            </a:r>
            <a:endParaRPr lang="en-US" dirty="0"/>
          </a:p>
        </p:txBody>
      </p:sp>
      <p:cxnSp>
        <p:nvCxnSpPr>
          <p:cNvPr id="162" name="AutoShape 30"/>
          <p:cNvCxnSpPr>
            <a:cxnSpLocks noChangeShapeType="1"/>
          </p:cNvCxnSpPr>
          <p:nvPr/>
        </p:nvCxnSpPr>
        <p:spPr bwMode="auto">
          <a:xfrm>
            <a:off x="2051720" y="1412405"/>
            <a:ext cx="0" cy="4464867"/>
          </a:xfrm>
          <a:prstGeom prst="straightConnector1">
            <a:avLst/>
          </a:prstGeom>
          <a:ln>
            <a:headEnd/>
            <a:tailEnd type="stealth" w="med" len="med"/>
          </a:ln>
        </p:spPr>
        <p:style>
          <a:lnRef idx="3">
            <a:schemeClr val="dk1"/>
          </a:lnRef>
          <a:fillRef idx="0">
            <a:schemeClr val="dk1"/>
          </a:fillRef>
          <a:effectRef idx="2">
            <a:schemeClr val="dk1"/>
          </a:effectRef>
          <a:fontRef idx="minor">
            <a:schemeClr val="tx1"/>
          </a:fontRef>
        </p:style>
      </p:cxnSp>
      <p:sp>
        <p:nvSpPr>
          <p:cNvPr id="163" name="Text Box 31"/>
          <p:cNvSpPr txBox="1">
            <a:spLocks noChangeArrowheads="1"/>
          </p:cNvSpPr>
          <p:nvPr/>
        </p:nvSpPr>
        <p:spPr bwMode="auto">
          <a:xfrm>
            <a:off x="261462" y="2636912"/>
            <a:ext cx="1358210" cy="504056"/>
          </a:xfrm>
          <a:prstGeom prst="rect">
            <a:avLst/>
          </a:prstGeom>
          <a:ln>
            <a:headEn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lstStyle/>
          <a:p>
            <a:pPr algn="r" rtl="1">
              <a:spcAft>
                <a:spcPts val="1000"/>
              </a:spcAft>
            </a:pPr>
            <a:r>
              <a:rPr lang="ar-SA" sz="1400" b="1" dirty="0" smtClean="0">
                <a:solidFill>
                  <a:schemeClr val="lt1"/>
                </a:solidFill>
                <a:latin typeface="Arial" pitchFamily="34" charset="0"/>
              </a:rPr>
              <a:t>أنظمة ما قبل نظام إدارة الجودة الشاملة</a:t>
            </a:r>
            <a:endParaRPr lang="en-US" sz="1400" b="1" dirty="0" smtClean="0">
              <a:solidFill>
                <a:schemeClr val="lt1"/>
              </a:solidFill>
              <a:latin typeface="Arial" pitchFamily="34" charset="0"/>
            </a:endParaRPr>
          </a:p>
        </p:txBody>
      </p:sp>
      <p:sp>
        <p:nvSpPr>
          <p:cNvPr id="164" name="Text Box 32"/>
          <p:cNvSpPr txBox="1">
            <a:spLocks noChangeArrowheads="1"/>
          </p:cNvSpPr>
          <p:nvPr/>
        </p:nvSpPr>
        <p:spPr bwMode="auto">
          <a:xfrm>
            <a:off x="189454" y="3212976"/>
            <a:ext cx="1358210" cy="360040"/>
          </a:xfrm>
          <a:prstGeom prst="rect">
            <a:avLst/>
          </a:prstGeom>
          <a:ln>
            <a:headEn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lstStyle/>
          <a:p>
            <a:pPr algn="r" rtl="1">
              <a:spcAft>
                <a:spcPts val="1000"/>
              </a:spcAft>
            </a:pPr>
            <a:r>
              <a:rPr lang="ar-SA" sz="1400" b="1" dirty="0" smtClean="0">
                <a:solidFill>
                  <a:schemeClr val="lt1"/>
                </a:solidFill>
                <a:latin typeface="Arial" pitchFamily="34" charset="0"/>
              </a:rPr>
              <a:t>نظام الجودة البيئية</a:t>
            </a:r>
            <a:endParaRPr lang="en-US" sz="1400" b="1" dirty="0" smtClean="0">
              <a:solidFill>
                <a:schemeClr val="lt1"/>
              </a:solidFill>
              <a:latin typeface="Arial" pitchFamily="34" charset="0"/>
            </a:endParaRPr>
          </a:p>
        </p:txBody>
      </p:sp>
      <p:sp>
        <p:nvSpPr>
          <p:cNvPr id="167" name="Text Box 35"/>
          <p:cNvSpPr txBox="1">
            <a:spLocks noChangeArrowheads="1"/>
          </p:cNvSpPr>
          <p:nvPr/>
        </p:nvSpPr>
        <p:spPr bwMode="auto">
          <a:xfrm>
            <a:off x="260983" y="3694496"/>
            <a:ext cx="1316654" cy="598600"/>
          </a:xfrm>
          <a:prstGeom prst="rect">
            <a:avLst/>
          </a:prstGeom>
          <a:ln>
            <a:headEn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lstStyle/>
          <a:p>
            <a:pPr algn="r" rtl="1">
              <a:spcAft>
                <a:spcPts val="1000"/>
              </a:spcAft>
            </a:pPr>
            <a:r>
              <a:rPr lang="ar-SA" sz="1400" b="1" dirty="0" smtClean="0">
                <a:solidFill>
                  <a:schemeClr val="lt1"/>
                </a:solidFill>
                <a:latin typeface="Arial" pitchFamily="34" charset="0"/>
              </a:rPr>
              <a:t>نظام الجودة</a:t>
            </a:r>
          </a:p>
          <a:p>
            <a:pPr algn="r" rtl="1">
              <a:spcAft>
                <a:spcPts val="1000"/>
              </a:spcAft>
            </a:pPr>
            <a:r>
              <a:rPr lang="ar-SA" sz="1400" b="1" dirty="0" smtClean="0">
                <a:solidFill>
                  <a:schemeClr val="lt1"/>
                </a:solidFill>
                <a:latin typeface="Arial" pitchFamily="34" charset="0"/>
              </a:rPr>
              <a:t> الأوروبي </a:t>
            </a:r>
            <a:r>
              <a:rPr lang="fr-FR" sz="1400" b="1" dirty="0" smtClean="0">
                <a:solidFill>
                  <a:schemeClr val="lt1"/>
                </a:solidFill>
                <a:latin typeface="Arial" pitchFamily="34" charset="0"/>
              </a:rPr>
              <a:t>EFQM</a:t>
            </a:r>
            <a:endParaRPr lang="en-US" sz="1400" b="1" dirty="0" smtClean="0">
              <a:solidFill>
                <a:schemeClr val="lt1"/>
              </a:solidFill>
              <a:latin typeface="Arial" pitchFamily="34" charset="0"/>
            </a:endParaRPr>
          </a:p>
        </p:txBody>
      </p:sp>
      <p:sp>
        <p:nvSpPr>
          <p:cNvPr id="169" name="Text Box 37"/>
          <p:cNvSpPr txBox="1">
            <a:spLocks noChangeArrowheads="1"/>
          </p:cNvSpPr>
          <p:nvPr/>
        </p:nvSpPr>
        <p:spPr bwMode="auto">
          <a:xfrm>
            <a:off x="260983" y="4365104"/>
            <a:ext cx="1314467" cy="648072"/>
          </a:xfrm>
          <a:prstGeom prst="rect">
            <a:avLst/>
          </a:prstGeom>
          <a:ln>
            <a:headEn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lstStyle/>
          <a:p>
            <a:pPr algn="r" rtl="1">
              <a:spcAft>
                <a:spcPts val="1000"/>
              </a:spcAft>
            </a:pPr>
            <a:r>
              <a:rPr lang="ar-SA" sz="1400" b="1" dirty="0" smtClean="0">
                <a:solidFill>
                  <a:schemeClr val="lt1"/>
                </a:solidFill>
                <a:latin typeface="Arial" pitchFamily="34" charset="0"/>
              </a:rPr>
              <a:t>نظام السلامة المهنية </a:t>
            </a:r>
            <a:r>
              <a:rPr lang="fr-FR" sz="1400" b="1" dirty="0" smtClean="0">
                <a:solidFill>
                  <a:schemeClr val="lt1"/>
                </a:solidFill>
                <a:latin typeface="Arial" pitchFamily="34" charset="0"/>
              </a:rPr>
              <a:t>OHSAS : 18000 </a:t>
            </a:r>
            <a:endParaRPr lang="en-US" sz="1400" b="1" dirty="0" smtClean="0">
              <a:solidFill>
                <a:schemeClr val="lt1"/>
              </a:solidFill>
              <a:latin typeface="Arial" pitchFamily="34" charset="0"/>
            </a:endParaRPr>
          </a:p>
        </p:txBody>
      </p:sp>
      <p:sp>
        <p:nvSpPr>
          <p:cNvPr id="170" name="Text Box 42"/>
          <p:cNvSpPr txBox="1">
            <a:spLocks noChangeArrowheads="1"/>
          </p:cNvSpPr>
          <p:nvPr/>
        </p:nvSpPr>
        <p:spPr bwMode="auto">
          <a:xfrm>
            <a:off x="263170" y="5157192"/>
            <a:ext cx="1314467" cy="576064"/>
          </a:xfrm>
          <a:prstGeom prst="rect">
            <a:avLst/>
          </a:prstGeom>
          <a:ln>
            <a:headEn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lstStyle/>
          <a:p>
            <a:pPr algn="r" rtl="1">
              <a:spcAft>
                <a:spcPts val="1000"/>
              </a:spcAft>
            </a:pPr>
            <a:r>
              <a:rPr lang="ar-SA" sz="1400" b="1" dirty="0" smtClean="0">
                <a:solidFill>
                  <a:schemeClr val="lt1"/>
                </a:solidFill>
                <a:latin typeface="Arial" pitchFamily="34" charset="0"/>
              </a:rPr>
              <a:t>نظام </a:t>
            </a:r>
            <a:r>
              <a:rPr lang="ar-SA" sz="1400" b="1" dirty="0" err="1" smtClean="0">
                <a:solidFill>
                  <a:schemeClr val="lt1"/>
                </a:solidFill>
                <a:latin typeface="Arial" pitchFamily="34" charset="0"/>
              </a:rPr>
              <a:t>الهاسب</a:t>
            </a:r>
            <a:r>
              <a:rPr lang="ar-SA" sz="1400" b="1" dirty="0" smtClean="0">
                <a:solidFill>
                  <a:schemeClr val="lt1"/>
                </a:solidFill>
                <a:latin typeface="Arial" pitchFamily="34" charset="0"/>
              </a:rPr>
              <a:t> </a:t>
            </a:r>
            <a:r>
              <a:rPr lang="fr-FR" sz="1400" b="1" dirty="0" smtClean="0">
                <a:solidFill>
                  <a:schemeClr val="lt1"/>
                </a:solidFill>
                <a:latin typeface="Arial" pitchFamily="34" charset="0"/>
              </a:rPr>
              <a:t>HACCP</a:t>
            </a:r>
            <a:endParaRPr lang="en-US" sz="1400" b="1" dirty="0" smtClean="0">
              <a:solidFill>
                <a:schemeClr val="lt1"/>
              </a:solidFill>
              <a:latin typeface="Arial" pitchFamily="34" charset="0"/>
            </a:endParaRPr>
          </a:p>
        </p:txBody>
      </p:sp>
      <p:sp>
        <p:nvSpPr>
          <p:cNvPr id="175" name="Line 47"/>
          <p:cNvSpPr>
            <a:spLocks noChangeShapeType="1"/>
          </p:cNvSpPr>
          <p:nvPr/>
        </p:nvSpPr>
        <p:spPr bwMode="auto">
          <a:xfrm flipH="1" flipV="1">
            <a:off x="1619671" y="1772816"/>
            <a:ext cx="432048"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
        <p:nvSpPr>
          <p:cNvPr id="176" name="Line 47"/>
          <p:cNvSpPr>
            <a:spLocks noChangeShapeType="1"/>
          </p:cNvSpPr>
          <p:nvPr/>
        </p:nvSpPr>
        <p:spPr bwMode="auto">
          <a:xfrm flipH="1" flipV="1">
            <a:off x="1619672" y="2276872"/>
            <a:ext cx="432048"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
        <p:nvSpPr>
          <p:cNvPr id="177" name="Line 47"/>
          <p:cNvSpPr>
            <a:spLocks noChangeShapeType="1"/>
          </p:cNvSpPr>
          <p:nvPr/>
        </p:nvSpPr>
        <p:spPr bwMode="auto">
          <a:xfrm flipH="1" flipV="1">
            <a:off x="1619672" y="2852936"/>
            <a:ext cx="432048"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
        <p:nvSpPr>
          <p:cNvPr id="178" name="Line 47"/>
          <p:cNvSpPr>
            <a:spLocks noChangeShapeType="1"/>
          </p:cNvSpPr>
          <p:nvPr/>
        </p:nvSpPr>
        <p:spPr bwMode="auto">
          <a:xfrm flipH="1" flipV="1">
            <a:off x="1619672" y="3429000"/>
            <a:ext cx="432048"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
        <p:nvSpPr>
          <p:cNvPr id="179" name="Line 47"/>
          <p:cNvSpPr>
            <a:spLocks noChangeShapeType="1"/>
          </p:cNvSpPr>
          <p:nvPr/>
        </p:nvSpPr>
        <p:spPr bwMode="auto">
          <a:xfrm flipH="1" flipV="1">
            <a:off x="1619673" y="4725144"/>
            <a:ext cx="432048"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
        <p:nvSpPr>
          <p:cNvPr id="180" name="Line 47"/>
          <p:cNvSpPr>
            <a:spLocks noChangeShapeType="1"/>
          </p:cNvSpPr>
          <p:nvPr/>
        </p:nvSpPr>
        <p:spPr bwMode="auto">
          <a:xfrm flipH="1" flipV="1">
            <a:off x="1619672" y="3861048"/>
            <a:ext cx="432048"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
        <p:nvSpPr>
          <p:cNvPr id="181" name="Line 47"/>
          <p:cNvSpPr>
            <a:spLocks noChangeShapeType="1"/>
          </p:cNvSpPr>
          <p:nvPr/>
        </p:nvSpPr>
        <p:spPr bwMode="auto">
          <a:xfrm flipH="1" flipV="1">
            <a:off x="1619672" y="5445224"/>
            <a:ext cx="432048"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
        <p:nvSpPr>
          <p:cNvPr id="183" name="Line 47"/>
          <p:cNvSpPr>
            <a:spLocks noChangeShapeType="1"/>
          </p:cNvSpPr>
          <p:nvPr/>
        </p:nvSpPr>
        <p:spPr bwMode="auto">
          <a:xfrm flipH="1" flipV="1">
            <a:off x="2123727" y="1124744"/>
            <a:ext cx="1656185"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cxnSp>
        <p:nvCxnSpPr>
          <p:cNvPr id="184" name="AutoShape 30"/>
          <p:cNvCxnSpPr>
            <a:cxnSpLocks noChangeShapeType="1"/>
          </p:cNvCxnSpPr>
          <p:nvPr/>
        </p:nvCxnSpPr>
        <p:spPr bwMode="auto">
          <a:xfrm>
            <a:off x="2915816" y="1124744"/>
            <a:ext cx="0" cy="1368152"/>
          </a:xfrm>
          <a:prstGeom prst="straightConnector1">
            <a:avLst/>
          </a:prstGeom>
          <a:ln>
            <a:headEnd/>
            <a:tailEnd type="stealth" w="med" len="med"/>
          </a:ln>
        </p:spPr>
        <p:style>
          <a:lnRef idx="3">
            <a:schemeClr val="dk1"/>
          </a:lnRef>
          <a:fillRef idx="0">
            <a:schemeClr val="dk1"/>
          </a:fillRef>
          <a:effectRef idx="2">
            <a:schemeClr val="dk1"/>
          </a:effectRef>
          <a:fontRef idx="minor">
            <a:schemeClr val="tx1"/>
          </a:fontRef>
        </p:style>
      </p:cxnSp>
      <p:cxnSp>
        <p:nvCxnSpPr>
          <p:cNvPr id="190" name="AutoShape 30"/>
          <p:cNvCxnSpPr>
            <a:cxnSpLocks noChangeShapeType="1"/>
          </p:cNvCxnSpPr>
          <p:nvPr/>
        </p:nvCxnSpPr>
        <p:spPr bwMode="auto">
          <a:xfrm>
            <a:off x="2915816" y="4509120"/>
            <a:ext cx="0" cy="1368152"/>
          </a:xfrm>
          <a:prstGeom prst="straightConnector1">
            <a:avLst/>
          </a:prstGeom>
          <a:ln>
            <a:headEnd/>
            <a:tailEnd type="stealth" w="med" len="med"/>
          </a:ln>
        </p:spPr>
        <p:style>
          <a:lnRef idx="3">
            <a:schemeClr val="dk1"/>
          </a:lnRef>
          <a:fillRef idx="0">
            <a:schemeClr val="dk1"/>
          </a:fillRef>
          <a:effectRef idx="2">
            <a:schemeClr val="dk1"/>
          </a:effectRef>
          <a:fontRef idx="minor">
            <a:schemeClr val="tx1"/>
          </a:fontRef>
        </p:style>
      </p:cxnSp>
      <p:sp>
        <p:nvSpPr>
          <p:cNvPr id="192" name="Text Box 29"/>
          <p:cNvSpPr txBox="1">
            <a:spLocks noChangeArrowheads="1"/>
          </p:cNvSpPr>
          <p:nvPr/>
        </p:nvSpPr>
        <p:spPr bwMode="auto">
          <a:xfrm>
            <a:off x="1475656" y="5903363"/>
            <a:ext cx="1944216" cy="405957"/>
          </a:xfrm>
          <a:prstGeom prst="rect">
            <a:avLst/>
          </a:prstGeom>
          <a:ln>
            <a:headEnd/>
            <a:tailEnd type="none" w="med" len="med"/>
          </a:ln>
        </p:spPr>
        <p:style>
          <a:lnRef idx="0">
            <a:schemeClr val="accent6"/>
          </a:lnRef>
          <a:fillRef idx="3">
            <a:schemeClr val="accent6"/>
          </a:fillRef>
          <a:effectRef idx="3">
            <a:schemeClr val="accent6"/>
          </a:effectRef>
          <a:fontRef idx="minor">
            <a:schemeClr val="lt1"/>
          </a:fontRef>
        </p:style>
        <p:txBody>
          <a:bodyPr/>
          <a:lstStyle/>
          <a:p>
            <a:pPr algn="r" rtl="1">
              <a:spcAft>
                <a:spcPts val="1000"/>
              </a:spcAft>
            </a:pPr>
            <a:r>
              <a:rPr lang="ar-SA" sz="2400" b="1" dirty="0" smtClean="0">
                <a:latin typeface="Arial" pitchFamily="34" charset="0"/>
              </a:rPr>
              <a:t>جوائز الجودة</a:t>
            </a:r>
            <a:endParaRPr lang="en-US" sz="2400" dirty="0"/>
          </a:p>
        </p:txBody>
      </p:sp>
      <p:sp>
        <p:nvSpPr>
          <p:cNvPr id="193" name="Line 47"/>
          <p:cNvSpPr>
            <a:spLocks noChangeShapeType="1"/>
          </p:cNvSpPr>
          <p:nvPr/>
        </p:nvSpPr>
        <p:spPr bwMode="auto">
          <a:xfrm flipH="1" flipV="1">
            <a:off x="3419872" y="6165304"/>
            <a:ext cx="360041" cy="0"/>
          </a:xfrm>
          <a:prstGeom prst="line">
            <a:avLst/>
          </a:prstGeom>
          <a:ln>
            <a:headEnd/>
            <a:tailEnd type="stealth" w="med" len="med"/>
          </a:ln>
        </p:spPr>
        <p:style>
          <a:lnRef idx="3">
            <a:schemeClr val="dk1"/>
          </a:lnRef>
          <a:fillRef idx="0">
            <a:schemeClr val="dk1"/>
          </a:fillRef>
          <a:effectRef idx="2">
            <a:schemeClr val="dk1"/>
          </a:effectRef>
          <a:fontRef idx="minor">
            <a:schemeClr val="tx1"/>
          </a:fontRef>
        </p:style>
        <p:txBody>
          <a:bodyPr/>
          <a:lstStyle/>
          <a:p>
            <a:endParaRPr lang="ar-SA">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2">
                                            <p:bg/>
                                          </p:spTgt>
                                        </p:tgtEl>
                                        <p:attrNameLst>
                                          <p:attrName>style.visibility</p:attrName>
                                        </p:attrNameLst>
                                      </p:cBhvr>
                                      <p:to>
                                        <p:strVal val="visible"/>
                                      </p:to>
                                    </p:set>
                                    <p:anim calcmode="lin" valueType="num">
                                      <p:cBhvr additive="base">
                                        <p:cTn id="7" dur="500" fill="hold"/>
                                        <p:tgtEl>
                                          <p:spTgt spid="6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2">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2">
                                            <p:txEl>
                                              <p:pRg st="0" end="0"/>
                                            </p:txEl>
                                          </p:spTgt>
                                        </p:tgtEl>
                                        <p:attrNameLst>
                                          <p:attrName>style.visibility</p:attrName>
                                        </p:attrNameLst>
                                      </p:cBhvr>
                                      <p:to>
                                        <p:strVal val="visible"/>
                                      </p:to>
                                    </p:set>
                                    <p:anim calcmode="lin" valueType="num">
                                      <p:cBhvr additive="base">
                                        <p:cTn id="11" dur="50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0">
                                            <p:bg/>
                                          </p:spTgt>
                                        </p:tgtEl>
                                        <p:attrNameLst>
                                          <p:attrName>style.visibility</p:attrName>
                                        </p:attrNameLst>
                                      </p:cBhvr>
                                      <p:to>
                                        <p:strVal val="visible"/>
                                      </p:to>
                                    </p:set>
                                    <p:anim calcmode="lin" valueType="num">
                                      <p:cBhvr additive="base">
                                        <p:cTn id="17" dur="500" fill="hold"/>
                                        <p:tgtEl>
                                          <p:spTgt spid="70">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0">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0">
                                            <p:txEl>
                                              <p:pRg st="0" end="0"/>
                                            </p:txEl>
                                          </p:spTgt>
                                        </p:tgtEl>
                                        <p:attrNameLst>
                                          <p:attrName>style.visibility</p:attrName>
                                        </p:attrNameLst>
                                      </p:cBhvr>
                                      <p:to>
                                        <p:strVal val="visible"/>
                                      </p:to>
                                    </p:set>
                                    <p:anim calcmode="lin" valueType="num">
                                      <p:cBhvr additive="base">
                                        <p:cTn id="21" dur="500" fill="hold"/>
                                        <p:tgtEl>
                                          <p:spTgt spid="70">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0">
                                            <p:bg/>
                                          </p:spTgt>
                                        </p:tgtEl>
                                        <p:attrNameLst>
                                          <p:attrName>style.visibility</p:attrName>
                                        </p:attrNameLst>
                                      </p:cBhvr>
                                      <p:to>
                                        <p:strVal val="visible"/>
                                      </p:to>
                                    </p:set>
                                    <p:anim calcmode="lin" valueType="num">
                                      <p:cBhvr additive="base">
                                        <p:cTn id="27" dur="500" fill="hold"/>
                                        <p:tgtEl>
                                          <p:spTgt spid="80">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0">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0">
                                            <p:txEl>
                                              <p:pRg st="0" end="0"/>
                                            </p:txEl>
                                          </p:spTgt>
                                        </p:tgtEl>
                                        <p:attrNameLst>
                                          <p:attrName>style.visibility</p:attrName>
                                        </p:attrNameLst>
                                      </p:cBhvr>
                                      <p:to>
                                        <p:strVal val="visible"/>
                                      </p:to>
                                    </p:set>
                                    <p:anim calcmode="lin" valueType="num">
                                      <p:cBhvr additive="base">
                                        <p:cTn id="31" dur="500" fill="hold"/>
                                        <p:tgtEl>
                                          <p:spTgt spid="8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2">
                                            <p:bg/>
                                          </p:spTgt>
                                        </p:tgtEl>
                                        <p:attrNameLst>
                                          <p:attrName>style.visibility</p:attrName>
                                        </p:attrNameLst>
                                      </p:cBhvr>
                                      <p:to>
                                        <p:strVal val="visible"/>
                                      </p:to>
                                    </p:set>
                                    <p:anim calcmode="lin" valueType="num">
                                      <p:cBhvr additive="base">
                                        <p:cTn id="37" dur="500" fill="hold"/>
                                        <p:tgtEl>
                                          <p:spTgt spid="82">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82">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82">
                                            <p:txEl>
                                              <p:pRg st="0" end="0"/>
                                            </p:txEl>
                                          </p:spTgt>
                                        </p:tgtEl>
                                        <p:attrNameLst>
                                          <p:attrName>style.visibility</p:attrName>
                                        </p:attrNameLst>
                                      </p:cBhvr>
                                      <p:to>
                                        <p:strVal val="visible"/>
                                      </p:to>
                                    </p:set>
                                    <p:anim calcmode="lin" valueType="num">
                                      <p:cBhvr additive="base">
                                        <p:cTn id="41" dur="500" fill="hold"/>
                                        <p:tgtEl>
                                          <p:spTgt spid="82">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8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83">
                                            <p:bg/>
                                          </p:spTgt>
                                        </p:tgtEl>
                                        <p:attrNameLst>
                                          <p:attrName>style.visibility</p:attrName>
                                        </p:attrNameLst>
                                      </p:cBhvr>
                                      <p:to>
                                        <p:strVal val="visible"/>
                                      </p:to>
                                    </p:set>
                                    <p:anim calcmode="lin" valueType="num">
                                      <p:cBhvr additive="base">
                                        <p:cTn id="47" dur="500" fill="hold"/>
                                        <p:tgtEl>
                                          <p:spTgt spid="83">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83">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83">
                                            <p:txEl>
                                              <p:pRg st="0" end="0"/>
                                            </p:txEl>
                                          </p:spTgt>
                                        </p:tgtEl>
                                        <p:attrNameLst>
                                          <p:attrName>style.visibility</p:attrName>
                                        </p:attrNameLst>
                                      </p:cBhvr>
                                      <p:to>
                                        <p:strVal val="visible"/>
                                      </p:to>
                                    </p:set>
                                    <p:anim calcmode="lin" valueType="num">
                                      <p:cBhvr additive="base">
                                        <p:cTn id="51" dur="500" fill="hold"/>
                                        <p:tgtEl>
                                          <p:spTgt spid="83">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85">
                                            <p:bg/>
                                          </p:spTgt>
                                        </p:tgtEl>
                                        <p:attrNameLst>
                                          <p:attrName>style.visibility</p:attrName>
                                        </p:attrNameLst>
                                      </p:cBhvr>
                                      <p:to>
                                        <p:strVal val="visible"/>
                                      </p:to>
                                    </p:set>
                                    <p:anim calcmode="lin" valueType="num">
                                      <p:cBhvr additive="base">
                                        <p:cTn id="57" dur="500" fill="hold"/>
                                        <p:tgtEl>
                                          <p:spTgt spid="85">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85">
                                            <p:bg/>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85">
                                            <p:txEl>
                                              <p:pRg st="0" end="0"/>
                                            </p:txEl>
                                          </p:spTgt>
                                        </p:tgtEl>
                                        <p:attrNameLst>
                                          <p:attrName>style.visibility</p:attrName>
                                        </p:attrNameLst>
                                      </p:cBhvr>
                                      <p:to>
                                        <p:strVal val="visible"/>
                                      </p:to>
                                    </p:set>
                                    <p:anim calcmode="lin" valueType="num">
                                      <p:cBhvr additive="base">
                                        <p:cTn id="61" dur="500" fill="hold"/>
                                        <p:tgtEl>
                                          <p:spTgt spid="85">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8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86">
                                            <p:bg/>
                                          </p:spTgt>
                                        </p:tgtEl>
                                        <p:attrNameLst>
                                          <p:attrName>style.visibility</p:attrName>
                                        </p:attrNameLst>
                                      </p:cBhvr>
                                      <p:to>
                                        <p:strVal val="visible"/>
                                      </p:to>
                                    </p:set>
                                    <p:anim calcmode="lin" valueType="num">
                                      <p:cBhvr additive="base">
                                        <p:cTn id="67" dur="500" fill="hold"/>
                                        <p:tgtEl>
                                          <p:spTgt spid="86">
                                            <p:bg/>
                                          </p:spTgt>
                                        </p:tgtEl>
                                        <p:attrNameLst>
                                          <p:attrName>ppt_x</p:attrName>
                                        </p:attrNameLst>
                                      </p:cBhvr>
                                      <p:tavLst>
                                        <p:tav tm="0">
                                          <p:val>
                                            <p:strVal val="#ppt_x"/>
                                          </p:val>
                                        </p:tav>
                                        <p:tav tm="100000">
                                          <p:val>
                                            <p:strVal val="#ppt_x"/>
                                          </p:val>
                                        </p:tav>
                                      </p:tavLst>
                                    </p:anim>
                                    <p:anim calcmode="lin" valueType="num">
                                      <p:cBhvr additive="base">
                                        <p:cTn id="68" dur="500" fill="hold"/>
                                        <p:tgtEl>
                                          <p:spTgt spid="86">
                                            <p:bg/>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86">
                                            <p:txEl>
                                              <p:pRg st="0" end="0"/>
                                            </p:txEl>
                                          </p:spTgt>
                                        </p:tgtEl>
                                        <p:attrNameLst>
                                          <p:attrName>style.visibility</p:attrName>
                                        </p:attrNameLst>
                                      </p:cBhvr>
                                      <p:to>
                                        <p:strVal val="visible"/>
                                      </p:to>
                                    </p:set>
                                    <p:anim calcmode="lin" valueType="num">
                                      <p:cBhvr additive="base">
                                        <p:cTn id="71" dur="500" fill="hold"/>
                                        <p:tgtEl>
                                          <p:spTgt spid="86">
                                            <p:txEl>
                                              <p:pRg st="0" end="0"/>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8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88">
                                            <p:bg/>
                                          </p:spTgt>
                                        </p:tgtEl>
                                        <p:attrNameLst>
                                          <p:attrName>style.visibility</p:attrName>
                                        </p:attrNameLst>
                                      </p:cBhvr>
                                      <p:to>
                                        <p:strVal val="visible"/>
                                      </p:to>
                                    </p:set>
                                    <p:anim calcmode="lin" valueType="num">
                                      <p:cBhvr additive="base">
                                        <p:cTn id="77" dur="500" fill="hold"/>
                                        <p:tgtEl>
                                          <p:spTgt spid="88">
                                            <p:bg/>
                                          </p:spTgt>
                                        </p:tgtEl>
                                        <p:attrNameLst>
                                          <p:attrName>ppt_x</p:attrName>
                                        </p:attrNameLst>
                                      </p:cBhvr>
                                      <p:tavLst>
                                        <p:tav tm="0">
                                          <p:val>
                                            <p:strVal val="#ppt_x"/>
                                          </p:val>
                                        </p:tav>
                                        <p:tav tm="100000">
                                          <p:val>
                                            <p:strVal val="#ppt_x"/>
                                          </p:val>
                                        </p:tav>
                                      </p:tavLst>
                                    </p:anim>
                                    <p:anim calcmode="lin" valueType="num">
                                      <p:cBhvr additive="base">
                                        <p:cTn id="78" dur="500" fill="hold"/>
                                        <p:tgtEl>
                                          <p:spTgt spid="88">
                                            <p:bg/>
                                          </p:spTgt>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88">
                                            <p:txEl>
                                              <p:pRg st="0" end="0"/>
                                            </p:txEl>
                                          </p:spTgt>
                                        </p:tgtEl>
                                        <p:attrNameLst>
                                          <p:attrName>style.visibility</p:attrName>
                                        </p:attrNameLst>
                                      </p:cBhvr>
                                      <p:to>
                                        <p:strVal val="visible"/>
                                      </p:to>
                                    </p:set>
                                    <p:anim calcmode="lin" valueType="num">
                                      <p:cBhvr additive="base">
                                        <p:cTn id="81" dur="500" fill="hold"/>
                                        <p:tgtEl>
                                          <p:spTgt spid="88">
                                            <p:txEl>
                                              <p:pRg st="0" end="0"/>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8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89">
                                            <p:bg/>
                                          </p:spTgt>
                                        </p:tgtEl>
                                        <p:attrNameLst>
                                          <p:attrName>style.visibility</p:attrName>
                                        </p:attrNameLst>
                                      </p:cBhvr>
                                      <p:to>
                                        <p:strVal val="visible"/>
                                      </p:to>
                                    </p:set>
                                    <p:anim calcmode="lin" valueType="num">
                                      <p:cBhvr additive="base">
                                        <p:cTn id="87" dur="500" fill="hold"/>
                                        <p:tgtEl>
                                          <p:spTgt spid="89">
                                            <p:bg/>
                                          </p:spTgt>
                                        </p:tgtEl>
                                        <p:attrNameLst>
                                          <p:attrName>ppt_x</p:attrName>
                                        </p:attrNameLst>
                                      </p:cBhvr>
                                      <p:tavLst>
                                        <p:tav tm="0">
                                          <p:val>
                                            <p:strVal val="#ppt_x"/>
                                          </p:val>
                                        </p:tav>
                                        <p:tav tm="100000">
                                          <p:val>
                                            <p:strVal val="#ppt_x"/>
                                          </p:val>
                                        </p:tav>
                                      </p:tavLst>
                                    </p:anim>
                                    <p:anim calcmode="lin" valueType="num">
                                      <p:cBhvr additive="base">
                                        <p:cTn id="88" dur="500" fill="hold"/>
                                        <p:tgtEl>
                                          <p:spTgt spid="89">
                                            <p:bg/>
                                          </p:spTgt>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89">
                                            <p:txEl>
                                              <p:pRg st="0" end="0"/>
                                            </p:txEl>
                                          </p:spTgt>
                                        </p:tgtEl>
                                        <p:attrNameLst>
                                          <p:attrName>style.visibility</p:attrName>
                                        </p:attrNameLst>
                                      </p:cBhvr>
                                      <p:to>
                                        <p:strVal val="visible"/>
                                      </p:to>
                                    </p:set>
                                    <p:anim calcmode="lin" valueType="num">
                                      <p:cBhvr additive="base">
                                        <p:cTn id="91" dur="500" fill="hold"/>
                                        <p:tgtEl>
                                          <p:spTgt spid="89">
                                            <p:txEl>
                                              <p:pRg st="0" end="0"/>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8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91">
                                            <p:bg/>
                                          </p:spTgt>
                                        </p:tgtEl>
                                        <p:attrNameLst>
                                          <p:attrName>style.visibility</p:attrName>
                                        </p:attrNameLst>
                                      </p:cBhvr>
                                      <p:to>
                                        <p:strVal val="visible"/>
                                      </p:to>
                                    </p:set>
                                    <p:anim calcmode="lin" valueType="num">
                                      <p:cBhvr additive="base">
                                        <p:cTn id="97" dur="500" fill="hold"/>
                                        <p:tgtEl>
                                          <p:spTgt spid="91">
                                            <p:bg/>
                                          </p:spTgt>
                                        </p:tgtEl>
                                        <p:attrNameLst>
                                          <p:attrName>ppt_x</p:attrName>
                                        </p:attrNameLst>
                                      </p:cBhvr>
                                      <p:tavLst>
                                        <p:tav tm="0">
                                          <p:val>
                                            <p:strVal val="#ppt_x"/>
                                          </p:val>
                                        </p:tav>
                                        <p:tav tm="100000">
                                          <p:val>
                                            <p:strVal val="#ppt_x"/>
                                          </p:val>
                                        </p:tav>
                                      </p:tavLst>
                                    </p:anim>
                                    <p:anim calcmode="lin" valueType="num">
                                      <p:cBhvr additive="base">
                                        <p:cTn id="98" dur="500" fill="hold"/>
                                        <p:tgtEl>
                                          <p:spTgt spid="91">
                                            <p:bg/>
                                          </p:spTgt>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91">
                                            <p:txEl>
                                              <p:pRg st="0" end="0"/>
                                            </p:txEl>
                                          </p:spTgt>
                                        </p:tgtEl>
                                        <p:attrNameLst>
                                          <p:attrName>style.visibility</p:attrName>
                                        </p:attrNameLst>
                                      </p:cBhvr>
                                      <p:to>
                                        <p:strVal val="visible"/>
                                      </p:to>
                                    </p:set>
                                    <p:anim calcmode="lin" valueType="num">
                                      <p:cBhvr additive="base">
                                        <p:cTn id="101" dur="500" fill="hold"/>
                                        <p:tgtEl>
                                          <p:spTgt spid="91">
                                            <p:txEl>
                                              <p:pRg st="0" end="0"/>
                                            </p:txEl>
                                          </p:spTgt>
                                        </p:tgtEl>
                                        <p:attrNameLst>
                                          <p:attrName>ppt_x</p:attrName>
                                        </p:attrNameLst>
                                      </p:cBhvr>
                                      <p:tavLst>
                                        <p:tav tm="0">
                                          <p:val>
                                            <p:strVal val="#ppt_x"/>
                                          </p:val>
                                        </p:tav>
                                        <p:tav tm="100000">
                                          <p:val>
                                            <p:strVal val="#ppt_x"/>
                                          </p:val>
                                        </p:tav>
                                      </p:tavLst>
                                    </p:anim>
                                    <p:anim calcmode="lin" valueType="num">
                                      <p:cBhvr additive="base">
                                        <p:cTn id="102" dur="500" fill="hold"/>
                                        <p:tgtEl>
                                          <p:spTgt spid="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grpId="0" nodeType="clickEffect">
                                  <p:stCondLst>
                                    <p:cond delay="0"/>
                                  </p:stCondLst>
                                  <p:childTnLst>
                                    <p:set>
                                      <p:cBhvr>
                                        <p:cTn id="106" dur="1" fill="hold">
                                          <p:stCondLst>
                                            <p:cond delay="0"/>
                                          </p:stCondLst>
                                        </p:cTn>
                                        <p:tgtEl>
                                          <p:spTgt spid="92">
                                            <p:bg/>
                                          </p:spTgt>
                                        </p:tgtEl>
                                        <p:attrNameLst>
                                          <p:attrName>style.visibility</p:attrName>
                                        </p:attrNameLst>
                                      </p:cBhvr>
                                      <p:to>
                                        <p:strVal val="visible"/>
                                      </p:to>
                                    </p:set>
                                    <p:anim calcmode="lin" valueType="num">
                                      <p:cBhvr additive="base">
                                        <p:cTn id="107" dur="500" fill="hold"/>
                                        <p:tgtEl>
                                          <p:spTgt spid="92">
                                            <p:bg/>
                                          </p:spTgt>
                                        </p:tgtEl>
                                        <p:attrNameLst>
                                          <p:attrName>ppt_x</p:attrName>
                                        </p:attrNameLst>
                                      </p:cBhvr>
                                      <p:tavLst>
                                        <p:tav tm="0">
                                          <p:val>
                                            <p:strVal val="#ppt_x"/>
                                          </p:val>
                                        </p:tav>
                                        <p:tav tm="100000">
                                          <p:val>
                                            <p:strVal val="#ppt_x"/>
                                          </p:val>
                                        </p:tav>
                                      </p:tavLst>
                                    </p:anim>
                                    <p:anim calcmode="lin" valueType="num">
                                      <p:cBhvr additive="base">
                                        <p:cTn id="108" dur="500" fill="hold"/>
                                        <p:tgtEl>
                                          <p:spTgt spid="92">
                                            <p:bg/>
                                          </p:spTgt>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92">
                                            <p:txEl>
                                              <p:pRg st="0" end="0"/>
                                            </p:txEl>
                                          </p:spTgt>
                                        </p:tgtEl>
                                        <p:attrNameLst>
                                          <p:attrName>style.visibility</p:attrName>
                                        </p:attrNameLst>
                                      </p:cBhvr>
                                      <p:to>
                                        <p:strVal val="visible"/>
                                      </p:to>
                                    </p:set>
                                    <p:anim calcmode="lin" valueType="num">
                                      <p:cBhvr additive="base">
                                        <p:cTn id="111" dur="500" fill="hold"/>
                                        <p:tgtEl>
                                          <p:spTgt spid="92">
                                            <p:txEl>
                                              <p:pRg st="0" end="0"/>
                                            </p:txEl>
                                          </p:spTgt>
                                        </p:tgtEl>
                                        <p:attrNameLst>
                                          <p:attrName>ppt_x</p:attrName>
                                        </p:attrNameLst>
                                      </p:cBhvr>
                                      <p:tavLst>
                                        <p:tav tm="0">
                                          <p:val>
                                            <p:strVal val="#ppt_x"/>
                                          </p:val>
                                        </p:tav>
                                        <p:tav tm="100000">
                                          <p:val>
                                            <p:strVal val="#ppt_x"/>
                                          </p:val>
                                        </p:tav>
                                      </p:tavLst>
                                    </p:anim>
                                    <p:anim calcmode="lin" valueType="num">
                                      <p:cBhvr additive="base">
                                        <p:cTn id="112" dur="500" fill="hold"/>
                                        <p:tgtEl>
                                          <p:spTgt spid="9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93">
                                            <p:bg/>
                                          </p:spTgt>
                                        </p:tgtEl>
                                        <p:attrNameLst>
                                          <p:attrName>style.visibility</p:attrName>
                                        </p:attrNameLst>
                                      </p:cBhvr>
                                      <p:to>
                                        <p:strVal val="visible"/>
                                      </p:to>
                                    </p:set>
                                    <p:anim calcmode="lin" valueType="num">
                                      <p:cBhvr additive="base">
                                        <p:cTn id="117" dur="500" fill="hold"/>
                                        <p:tgtEl>
                                          <p:spTgt spid="93">
                                            <p:bg/>
                                          </p:spTgt>
                                        </p:tgtEl>
                                        <p:attrNameLst>
                                          <p:attrName>ppt_x</p:attrName>
                                        </p:attrNameLst>
                                      </p:cBhvr>
                                      <p:tavLst>
                                        <p:tav tm="0">
                                          <p:val>
                                            <p:strVal val="#ppt_x"/>
                                          </p:val>
                                        </p:tav>
                                        <p:tav tm="100000">
                                          <p:val>
                                            <p:strVal val="#ppt_x"/>
                                          </p:val>
                                        </p:tav>
                                      </p:tavLst>
                                    </p:anim>
                                    <p:anim calcmode="lin" valueType="num">
                                      <p:cBhvr additive="base">
                                        <p:cTn id="118" dur="500" fill="hold"/>
                                        <p:tgtEl>
                                          <p:spTgt spid="93">
                                            <p:bg/>
                                          </p:spTgt>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93">
                                            <p:txEl>
                                              <p:pRg st="0" end="0"/>
                                            </p:txEl>
                                          </p:spTgt>
                                        </p:tgtEl>
                                        <p:attrNameLst>
                                          <p:attrName>style.visibility</p:attrName>
                                        </p:attrNameLst>
                                      </p:cBhvr>
                                      <p:to>
                                        <p:strVal val="visible"/>
                                      </p:to>
                                    </p:set>
                                    <p:anim calcmode="lin" valueType="num">
                                      <p:cBhvr additive="base">
                                        <p:cTn id="121" dur="500" fill="hold"/>
                                        <p:tgtEl>
                                          <p:spTgt spid="93">
                                            <p:txEl>
                                              <p:pRg st="0" end="0"/>
                                            </p:txEl>
                                          </p:spTgt>
                                        </p:tgtEl>
                                        <p:attrNameLst>
                                          <p:attrName>ppt_x</p:attrName>
                                        </p:attrNameLst>
                                      </p:cBhvr>
                                      <p:tavLst>
                                        <p:tav tm="0">
                                          <p:val>
                                            <p:strVal val="#ppt_x"/>
                                          </p:val>
                                        </p:tav>
                                        <p:tav tm="100000">
                                          <p:val>
                                            <p:strVal val="#ppt_x"/>
                                          </p:val>
                                        </p:tav>
                                      </p:tavLst>
                                    </p:anim>
                                    <p:anim calcmode="lin" valueType="num">
                                      <p:cBhvr additive="base">
                                        <p:cTn id="122" dur="500" fill="hold"/>
                                        <p:tgtEl>
                                          <p:spTgt spid="9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105">
                                            <p:bg/>
                                          </p:spTgt>
                                        </p:tgtEl>
                                        <p:attrNameLst>
                                          <p:attrName>style.visibility</p:attrName>
                                        </p:attrNameLst>
                                      </p:cBhvr>
                                      <p:to>
                                        <p:strVal val="visible"/>
                                      </p:to>
                                    </p:set>
                                    <p:anim calcmode="lin" valueType="num">
                                      <p:cBhvr additive="base">
                                        <p:cTn id="127" dur="500" fill="hold"/>
                                        <p:tgtEl>
                                          <p:spTgt spid="105">
                                            <p:bg/>
                                          </p:spTgt>
                                        </p:tgtEl>
                                        <p:attrNameLst>
                                          <p:attrName>ppt_x</p:attrName>
                                        </p:attrNameLst>
                                      </p:cBhvr>
                                      <p:tavLst>
                                        <p:tav tm="0">
                                          <p:val>
                                            <p:strVal val="#ppt_x"/>
                                          </p:val>
                                        </p:tav>
                                        <p:tav tm="100000">
                                          <p:val>
                                            <p:strVal val="#ppt_x"/>
                                          </p:val>
                                        </p:tav>
                                      </p:tavLst>
                                    </p:anim>
                                    <p:anim calcmode="lin" valueType="num">
                                      <p:cBhvr additive="base">
                                        <p:cTn id="128" dur="500" fill="hold"/>
                                        <p:tgtEl>
                                          <p:spTgt spid="105">
                                            <p:bg/>
                                          </p:spTgt>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105">
                                            <p:txEl>
                                              <p:pRg st="0" end="0"/>
                                            </p:txEl>
                                          </p:spTgt>
                                        </p:tgtEl>
                                        <p:attrNameLst>
                                          <p:attrName>style.visibility</p:attrName>
                                        </p:attrNameLst>
                                      </p:cBhvr>
                                      <p:to>
                                        <p:strVal val="visible"/>
                                      </p:to>
                                    </p:set>
                                    <p:anim calcmode="lin" valueType="num">
                                      <p:cBhvr additive="base">
                                        <p:cTn id="131" dur="500" fill="hold"/>
                                        <p:tgtEl>
                                          <p:spTgt spid="105">
                                            <p:txEl>
                                              <p:pRg st="0" end="0"/>
                                            </p:txEl>
                                          </p:spTgt>
                                        </p:tgtEl>
                                        <p:attrNameLst>
                                          <p:attrName>ppt_x</p:attrName>
                                        </p:attrNameLst>
                                      </p:cBhvr>
                                      <p:tavLst>
                                        <p:tav tm="0">
                                          <p:val>
                                            <p:strVal val="#ppt_x"/>
                                          </p:val>
                                        </p:tav>
                                        <p:tav tm="100000">
                                          <p:val>
                                            <p:strVal val="#ppt_x"/>
                                          </p:val>
                                        </p:tav>
                                      </p:tavLst>
                                    </p:anim>
                                    <p:anim calcmode="lin" valueType="num">
                                      <p:cBhvr additive="base">
                                        <p:cTn id="132" dur="500" fill="hold"/>
                                        <p:tgtEl>
                                          <p:spTgt spid="10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2" presetClass="entr" presetSubtype="4" fill="hold" grpId="0" nodeType="clickEffect">
                                  <p:stCondLst>
                                    <p:cond delay="0"/>
                                  </p:stCondLst>
                                  <p:childTnLst>
                                    <p:set>
                                      <p:cBhvr>
                                        <p:cTn id="136" dur="1" fill="hold">
                                          <p:stCondLst>
                                            <p:cond delay="0"/>
                                          </p:stCondLst>
                                        </p:cTn>
                                        <p:tgtEl>
                                          <p:spTgt spid="102">
                                            <p:bg/>
                                          </p:spTgt>
                                        </p:tgtEl>
                                        <p:attrNameLst>
                                          <p:attrName>style.visibility</p:attrName>
                                        </p:attrNameLst>
                                      </p:cBhvr>
                                      <p:to>
                                        <p:strVal val="visible"/>
                                      </p:to>
                                    </p:set>
                                    <p:anim calcmode="lin" valueType="num">
                                      <p:cBhvr additive="base">
                                        <p:cTn id="137" dur="500" fill="hold"/>
                                        <p:tgtEl>
                                          <p:spTgt spid="102">
                                            <p:bg/>
                                          </p:spTgt>
                                        </p:tgtEl>
                                        <p:attrNameLst>
                                          <p:attrName>ppt_x</p:attrName>
                                        </p:attrNameLst>
                                      </p:cBhvr>
                                      <p:tavLst>
                                        <p:tav tm="0">
                                          <p:val>
                                            <p:strVal val="#ppt_x"/>
                                          </p:val>
                                        </p:tav>
                                        <p:tav tm="100000">
                                          <p:val>
                                            <p:strVal val="#ppt_x"/>
                                          </p:val>
                                        </p:tav>
                                      </p:tavLst>
                                    </p:anim>
                                    <p:anim calcmode="lin" valueType="num">
                                      <p:cBhvr additive="base">
                                        <p:cTn id="138" dur="500" fill="hold"/>
                                        <p:tgtEl>
                                          <p:spTgt spid="102">
                                            <p:bg/>
                                          </p:spTgt>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102">
                                            <p:txEl>
                                              <p:pRg st="0" end="0"/>
                                            </p:txEl>
                                          </p:spTgt>
                                        </p:tgtEl>
                                        <p:attrNameLst>
                                          <p:attrName>style.visibility</p:attrName>
                                        </p:attrNameLst>
                                      </p:cBhvr>
                                      <p:to>
                                        <p:strVal val="visible"/>
                                      </p:to>
                                    </p:set>
                                    <p:anim calcmode="lin" valueType="num">
                                      <p:cBhvr additive="base">
                                        <p:cTn id="141" dur="500" fill="hold"/>
                                        <p:tgtEl>
                                          <p:spTgt spid="102">
                                            <p:txEl>
                                              <p:pRg st="0" end="0"/>
                                            </p:txEl>
                                          </p:spTgt>
                                        </p:tgtEl>
                                        <p:attrNameLst>
                                          <p:attrName>ppt_x</p:attrName>
                                        </p:attrNameLst>
                                      </p:cBhvr>
                                      <p:tavLst>
                                        <p:tav tm="0">
                                          <p:val>
                                            <p:strVal val="#ppt_x"/>
                                          </p:val>
                                        </p:tav>
                                        <p:tav tm="100000">
                                          <p:val>
                                            <p:strVal val="#ppt_x"/>
                                          </p:val>
                                        </p:tav>
                                      </p:tavLst>
                                    </p:anim>
                                    <p:anim calcmode="lin" valueType="num">
                                      <p:cBhvr additive="base">
                                        <p:cTn id="142" dur="500" fill="hold"/>
                                        <p:tgtEl>
                                          <p:spTgt spid="10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2" presetClass="entr" presetSubtype="4" fill="hold" grpId="0" nodeType="clickEffect">
                                  <p:stCondLst>
                                    <p:cond delay="0"/>
                                  </p:stCondLst>
                                  <p:childTnLst>
                                    <p:set>
                                      <p:cBhvr>
                                        <p:cTn id="146" dur="1" fill="hold">
                                          <p:stCondLst>
                                            <p:cond delay="0"/>
                                          </p:stCondLst>
                                        </p:cTn>
                                        <p:tgtEl>
                                          <p:spTgt spid="94">
                                            <p:bg/>
                                          </p:spTgt>
                                        </p:tgtEl>
                                        <p:attrNameLst>
                                          <p:attrName>style.visibility</p:attrName>
                                        </p:attrNameLst>
                                      </p:cBhvr>
                                      <p:to>
                                        <p:strVal val="visible"/>
                                      </p:to>
                                    </p:set>
                                    <p:anim calcmode="lin" valueType="num">
                                      <p:cBhvr additive="base">
                                        <p:cTn id="147" dur="500" fill="hold"/>
                                        <p:tgtEl>
                                          <p:spTgt spid="94">
                                            <p:bg/>
                                          </p:spTgt>
                                        </p:tgtEl>
                                        <p:attrNameLst>
                                          <p:attrName>ppt_x</p:attrName>
                                        </p:attrNameLst>
                                      </p:cBhvr>
                                      <p:tavLst>
                                        <p:tav tm="0">
                                          <p:val>
                                            <p:strVal val="#ppt_x"/>
                                          </p:val>
                                        </p:tav>
                                        <p:tav tm="100000">
                                          <p:val>
                                            <p:strVal val="#ppt_x"/>
                                          </p:val>
                                        </p:tav>
                                      </p:tavLst>
                                    </p:anim>
                                    <p:anim calcmode="lin" valueType="num">
                                      <p:cBhvr additive="base">
                                        <p:cTn id="148" dur="500" fill="hold"/>
                                        <p:tgtEl>
                                          <p:spTgt spid="94">
                                            <p:bg/>
                                          </p:spTgt>
                                        </p:tgtEl>
                                        <p:attrNameLst>
                                          <p:attrName>ppt_y</p:attrName>
                                        </p:attrNameLst>
                                      </p:cBhvr>
                                      <p:tavLst>
                                        <p:tav tm="0">
                                          <p:val>
                                            <p:strVal val="1+#ppt_h/2"/>
                                          </p:val>
                                        </p:tav>
                                        <p:tav tm="100000">
                                          <p:val>
                                            <p:strVal val="#ppt_y"/>
                                          </p:val>
                                        </p:tav>
                                      </p:tavLst>
                                    </p:anim>
                                  </p:childTnLst>
                                </p:cTn>
                              </p:par>
                              <p:par>
                                <p:cTn id="149" presetID="2" presetClass="entr" presetSubtype="4" fill="hold" grpId="0" nodeType="withEffect">
                                  <p:stCondLst>
                                    <p:cond delay="0"/>
                                  </p:stCondLst>
                                  <p:childTnLst>
                                    <p:set>
                                      <p:cBhvr>
                                        <p:cTn id="150" dur="1" fill="hold">
                                          <p:stCondLst>
                                            <p:cond delay="0"/>
                                          </p:stCondLst>
                                        </p:cTn>
                                        <p:tgtEl>
                                          <p:spTgt spid="94">
                                            <p:txEl>
                                              <p:pRg st="0" end="0"/>
                                            </p:txEl>
                                          </p:spTgt>
                                        </p:tgtEl>
                                        <p:attrNameLst>
                                          <p:attrName>style.visibility</p:attrName>
                                        </p:attrNameLst>
                                      </p:cBhvr>
                                      <p:to>
                                        <p:strVal val="visible"/>
                                      </p:to>
                                    </p:set>
                                    <p:anim calcmode="lin" valueType="num">
                                      <p:cBhvr additive="base">
                                        <p:cTn id="151" dur="500" fill="hold"/>
                                        <p:tgtEl>
                                          <p:spTgt spid="94">
                                            <p:txEl>
                                              <p:pRg st="0" end="0"/>
                                            </p:txEl>
                                          </p:spTgt>
                                        </p:tgtEl>
                                        <p:attrNameLst>
                                          <p:attrName>ppt_x</p:attrName>
                                        </p:attrNameLst>
                                      </p:cBhvr>
                                      <p:tavLst>
                                        <p:tav tm="0">
                                          <p:val>
                                            <p:strVal val="#ppt_x"/>
                                          </p:val>
                                        </p:tav>
                                        <p:tav tm="100000">
                                          <p:val>
                                            <p:strVal val="#ppt_x"/>
                                          </p:val>
                                        </p:tav>
                                      </p:tavLst>
                                    </p:anim>
                                    <p:anim calcmode="lin" valueType="num">
                                      <p:cBhvr additive="base">
                                        <p:cTn id="152" dur="500" fill="hold"/>
                                        <p:tgtEl>
                                          <p:spTgt spid="9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95">
                                            <p:bg/>
                                          </p:spTgt>
                                        </p:tgtEl>
                                        <p:attrNameLst>
                                          <p:attrName>style.visibility</p:attrName>
                                        </p:attrNameLst>
                                      </p:cBhvr>
                                      <p:to>
                                        <p:strVal val="visible"/>
                                      </p:to>
                                    </p:set>
                                    <p:anim calcmode="lin" valueType="num">
                                      <p:cBhvr additive="base">
                                        <p:cTn id="157" dur="500" fill="hold"/>
                                        <p:tgtEl>
                                          <p:spTgt spid="95">
                                            <p:bg/>
                                          </p:spTgt>
                                        </p:tgtEl>
                                        <p:attrNameLst>
                                          <p:attrName>ppt_x</p:attrName>
                                        </p:attrNameLst>
                                      </p:cBhvr>
                                      <p:tavLst>
                                        <p:tav tm="0">
                                          <p:val>
                                            <p:strVal val="#ppt_x"/>
                                          </p:val>
                                        </p:tav>
                                        <p:tav tm="100000">
                                          <p:val>
                                            <p:strVal val="#ppt_x"/>
                                          </p:val>
                                        </p:tav>
                                      </p:tavLst>
                                    </p:anim>
                                    <p:anim calcmode="lin" valueType="num">
                                      <p:cBhvr additive="base">
                                        <p:cTn id="158" dur="500" fill="hold"/>
                                        <p:tgtEl>
                                          <p:spTgt spid="95">
                                            <p:bg/>
                                          </p:spTgt>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95">
                                            <p:txEl>
                                              <p:pRg st="0" end="0"/>
                                            </p:txEl>
                                          </p:spTgt>
                                        </p:tgtEl>
                                        <p:attrNameLst>
                                          <p:attrName>style.visibility</p:attrName>
                                        </p:attrNameLst>
                                      </p:cBhvr>
                                      <p:to>
                                        <p:strVal val="visible"/>
                                      </p:to>
                                    </p:set>
                                    <p:anim calcmode="lin" valueType="num">
                                      <p:cBhvr additive="base">
                                        <p:cTn id="161" dur="500" fill="hold"/>
                                        <p:tgtEl>
                                          <p:spTgt spid="95">
                                            <p:txEl>
                                              <p:pRg st="0" end="0"/>
                                            </p:txEl>
                                          </p:spTgt>
                                        </p:tgtEl>
                                        <p:attrNameLst>
                                          <p:attrName>ppt_x</p:attrName>
                                        </p:attrNameLst>
                                      </p:cBhvr>
                                      <p:tavLst>
                                        <p:tav tm="0">
                                          <p:val>
                                            <p:strVal val="#ppt_x"/>
                                          </p:val>
                                        </p:tav>
                                        <p:tav tm="100000">
                                          <p:val>
                                            <p:strVal val="#ppt_x"/>
                                          </p:val>
                                        </p:tav>
                                      </p:tavLst>
                                    </p:anim>
                                    <p:anim calcmode="lin" valueType="num">
                                      <p:cBhvr additive="base">
                                        <p:cTn id="162" dur="500" fill="hold"/>
                                        <p:tgtEl>
                                          <p:spTgt spid="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3" fill="hold">
                      <p:stCondLst>
                        <p:cond delay="indefinite"/>
                      </p:stCondLst>
                      <p:childTnLst>
                        <p:par>
                          <p:cTn id="164" fill="hold">
                            <p:stCondLst>
                              <p:cond delay="0"/>
                            </p:stCondLst>
                            <p:childTnLst>
                              <p:par>
                                <p:cTn id="165" presetID="2" presetClass="entr" presetSubtype="4" fill="hold" grpId="0" nodeType="clickEffect">
                                  <p:stCondLst>
                                    <p:cond delay="0"/>
                                  </p:stCondLst>
                                  <p:childTnLst>
                                    <p:set>
                                      <p:cBhvr>
                                        <p:cTn id="166" dur="1" fill="hold">
                                          <p:stCondLst>
                                            <p:cond delay="0"/>
                                          </p:stCondLst>
                                        </p:cTn>
                                        <p:tgtEl>
                                          <p:spTgt spid="96">
                                            <p:bg/>
                                          </p:spTgt>
                                        </p:tgtEl>
                                        <p:attrNameLst>
                                          <p:attrName>style.visibility</p:attrName>
                                        </p:attrNameLst>
                                      </p:cBhvr>
                                      <p:to>
                                        <p:strVal val="visible"/>
                                      </p:to>
                                    </p:set>
                                    <p:anim calcmode="lin" valueType="num">
                                      <p:cBhvr additive="base">
                                        <p:cTn id="167" dur="500" fill="hold"/>
                                        <p:tgtEl>
                                          <p:spTgt spid="96">
                                            <p:bg/>
                                          </p:spTgt>
                                        </p:tgtEl>
                                        <p:attrNameLst>
                                          <p:attrName>ppt_x</p:attrName>
                                        </p:attrNameLst>
                                      </p:cBhvr>
                                      <p:tavLst>
                                        <p:tav tm="0">
                                          <p:val>
                                            <p:strVal val="#ppt_x"/>
                                          </p:val>
                                        </p:tav>
                                        <p:tav tm="100000">
                                          <p:val>
                                            <p:strVal val="#ppt_x"/>
                                          </p:val>
                                        </p:tav>
                                      </p:tavLst>
                                    </p:anim>
                                    <p:anim calcmode="lin" valueType="num">
                                      <p:cBhvr additive="base">
                                        <p:cTn id="168" dur="500" fill="hold"/>
                                        <p:tgtEl>
                                          <p:spTgt spid="96">
                                            <p:bg/>
                                          </p:spTgt>
                                        </p:tgtEl>
                                        <p:attrNameLst>
                                          <p:attrName>ppt_y</p:attrName>
                                        </p:attrNameLst>
                                      </p:cBhvr>
                                      <p:tavLst>
                                        <p:tav tm="0">
                                          <p:val>
                                            <p:strVal val="1+#ppt_h/2"/>
                                          </p:val>
                                        </p:tav>
                                        <p:tav tm="100000">
                                          <p:val>
                                            <p:strVal val="#ppt_y"/>
                                          </p:val>
                                        </p:tav>
                                      </p:tavLst>
                                    </p:anim>
                                  </p:childTnLst>
                                </p:cTn>
                              </p:par>
                              <p:par>
                                <p:cTn id="169" presetID="2" presetClass="entr" presetSubtype="4" fill="hold" grpId="0" nodeType="withEffect">
                                  <p:stCondLst>
                                    <p:cond delay="0"/>
                                  </p:stCondLst>
                                  <p:childTnLst>
                                    <p:set>
                                      <p:cBhvr>
                                        <p:cTn id="170" dur="1" fill="hold">
                                          <p:stCondLst>
                                            <p:cond delay="0"/>
                                          </p:stCondLst>
                                        </p:cTn>
                                        <p:tgtEl>
                                          <p:spTgt spid="96">
                                            <p:txEl>
                                              <p:pRg st="0" end="0"/>
                                            </p:txEl>
                                          </p:spTgt>
                                        </p:tgtEl>
                                        <p:attrNameLst>
                                          <p:attrName>style.visibility</p:attrName>
                                        </p:attrNameLst>
                                      </p:cBhvr>
                                      <p:to>
                                        <p:strVal val="visible"/>
                                      </p:to>
                                    </p:set>
                                    <p:anim calcmode="lin" valueType="num">
                                      <p:cBhvr additive="base">
                                        <p:cTn id="171" dur="500" fill="hold"/>
                                        <p:tgtEl>
                                          <p:spTgt spid="96">
                                            <p:txEl>
                                              <p:pRg st="0" end="0"/>
                                            </p:txEl>
                                          </p:spTgt>
                                        </p:tgtEl>
                                        <p:attrNameLst>
                                          <p:attrName>ppt_x</p:attrName>
                                        </p:attrNameLst>
                                      </p:cBhvr>
                                      <p:tavLst>
                                        <p:tav tm="0">
                                          <p:val>
                                            <p:strVal val="#ppt_x"/>
                                          </p:val>
                                        </p:tav>
                                        <p:tav tm="100000">
                                          <p:val>
                                            <p:strVal val="#ppt_x"/>
                                          </p:val>
                                        </p:tav>
                                      </p:tavLst>
                                    </p:anim>
                                    <p:anim calcmode="lin" valueType="num">
                                      <p:cBhvr additive="base">
                                        <p:cTn id="172" dur="500" fill="hold"/>
                                        <p:tgtEl>
                                          <p:spTgt spid="9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3" fill="hold">
                      <p:stCondLst>
                        <p:cond delay="indefinite"/>
                      </p:stCondLst>
                      <p:childTnLst>
                        <p:par>
                          <p:cTn id="174" fill="hold">
                            <p:stCondLst>
                              <p:cond delay="0"/>
                            </p:stCondLst>
                            <p:childTnLst>
                              <p:par>
                                <p:cTn id="175" presetID="2" presetClass="entr" presetSubtype="4" fill="hold" grpId="0" nodeType="clickEffect">
                                  <p:stCondLst>
                                    <p:cond delay="0"/>
                                  </p:stCondLst>
                                  <p:childTnLst>
                                    <p:set>
                                      <p:cBhvr>
                                        <p:cTn id="176" dur="1" fill="hold">
                                          <p:stCondLst>
                                            <p:cond delay="0"/>
                                          </p:stCondLst>
                                        </p:cTn>
                                        <p:tgtEl>
                                          <p:spTgt spid="131">
                                            <p:bg/>
                                          </p:spTgt>
                                        </p:tgtEl>
                                        <p:attrNameLst>
                                          <p:attrName>style.visibility</p:attrName>
                                        </p:attrNameLst>
                                      </p:cBhvr>
                                      <p:to>
                                        <p:strVal val="visible"/>
                                      </p:to>
                                    </p:set>
                                    <p:anim calcmode="lin" valueType="num">
                                      <p:cBhvr additive="base">
                                        <p:cTn id="177" dur="500" fill="hold"/>
                                        <p:tgtEl>
                                          <p:spTgt spid="131">
                                            <p:bg/>
                                          </p:spTgt>
                                        </p:tgtEl>
                                        <p:attrNameLst>
                                          <p:attrName>ppt_x</p:attrName>
                                        </p:attrNameLst>
                                      </p:cBhvr>
                                      <p:tavLst>
                                        <p:tav tm="0">
                                          <p:val>
                                            <p:strVal val="#ppt_x"/>
                                          </p:val>
                                        </p:tav>
                                        <p:tav tm="100000">
                                          <p:val>
                                            <p:strVal val="#ppt_x"/>
                                          </p:val>
                                        </p:tav>
                                      </p:tavLst>
                                    </p:anim>
                                    <p:anim calcmode="lin" valueType="num">
                                      <p:cBhvr additive="base">
                                        <p:cTn id="178" dur="500" fill="hold"/>
                                        <p:tgtEl>
                                          <p:spTgt spid="131">
                                            <p:bg/>
                                          </p:spTgt>
                                        </p:tgtEl>
                                        <p:attrNameLst>
                                          <p:attrName>ppt_y</p:attrName>
                                        </p:attrNameLst>
                                      </p:cBhvr>
                                      <p:tavLst>
                                        <p:tav tm="0">
                                          <p:val>
                                            <p:strVal val="1+#ppt_h/2"/>
                                          </p:val>
                                        </p:tav>
                                        <p:tav tm="100000">
                                          <p:val>
                                            <p:strVal val="#ppt_y"/>
                                          </p:val>
                                        </p:tav>
                                      </p:tavLst>
                                    </p:anim>
                                  </p:childTnLst>
                                </p:cTn>
                              </p:par>
                              <p:par>
                                <p:cTn id="179" presetID="2" presetClass="entr" presetSubtype="4" fill="hold" grpId="0" nodeType="withEffect">
                                  <p:stCondLst>
                                    <p:cond delay="0"/>
                                  </p:stCondLst>
                                  <p:childTnLst>
                                    <p:set>
                                      <p:cBhvr>
                                        <p:cTn id="180" dur="1" fill="hold">
                                          <p:stCondLst>
                                            <p:cond delay="0"/>
                                          </p:stCondLst>
                                        </p:cTn>
                                        <p:tgtEl>
                                          <p:spTgt spid="131">
                                            <p:txEl>
                                              <p:pRg st="0" end="0"/>
                                            </p:txEl>
                                          </p:spTgt>
                                        </p:tgtEl>
                                        <p:attrNameLst>
                                          <p:attrName>style.visibility</p:attrName>
                                        </p:attrNameLst>
                                      </p:cBhvr>
                                      <p:to>
                                        <p:strVal val="visible"/>
                                      </p:to>
                                    </p:set>
                                    <p:anim calcmode="lin" valueType="num">
                                      <p:cBhvr additive="base">
                                        <p:cTn id="181" dur="500" fill="hold"/>
                                        <p:tgtEl>
                                          <p:spTgt spid="131">
                                            <p:txEl>
                                              <p:pRg st="0" end="0"/>
                                            </p:txEl>
                                          </p:spTgt>
                                        </p:tgtEl>
                                        <p:attrNameLst>
                                          <p:attrName>ppt_x</p:attrName>
                                        </p:attrNameLst>
                                      </p:cBhvr>
                                      <p:tavLst>
                                        <p:tav tm="0">
                                          <p:val>
                                            <p:strVal val="#ppt_x"/>
                                          </p:val>
                                        </p:tav>
                                        <p:tav tm="100000">
                                          <p:val>
                                            <p:strVal val="#ppt_x"/>
                                          </p:val>
                                        </p:tav>
                                      </p:tavLst>
                                    </p:anim>
                                    <p:anim calcmode="lin" valueType="num">
                                      <p:cBhvr additive="base">
                                        <p:cTn id="182" dur="500" fill="hold"/>
                                        <p:tgtEl>
                                          <p:spTgt spid="1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2" presetClass="entr" presetSubtype="4" fill="hold" grpId="0" nodeType="clickEffect">
                                  <p:stCondLst>
                                    <p:cond delay="0"/>
                                  </p:stCondLst>
                                  <p:childTnLst>
                                    <p:set>
                                      <p:cBhvr>
                                        <p:cTn id="186" dur="1" fill="hold">
                                          <p:stCondLst>
                                            <p:cond delay="0"/>
                                          </p:stCondLst>
                                        </p:cTn>
                                        <p:tgtEl>
                                          <p:spTgt spid="132">
                                            <p:bg/>
                                          </p:spTgt>
                                        </p:tgtEl>
                                        <p:attrNameLst>
                                          <p:attrName>style.visibility</p:attrName>
                                        </p:attrNameLst>
                                      </p:cBhvr>
                                      <p:to>
                                        <p:strVal val="visible"/>
                                      </p:to>
                                    </p:set>
                                    <p:anim calcmode="lin" valueType="num">
                                      <p:cBhvr additive="base">
                                        <p:cTn id="187" dur="500" fill="hold"/>
                                        <p:tgtEl>
                                          <p:spTgt spid="132">
                                            <p:bg/>
                                          </p:spTgt>
                                        </p:tgtEl>
                                        <p:attrNameLst>
                                          <p:attrName>ppt_x</p:attrName>
                                        </p:attrNameLst>
                                      </p:cBhvr>
                                      <p:tavLst>
                                        <p:tav tm="0">
                                          <p:val>
                                            <p:strVal val="#ppt_x"/>
                                          </p:val>
                                        </p:tav>
                                        <p:tav tm="100000">
                                          <p:val>
                                            <p:strVal val="#ppt_x"/>
                                          </p:val>
                                        </p:tav>
                                      </p:tavLst>
                                    </p:anim>
                                    <p:anim calcmode="lin" valueType="num">
                                      <p:cBhvr additive="base">
                                        <p:cTn id="188" dur="500" fill="hold"/>
                                        <p:tgtEl>
                                          <p:spTgt spid="132">
                                            <p:bg/>
                                          </p:spTgt>
                                        </p:tgtEl>
                                        <p:attrNameLst>
                                          <p:attrName>ppt_y</p:attrName>
                                        </p:attrNameLst>
                                      </p:cBhvr>
                                      <p:tavLst>
                                        <p:tav tm="0">
                                          <p:val>
                                            <p:strVal val="1+#ppt_h/2"/>
                                          </p:val>
                                        </p:tav>
                                        <p:tav tm="100000">
                                          <p:val>
                                            <p:strVal val="#ppt_y"/>
                                          </p:val>
                                        </p:tav>
                                      </p:tavLst>
                                    </p:anim>
                                  </p:childTnLst>
                                </p:cTn>
                              </p:par>
                              <p:par>
                                <p:cTn id="189" presetID="2" presetClass="entr" presetSubtype="4" fill="hold" grpId="0" nodeType="withEffect">
                                  <p:stCondLst>
                                    <p:cond delay="0"/>
                                  </p:stCondLst>
                                  <p:childTnLst>
                                    <p:set>
                                      <p:cBhvr>
                                        <p:cTn id="190" dur="1" fill="hold">
                                          <p:stCondLst>
                                            <p:cond delay="0"/>
                                          </p:stCondLst>
                                        </p:cTn>
                                        <p:tgtEl>
                                          <p:spTgt spid="132">
                                            <p:txEl>
                                              <p:pRg st="0" end="0"/>
                                            </p:txEl>
                                          </p:spTgt>
                                        </p:tgtEl>
                                        <p:attrNameLst>
                                          <p:attrName>style.visibility</p:attrName>
                                        </p:attrNameLst>
                                      </p:cBhvr>
                                      <p:to>
                                        <p:strVal val="visible"/>
                                      </p:to>
                                    </p:set>
                                    <p:anim calcmode="lin" valueType="num">
                                      <p:cBhvr additive="base">
                                        <p:cTn id="191" dur="500" fill="hold"/>
                                        <p:tgtEl>
                                          <p:spTgt spid="132">
                                            <p:txEl>
                                              <p:pRg st="0" end="0"/>
                                            </p:txEl>
                                          </p:spTgt>
                                        </p:tgtEl>
                                        <p:attrNameLst>
                                          <p:attrName>ppt_x</p:attrName>
                                        </p:attrNameLst>
                                      </p:cBhvr>
                                      <p:tavLst>
                                        <p:tav tm="0">
                                          <p:val>
                                            <p:strVal val="#ppt_x"/>
                                          </p:val>
                                        </p:tav>
                                        <p:tav tm="100000">
                                          <p:val>
                                            <p:strVal val="#ppt_x"/>
                                          </p:val>
                                        </p:tav>
                                      </p:tavLst>
                                    </p:anim>
                                    <p:anim calcmode="lin" valueType="num">
                                      <p:cBhvr additive="base">
                                        <p:cTn id="192" dur="500" fill="hold"/>
                                        <p:tgtEl>
                                          <p:spTgt spid="13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3" fill="hold">
                      <p:stCondLst>
                        <p:cond delay="indefinite"/>
                      </p:stCondLst>
                      <p:childTnLst>
                        <p:par>
                          <p:cTn id="194" fill="hold">
                            <p:stCondLst>
                              <p:cond delay="0"/>
                            </p:stCondLst>
                            <p:childTnLst>
                              <p:par>
                                <p:cTn id="195" presetID="2" presetClass="entr" presetSubtype="4" fill="hold" grpId="0" nodeType="clickEffect">
                                  <p:stCondLst>
                                    <p:cond delay="0"/>
                                  </p:stCondLst>
                                  <p:childTnLst>
                                    <p:set>
                                      <p:cBhvr>
                                        <p:cTn id="196" dur="1" fill="hold">
                                          <p:stCondLst>
                                            <p:cond delay="0"/>
                                          </p:stCondLst>
                                        </p:cTn>
                                        <p:tgtEl>
                                          <p:spTgt spid="161">
                                            <p:bg/>
                                          </p:spTgt>
                                        </p:tgtEl>
                                        <p:attrNameLst>
                                          <p:attrName>style.visibility</p:attrName>
                                        </p:attrNameLst>
                                      </p:cBhvr>
                                      <p:to>
                                        <p:strVal val="visible"/>
                                      </p:to>
                                    </p:set>
                                    <p:anim calcmode="lin" valueType="num">
                                      <p:cBhvr additive="base">
                                        <p:cTn id="197" dur="500" fill="hold"/>
                                        <p:tgtEl>
                                          <p:spTgt spid="161">
                                            <p:bg/>
                                          </p:spTgt>
                                        </p:tgtEl>
                                        <p:attrNameLst>
                                          <p:attrName>ppt_x</p:attrName>
                                        </p:attrNameLst>
                                      </p:cBhvr>
                                      <p:tavLst>
                                        <p:tav tm="0">
                                          <p:val>
                                            <p:strVal val="#ppt_x"/>
                                          </p:val>
                                        </p:tav>
                                        <p:tav tm="100000">
                                          <p:val>
                                            <p:strVal val="#ppt_x"/>
                                          </p:val>
                                        </p:tav>
                                      </p:tavLst>
                                    </p:anim>
                                    <p:anim calcmode="lin" valueType="num">
                                      <p:cBhvr additive="base">
                                        <p:cTn id="198" dur="500" fill="hold"/>
                                        <p:tgtEl>
                                          <p:spTgt spid="161">
                                            <p:bg/>
                                          </p:spTgt>
                                        </p:tgtEl>
                                        <p:attrNameLst>
                                          <p:attrName>ppt_y</p:attrName>
                                        </p:attrNameLst>
                                      </p:cBhvr>
                                      <p:tavLst>
                                        <p:tav tm="0">
                                          <p:val>
                                            <p:strVal val="1+#ppt_h/2"/>
                                          </p:val>
                                        </p:tav>
                                        <p:tav tm="100000">
                                          <p:val>
                                            <p:strVal val="#ppt_y"/>
                                          </p:val>
                                        </p:tav>
                                      </p:tavLst>
                                    </p:anim>
                                  </p:childTnLst>
                                </p:cTn>
                              </p:par>
                              <p:par>
                                <p:cTn id="199" presetID="2" presetClass="entr" presetSubtype="4" fill="hold" grpId="0" nodeType="withEffect">
                                  <p:stCondLst>
                                    <p:cond delay="0"/>
                                  </p:stCondLst>
                                  <p:childTnLst>
                                    <p:set>
                                      <p:cBhvr>
                                        <p:cTn id="200" dur="1" fill="hold">
                                          <p:stCondLst>
                                            <p:cond delay="0"/>
                                          </p:stCondLst>
                                        </p:cTn>
                                        <p:tgtEl>
                                          <p:spTgt spid="161">
                                            <p:txEl>
                                              <p:pRg st="0" end="0"/>
                                            </p:txEl>
                                          </p:spTgt>
                                        </p:tgtEl>
                                        <p:attrNameLst>
                                          <p:attrName>style.visibility</p:attrName>
                                        </p:attrNameLst>
                                      </p:cBhvr>
                                      <p:to>
                                        <p:strVal val="visible"/>
                                      </p:to>
                                    </p:set>
                                    <p:anim calcmode="lin" valueType="num">
                                      <p:cBhvr additive="base">
                                        <p:cTn id="201" dur="500" fill="hold"/>
                                        <p:tgtEl>
                                          <p:spTgt spid="161">
                                            <p:txEl>
                                              <p:pRg st="0" end="0"/>
                                            </p:txEl>
                                          </p:spTgt>
                                        </p:tgtEl>
                                        <p:attrNameLst>
                                          <p:attrName>ppt_x</p:attrName>
                                        </p:attrNameLst>
                                      </p:cBhvr>
                                      <p:tavLst>
                                        <p:tav tm="0">
                                          <p:val>
                                            <p:strVal val="#ppt_x"/>
                                          </p:val>
                                        </p:tav>
                                        <p:tav tm="100000">
                                          <p:val>
                                            <p:strVal val="#ppt_x"/>
                                          </p:val>
                                        </p:tav>
                                      </p:tavLst>
                                    </p:anim>
                                    <p:anim calcmode="lin" valueType="num">
                                      <p:cBhvr additive="base">
                                        <p:cTn id="202" dur="500" fill="hold"/>
                                        <p:tgtEl>
                                          <p:spTgt spid="1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3" fill="hold">
                      <p:stCondLst>
                        <p:cond delay="indefinite"/>
                      </p:stCondLst>
                      <p:childTnLst>
                        <p:par>
                          <p:cTn id="204" fill="hold">
                            <p:stCondLst>
                              <p:cond delay="0"/>
                            </p:stCondLst>
                            <p:childTnLst>
                              <p:par>
                                <p:cTn id="205" presetID="2" presetClass="entr" presetSubtype="4" fill="hold" grpId="0" nodeType="clickEffect">
                                  <p:stCondLst>
                                    <p:cond delay="0"/>
                                  </p:stCondLst>
                                  <p:childTnLst>
                                    <p:set>
                                      <p:cBhvr>
                                        <p:cTn id="206" dur="1" fill="hold">
                                          <p:stCondLst>
                                            <p:cond delay="0"/>
                                          </p:stCondLst>
                                        </p:cTn>
                                        <p:tgtEl>
                                          <p:spTgt spid="153">
                                            <p:bg/>
                                          </p:spTgt>
                                        </p:tgtEl>
                                        <p:attrNameLst>
                                          <p:attrName>style.visibility</p:attrName>
                                        </p:attrNameLst>
                                      </p:cBhvr>
                                      <p:to>
                                        <p:strVal val="visible"/>
                                      </p:to>
                                    </p:set>
                                    <p:anim calcmode="lin" valueType="num">
                                      <p:cBhvr additive="base">
                                        <p:cTn id="207" dur="500" fill="hold"/>
                                        <p:tgtEl>
                                          <p:spTgt spid="153">
                                            <p:bg/>
                                          </p:spTgt>
                                        </p:tgtEl>
                                        <p:attrNameLst>
                                          <p:attrName>ppt_x</p:attrName>
                                        </p:attrNameLst>
                                      </p:cBhvr>
                                      <p:tavLst>
                                        <p:tav tm="0">
                                          <p:val>
                                            <p:strVal val="#ppt_x"/>
                                          </p:val>
                                        </p:tav>
                                        <p:tav tm="100000">
                                          <p:val>
                                            <p:strVal val="#ppt_x"/>
                                          </p:val>
                                        </p:tav>
                                      </p:tavLst>
                                    </p:anim>
                                    <p:anim calcmode="lin" valueType="num">
                                      <p:cBhvr additive="base">
                                        <p:cTn id="208" dur="500" fill="hold"/>
                                        <p:tgtEl>
                                          <p:spTgt spid="153">
                                            <p:bg/>
                                          </p:spTgt>
                                        </p:tgtEl>
                                        <p:attrNameLst>
                                          <p:attrName>ppt_y</p:attrName>
                                        </p:attrNameLst>
                                      </p:cBhvr>
                                      <p:tavLst>
                                        <p:tav tm="0">
                                          <p:val>
                                            <p:strVal val="1+#ppt_h/2"/>
                                          </p:val>
                                        </p:tav>
                                        <p:tav tm="100000">
                                          <p:val>
                                            <p:strVal val="#ppt_y"/>
                                          </p:val>
                                        </p:tav>
                                      </p:tavLst>
                                    </p:anim>
                                  </p:childTnLst>
                                </p:cTn>
                              </p:par>
                              <p:par>
                                <p:cTn id="209" presetID="2" presetClass="entr" presetSubtype="4" fill="hold" grpId="0" nodeType="withEffect">
                                  <p:stCondLst>
                                    <p:cond delay="0"/>
                                  </p:stCondLst>
                                  <p:childTnLst>
                                    <p:set>
                                      <p:cBhvr>
                                        <p:cTn id="210" dur="1" fill="hold">
                                          <p:stCondLst>
                                            <p:cond delay="0"/>
                                          </p:stCondLst>
                                        </p:cTn>
                                        <p:tgtEl>
                                          <p:spTgt spid="153">
                                            <p:txEl>
                                              <p:pRg st="0" end="0"/>
                                            </p:txEl>
                                          </p:spTgt>
                                        </p:tgtEl>
                                        <p:attrNameLst>
                                          <p:attrName>style.visibility</p:attrName>
                                        </p:attrNameLst>
                                      </p:cBhvr>
                                      <p:to>
                                        <p:strVal val="visible"/>
                                      </p:to>
                                    </p:set>
                                    <p:anim calcmode="lin" valueType="num">
                                      <p:cBhvr additive="base">
                                        <p:cTn id="211" dur="500" fill="hold"/>
                                        <p:tgtEl>
                                          <p:spTgt spid="153">
                                            <p:txEl>
                                              <p:pRg st="0" end="0"/>
                                            </p:txEl>
                                          </p:spTgt>
                                        </p:tgtEl>
                                        <p:attrNameLst>
                                          <p:attrName>ppt_x</p:attrName>
                                        </p:attrNameLst>
                                      </p:cBhvr>
                                      <p:tavLst>
                                        <p:tav tm="0">
                                          <p:val>
                                            <p:strVal val="#ppt_x"/>
                                          </p:val>
                                        </p:tav>
                                        <p:tav tm="100000">
                                          <p:val>
                                            <p:strVal val="#ppt_x"/>
                                          </p:val>
                                        </p:tav>
                                      </p:tavLst>
                                    </p:anim>
                                    <p:anim calcmode="lin" valueType="num">
                                      <p:cBhvr additive="base">
                                        <p:cTn id="212" dur="500" fill="hold"/>
                                        <p:tgtEl>
                                          <p:spTgt spid="15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3" fill="hold">
                      <p:stCondLst>
                        <p:cond delay="indefinite"/>
                      </p:stCondLst>
                      <p:childTnLst>
                        <p:par>
                          <p:cTn id="214" fill="hold">
                            <p:stCondLst>
                              <p:cond delay="0"/>
                            </p:stCondLst>
                            <p:childTnLst>
                              <p:par>
                                <p:cTn id="215" presetID="2" presetClass="entr" presetSubtype="4" fill="hold" grpId="0" nodeType="clickEffect">
                                  <p:stCondLst>
                                    <p:cond delay="0"/>
                                  </p:stCondLst>
                                  <p:childTnLst>
                                    <p:set>
                                      <p:cBhvr>
                                        <p:cTn id="216" dur="1" fill="hold">
                                          <p:stCondLst>
                                            <p:cond delay="0"/>
                                          </p:stCondLst>
                                        </p:cTn>
                                        <p:tgtEl>
                                          <p:spTgt spid="154">
                                            <p:bg/>
                                          </p:spTgt>
                                        </p:tgtEl>
                                        <p:attrNameLst>
                                          <p:attrName>style.visibility</p:attrName>
                                        </p:attrNameLst>
                                      </p:cBhvr>
                                      <p:to>
                                        <p:strVal val="visible"/>
                                      </p:to>
                                    </p:set>
                                    <p:anim calcmode="lin" valueType="num">
                                      <p:cBhvr additive="base">
                                        <p:cTn id="217" dur="500" fill="hold"/>
                                        <p:tgtEl>
                                          <p:spTgt spid="154">
                                            <p:bg/>
                                          </p:spTgt>
                                        </p:tgtEl>
                                        <p:attrNameLst>
                                          <p:attrName>ppt_x</p:attrName>
                                        </p:attrNameLst>
                                      </p:cBhvr>
                                      <p:tavLst>
                                        <p:tav tm="0">
                                          <p:val>
                                            <p:strVal val="#ppt_x"/>
                                          </p:val>
                                        </p:tav>
                                        <p:tav tm="100000">
                                          <p:val>
                                            <p:strVal val="#ppt_x"/>
                                          </p:val>
                                        </p:tav>
                                      </p:tavLst>
                                    </p:anim>
                                    <p:anim calcmode="lin" valueType="num">
                                      <p:cBhvr additive="base">
                                        <p:cTn id="218" dur="500" fill="hold"/>
                                        <p:tgtEl>
                                          <p:spTgt spid="154">
                                            <p:bg/>
                                          </p:spTgt>
                                        </p:tgtEl>
                                        <p:attrNameLst>
                                          <p:attrName>ppt_y</p:attrName>
                                        </p:attrNameLst>
                                      </p:cBhvr>
                                      <p:tavLst>
                                        <p:tav tm="0">
                                          <p:val>
                                            <p:strVal val="1+#ppt_h/2"/>
                                          </p:val>
                                        </p:tav>
                                        <p:tav tm="100000">
                                          <p:val>
                                            <p:strVal val="#ppt_y"/>
                                          </p:val>
                                        </p:tav>
                                      </p:tavLst>
                                    </p:anim>
                                  </p:childTnLst>
                                </p:cTn>
                              </p:par>
                              <p:par>
                                <p:cTn id="219" presetID="2" presetClass="entr" presetSubtype="4" fill="hold" grpId="0" nodeType="withEffect">
                                  <p:stCondLst>
                                    <p:cond delay="0"/>
                                  </p:stCondLst>
                                  <p:childTnLst>
                                    <p:set>
                                      <p:cBhvr>
                                        <p:cTn id="220" dur="1" fill="hold">
                                          <p:stCondLst>
                                            <p:cond delay="0"/>
                                          </p:stCondLst>
                                        </p:cTn>
                                        <p:tgtEl>
                                          <p:spTgt spid="154">
                                            <p:txEl>
                                              <p:pRg st="0" end="0"/>
                                            </p:txEl>
                                          </p:spTgt>
                                        </p:tgtEl>
                                        <p:attrNameLst>
                                          <p:attrName>style.visibility</p:attrName>
                                        </p:attrNameLst>
                                      </p:cBhvr>
                                      <p:to>
                                        <p:strVal val="visible"/>
                                      </p:to>
                                    </p:set>
                                    <p:anim calcmode="lin" valueType="num">
                                      <p:cBhvr additive="base">
                                        <p:cTn id="221" dur="500" fill="hold"/>
                                        <p:tgtEl>
                                          <p:spTgt spid="154">
                                            <p:txEl>
                                              <p:pRg st="0" end="0"/>
                                            </p:txEl>
                                          </p:spTgt>
                                        </p:tgtEl>
                                        <p:attrNameLst>
                                          <p:attrName>ppt_x</p:attrName>
                                        </p:attrNameLst>
                                      </p:cBhvr>
                                      <p:tavLst>
                                        <p:tav tm="0">
                                          <p:val>
                                            <p:strVal val="#ppt_x"/>
                                          </p:val>
                                        </p:tav>
                                        <p:tav tm="100000">
                                          <p:val>
                                            <p:strVal val="#ppt_x"/>
                                          </p:val>
                                        </p:tav>
                                      </p:tavLst>
                                    </p:anim>
                                    <p:anim calcmode="lin" valueType="num">
                                      <p:cBhvr additive="base">
                                        <p:cTn id="222" dur="500" fill="hold"/>
                                        <p:tgtEl>
                                          <p:spTgt spid="15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23" fill="hold">
                      <p:stCondLst>
                        <p:cond delay="indefinite"/>
                      </p:stCondLst>
                      <p:childTnLst>
                        <p:par>
                          <p:cTn id="224" fill="hold">
                            <p:stCondLst>
                              <p:cond delay="0"/>
                            </p:stCondLst>
                            <p:childTnLst>
                              <p:par>
                                <p:cTn id="225" presetID="2" presetClass="entr" presetSubtype="4" fill="hold" grpId="0" nodeType="clickEffect">
                                  <p:stCondLst>
                                    <p:cond delay="0"/>
                                  </p:stCondLst>
                                  <p:childTnLst>
                                    <p:set>
                                      <p:cBhvr>
                                        <p:cTn id="226" dur="1" fill="hold">
                                          <p:stCondLst>
                                            <p:cond delay="0"/>
                                          </p:stCondLst>
                                        </p:cTn>
                                        <p:tgtEl>
                                          <p:spTgt spid="163">
                                            <p:bg/>
                                          </p:spTgt>
                                        </p:tgtEl>
                                        <p:attrNameLst>
                                          <p:attrName>style.visibility</p:attrName>
                                        </p:attrNameLst>
                                      </p:cBhvr>
                                      <p:to>
                                        <p:strVal val="visible"/>
                                      </p:to>
                                    </p:set>
                                    <p:anim calcmode="lin" valueType="num">
                                      <p:cBhvr additive="base">
                                        <p:cTn id="227" dur="500" fill="hold"/>
                                        <p:tgtEl>
                                          <p:spTgt spid="163">
                                            <p:bg/>
                                          </p:spTgt>
                                        </p:tgtEl>
                                        <p:attrNameLst>
                                          <p:attrName>ppt_x</p:attrName>
                                        </p:attrNameLst>
                                      </p:cBhvr>
                                      <p:tavLst>
                                        <p:tav tm="0">
                                          <p:val>
                                            <p:strVal val="#ppt_x"/>
                                          </p:val>
                                        </p:tav>
                                        <p:tav tm="100000">
                                          <p:val>
                                            <p:strVal val="#ppt_x"/>
                                          </p:val>
                                        </p:tav>
                                      </p:tavLst>
                                    </p:anim>
                                    <p:anim calcmode="lin" valueType="num">
                                      <p:cBhvr additive="base">
                                        <p:cTn id="228" dur="500" fill="hold"/>
                                        <p:tgtEl>
                                          <p:spTgt spid="163">
                                            <p:bg/>
                                          </p:spTgt>
                                        </p:tgtEl>
                                        <p:attrNameLst>
                                          <p:attrName>ppt_y</p:attrName>
                                        </p:attrNameLst>
                                      </p:cBhvr>
                                      <p:tavLst>
                                        <p:tav tm="0">
                                          <p:val>
                                            <p:strVal val="1+#ppt_h/2"/>
                                          </p:val>
                                        </p:tav>
                                        <p:tav tm="100000">
                                          <p:val>
                                            <p:strVal val="#ppt_y"/>
                                          </p:val>
                                        </p:tav>
                                      </p:tavLst>
                                    </p:anim>
                                  </p:childTnLst>
                                </p:cTn>
                              </p:par>
                              <p:par>
                                <p:cTn id="229" presetID="2" presetClass="entr" presetSubtype="4" fill="hold" grpId="0" nodeType="withEffect">
                                  <p:stCondLst>
                                    <p:cond delay="0"/>
                                  </p:stCondLst>
                                  <p:childTnLst>
                                    <p:set>
                                      <p:cBhvr>
                                        <p:cTn id="230" dur="1" fill="hold">
                                          <p:stCondLst>
                                            <p:cond delay="0"/>
                                          </p:stCondLst>
                                        </p:cTn>
                                        <p:tgtEl>
                                          <p:spTgt spid="163">
                                            <p:txEl>
                                              <p:pRg st="0" end="0"/>
                                            </p:txEl>
                                          </p:spTgt>
                                        </p:tgtEl>
                                        <p:attrNameLst>
                                          <p:attrName>style.visibility</p:attrName>
                                        </p:attrNameLst>
                                      </p:cBhvr>
                                      <p:to>
                                        <p:strVal val="visible"/>
                                      </p:to>
                                    </p:set>
                                    <p:anim calcmode="lin" valueType="num">
                                      <p:cBhvr additive="base">
                                        <p:cTn id="231" dur="500" fill="hold"/>
                                        <p:tgtEl>
                                          <p:spTgt spid="163">
                                            <p:txEl>
                                              <p:pRg st="0" end="0"/>
                                            </p:txEl>
                                          </p:spTgt>
                                        </p:tgtEl>
                                        <p:attrNameLst>
                                          <p:attrName>ppt_x</p:attrName>
                                        </p:attrNameLst>
                                      </p:cBhvr>
                                      <p:tavLst>
                                        <p:tav tm="0">
                                          <p:val>
                                            <p:strVal val="#ppt_x"/>
                                          </p:val>
                                        </p:tav>
                                        <p:tav tm="100000">
                                          <p:val>
                                            <p:strVal val="#ppt_x"/>
                                          </p:val>
                                        </p:tav>
                                      </p:tavLst>
                                    </p:anim>
                                    <p:anim calcmode="lin" valueType="num">
                                      <p:cBhvr additive="base">
                                        <p:cTn id="232" dur="500" fill="hold"/>
                                        <p:tgtEl>
                                          <p:spTgt spid="1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3" fill="hold">
                      <p:stCondLst>
                        <p:cond delay="indefinite"/>
                      </p:stCondLst>
                      <p:childTnLst>
                        <p:par>
                          <p:cTn id="234" fill="hold">
                            <p:stCondLst>
                              <p:cond delay="0"/>
                            </p:stCondLst>
                            <p:childTnLst>
                              <p:par>
                                <p:cTn id="235" presetID="2" presetClass="entr" presetSubtype="4" fill="hold" grpId="0" nodeType="clickEffect">
                                  <p:stCondLst>
                                    <p:cond delay="0"/>
                                  </p:stCondLst>
                                  <p:childTnLst>
                                    <p:set>
                                      <p:cBhvr>
                                        <p:cTn id="236" dur="1" fill="hold">
                                          <p:stCondLst>
                                            <p:cond delay="0"/>
                                          </p:stCondLst>
                                        </p:cTn>
                                        <p:tgtEl>
                                          <p:spTgt spid="164">
                                            <p:bg/>
                                          </p:spTgt>
                                        </p:tgtEl>
                                        <p:attrNameLst>
                                          <p:attrName>style.visibility</p:attrName>
                                        </p:attrNameLst>
                                      </p:cBhvr>
                                      <p:to>
                                        <p:strVal val="visible"/>
                                      </p:to>
                                    </p:set>
                                    <p:anim calcmode="lin" valueType="num">
                                      <p:cBhvr additive="base">
                                        <p:cTn id="237" dur="500" fill="hold"/>
                                        <p:tgtEl>
                                          <p:spTgt spid="164">
                                            <p:bg/>
                                          </p:spTgt>
                                        </p:tgtEl>
                                        <p:attrNameLst>
                                          <p:attrName>ppt_x</p:attrName>
                                        </p:attrNameLst>
                                      </p:cBhvr>
                                      <p:tavLst>
                                        <p:tav tm="0">
                                          <p:val>
                                            <p:strVal val="#ppt_x"/>
                                          </p:val>
                                        </p:tav>
                                        <p:tav tm="100000">
                                          <p:val>
                                            <p:strVal val="#ppt_x"/>
                                          </p:val>
                                        </p:tav>
                                      </p:tavLst>
                                    </p:anim>
                                    <p:anim calcmode="lin" valueType="num">
                                      <p:cBhvr additive="base">
                                        <p:cTn id="238" dur="500" fill="hold"/>
                                        <p:tgtEl>
                                          <p:spTgt spid="164">
                                            <p:bg/>
                                          </p:spTgt>
                                        </p:tgtEl>
                                        <p:attrNameLst>
                                          <p:attrName>ppt_y</p:attrName>
                                        </p:attrNameLst>
                                      </p:cBhvr>
                                      <p:tavLst>
                                        <p:tav tm="0">
                                          <p:val>
                                            <p:strVal val="1+#ppt_h/2"/>
                                          </p:val>
                                        </p:tav>
                                        <p:tav tm="100000">
                                          <p:val>
                                            <p:strVal val="#ppt_y"/>
                                          </p:val>
                                        </p:tav>
                                      </p:tavLst>
                                    </p:anim>
                                  </p:childTnLst>
                                </p:cTn>
                              </p:par>
                              <p:par>
                                <p:cTn id="239" presetID="2" presetClass="entr" presetSubtype="4" fill="hold" grpId="0" nodeType="withEffect">
                                  <p:stCondLst>
                                    <p:cond delay="0"/>
                                  </p:stCondLst>
                                  <p:childTnLst>
                                    <p:set>
                                      <p:cBhvr>
                                        <p:cTn id="240" dur="1" fill="hold">
                                          <p:stCondLst>
                                            <p:cond delay="0"/>
                                          </p:stCondLst>
                                        </p:cTn>
                                        <p:tgtEl>
                                          <p:spTgt spid="164">
                                            <p:txEl>
                                              <p:pRg st="0" end="0"/>
                                            </p:txEl>
                                          </p:spTgt>
                                        </p:tgtEl>
                                        <p:attrNameLst>
                                          <p:attrName>style.visibility</p:attrName>
                                        </p:attrNameLst>
                                      </p:cBhvr>
                                      <p:to>
                                        <p:strVal val="visible"/>
                                      </p:to>
                                    </p:set>
                                    <p:anim calcmode="lin" valueType="num">
                                      <p:cBhvr additive="base">
                                        <p:cTn id="241" dur="500" fill="hold"/>
                                        <p:tgtEl>
                                          <p:spTgt spid="164">
                                            <p:txEl>
                                              <p:pRg st="0" end="0"/>
                                            </p:txEl>
                                          </p:spTgt>
                                        </p:tgtEl>
                                        <p:attrNameLst>
                                          <p:attrName>ppt_x</p:attrName>
                                        </p:attrNameLst>
                                      </p:cBhvr>
                                      <p:tavLst>
                                        <p:tav tm="0">
                                          <p:val>
                                            <p:strVal val="#ppt_x"/>
                                          </p:val>
                                        </p:tav>
                                        <p:tav tm="100000">
                                          <p:val>
                                            <p:strVal val="#ppt_x"/>
                                          </p:val>
                                        </p:tav>
                                      </p:tavLst>
                                    </p:anim>
                                    <p:anim calcmode="lin" valueType="num">
                                      <p:cBhvr additive="base">
                                        <p:cTn id="242" dur="500" fill="hold"/>
                                        <p:tgtEl>
                                          <p:spTgt spid="16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3" fill="hold">
                      <p:stCondLst>
                        <p:cond delay="indefinite"/>
                      </p:stCondLst>
                      <p:childTnLst>
                        <p:par>
                          <p:cTn id="244" fill="hold">
                            <p:stCondLst>
                              <p:cond delay="0"/>
                            </p:stCondLst>
                            <p:childTnLst>
                              <p:par>
                                <p:cTn id="245" presetID="2" presetClass="entr" presetSubtype="4" fill="hold" grpId="0" nodeType="clickEffect">
                                  <p:stCondLst>
                                    <p:cond delay="0"/>
                                  </p:stCondLst>
                                  <p:childTnLst>
                                    <p:set>
                                      <p:cBhvr>
                                        <p:cTn id="246" dur="1" fill="hold">
                                          <p:stCondLst>
                                            <p:cond delay="0"/>
                                          </p:stCondLst>
                                        </p:cTn>
                                        <p:tgtEl>
                                          <p:spTgt spid="167">
                                            <p:bg/>
                                          </p:spTgt>
                                        </p:tgtEl>
                                        <p:attrNameLst>
                                          <p:attrName>style.visibility</p:attrName>
                                        </p:attrNameLst>
                                      </p:cBhvr>
                                      <p:to>
                                        <p:strVal val="visible"/>
                                      </p:to>
                                    </p:set>
                                    <p:anim calcmode="lin" valueType="num">
                                      <p:cBhvr additive="base">
                                        <p:cTn id="247" dur="500" fill="hold"/>
                                        <p:tgtEl>
                                          <p:spTgt spid="167">
                                            <p:bg/>
                                          </p:spTgt>
                                        </p:tgtEl>
                                        <p:attrNameLst>
                                          <p:attrName>ppt_x</p:attrName>
                                        </p:attrNameLst>
                                      </p:cBhvr>
                                      <p:tavLst>
                                        <p:tav tm="0">
                                          <p:val>
                                            <p:strVal val="#ppt_x"/>
                                          </p:val>
                                        </p:tav>
                                        <p:tav tm="100000">
                                          <p:val>
                                            <p:strVal val="#ppt_x"/>
                                          </p:val>
                                        </p:tav>
                                      </p:tavLst>
                                    </p:anim>
                                    <p:anim calcmode="lin" valueType="num">
                                      <p:cBhvr additive="base">
                                        <p:cTn id="248" dur="500" fill="hold"/>
                                        <p:tgtEl>
                                          <p:spTgt spid="167">
                                            <p:bg/>
                                          </p:spTgt>
                                        </p:tgtEl>
                                        <p:attrNameLst>
                                          <p:attrName>ppt_y</p:attrName>
                                        </p:attrNameLst>
                                      </p:cBhvr>
                                      <p:tavLst>
                                        <p:tav tm="0">
                                          <p:val>
                                            <p:strVal val="1+#ppt_h/2"/>
                                          </p:val>
                                        </p:tav>
                                        <p:tav tm="100000">
                                          <p:val>
                                            <p:strVal val="#ppt_y"/>
                                          </p:val>
                                        </p:tav>
                                      </p:tavLst>
                                    </p:anim>
                                  </p:childTnLst>
                                </p:cTn>
                              </p:par>
                              <p:par>
                                <p:cTn id="249" presetID="2" presetClass="entr" presetSubtype="4" fill="hold" grpId="0" nodeType="withEffect">
                                  <p:stCondLst>
                                    <p:cond delay="0"/>
                                  </p:stCondLst>
                                  <p:childTnLst>
                                    <p:set>
                                      <p:cBhvr>
                                        <p:cTn id="250" dur="1" fill="hold">
                                          <p:stCondLst>
                                            <p:cond delay="0"/>
                                          </p:stCondLst>
                                        </p:cTn>
                                        <p:tgtEl>
                                          <p:spTgt spid="167">
                                            <p:txEl>
                                              <p:pRg st="0" end="0"/>
                                            </p:txEl>
                                          </p:spTgt>
                                        </p:tgtEl>
                                        <p:attrNameLst>
                                          <p:attrName>style.visibility</p:attrName>
                                        </p:attrNameLst>
                                      </p:cBhvr>
                                      <p:to>
                                        <p:strVal val="visible"/>
                                      </p:to>
                                    </p:set>
                                    <p:anim calcmode="lin" valueType="num">
                                      <p:cBhvr additive="base">
                                        <p:cTn id="251" dur="500" fill="hold"/>
                                        <p:tgtEl>
                                          <p:spTgt spid="167">
                                            <p:txEl>
                                              <p:pRg st="0" end="0"/>
                                            </p:txEl>
                                          </p:spTgt>
                                        </p:tgtEl>
                                        <p:attrNameLst>
                                          <p:attrName>ppt_x</p:attrName>
                                        </p:attrNameLst>
                                      </p:cBhvr>
                                      <p:tavLst>
                                        <p:tav tm="0">
                                          <p:val>
                                            <p:strVal val="#ppt_x"/>
                                          </p:val>
                                        </p:tav>
                                        <p:tav tm="100000">
                                          <p:val>
                                            <p:strVal val="#ppt_x"/>
                                          </p:val>
                                        </p:tav>
                                      </p:tavLst>
                                    </p:anim>
                                    <p:anim calcmode="lin" valueType="num">
                                      <p:cBhvr additive="base">
                                        <p:cTn id="252" dur="500" fill="hold"/>
                                        <p:tgtEl>
                                          <p:spTgt spid="167">
                                            <p:txEl>
                                              <p:pRg st="0" end="0"/>
                                            </p:txEl>
                                          </p:spTgt>
                                        </p:tgtEl>
                                        <p:attrNameLst>
                                          <p:attrName>ppt_y</p:attrName>
                                        </p:attrNameLst>
                                      </p:cBhvr>
                                      <p:tavLst>
                                        <p:tav tm="0">
                                          <p:val>
                                            <p:strVal val="1+#ppt_h/2"/>
                                          </p:val>
                                        </p:tav>
                                        <p:tav tm="100000">
                                          <p:val>
                                            <p:strVal val="#ppt_y"/>
                                          </p:val>
                                        </p:tav>
                                      </p:tavLst>
                                    </p:anim>
                                  </p:childTnLst>
                                </p:cTn>
                              </p:par>
                              <p:par>
                                <p:cTn id="253" presetID="2" presetClass="entr" presetSubtype="4" fill="hold" grpId="0" nodeType="withEffect">
                                  <p:stCondLst>
                                    <p:cond delay="0"/>
                                  </p:stCondLst>
                                  <p:childTnLst>
                                    <p:set>
                                      <p:cBhvr>
                                        <p:cTn id="254" dur="1" fill="hold">
                                          <p:stCondLst>
                                            <p:cond delay="0"/>
                                          </p:stCondLst>
                                        </p:cTn>
                                        <p:tgtEl>
                                          <p:spTgt spid="167">
                                            <p:txEl>
                                              <p:pRg st="1" end="1"/>
                                            </p:txEl>
                                          </p:spTgt>
                                        </p:tgtEl>
                                        <p:attrNameLst>
                                          <p:attrName>style.visibility</p:attrName>
                                        </p:attrNameLst>
                                      </p:cBhvr>
                                      <p:to>
                                        <p:strVal val="visible"/>
                                      </p:to>
                                    </p:set>
                                    <p:anim calcmode="lin" valueType="num">
                                      <p:cBhvr additive="base">
                                        <p:cTn id="255" dur="500" fill="hold"/>
                                        <p:tgtEl>
                                          <p:spTgt spid="167">
                                            <p:txEl>
                                              <p:pRg st="1" end="1"/>
                                            </p:txEl>
                                          </p:spTgt>
                                        </p:tgtEl>
                                        <p:attrNameLst>
                                          <p:attrName>ppt_x</p:attrName>
                                        </p:attrNameLst>
                                      </p:cBhvr>
                                      <p:tavLst>
                                        <p:tav tm="0">
                                          <p:val>
                                            <p:strVal val="#ppt_x"/>
                                          </p:val>
                                        </p:tav>
                                        <p:tav tm="100000">
                                          <p:val>
                                            <p:strVal val="#ppt_x"/>
                                          </p:val>
                                        </p:tav>
                                      </p:tavLst>
                                    </p:anim>
                                    <p:anim calcmode="lin" valueType="num">
                                      <p:cBhvr additive="base">
                                        <p:cTn id="256" dur="500" fill="hold"/>
                                        <p:tgtEl>
                                          <p:spTgt spid="1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7" fill="hold">
                      <p:stCondLst>
                        <p:cond delay="indefinite"/>
                      </p:stCondLst>
                      <p:childTnLst>
                        <p:par>
                          <p:cTn id="258" fill="hold">
                            <p:stCondLst>
                              <p:cond delay="0"/>
                            </p:stCondLst>
                            <p:childTnLst>
                              <p:par>
                                <p:cTn id="259" presetID="2" presetClass="entr" presetSubtype="4" fill="hold" grpId="0" nodeType="clickEffect">
                                  <p:stCondLst>
                                    <p:cond delay="0"/>
                                  </p:stCondLst>
                                  <p:childTnLst>
                                    <p:set>
                                      <p:cBhvr>
                                        <p:cTn id="260" dur="1" fill="hold">
                                          <p:stCondLst>
                                            <p:cond delay="0"/>
                                          </p:stCondLst>
                                        </p:cTn>
                                        <p:tgtEl>
                                          <p:spTgt spid="169">
                                            <p:bg/>
                                          </p:spTgt>
                                        </p:tgtEl>
                                        <p:attrNameLst>
                                          <p:attrName>style.visibility</p:attrName>
                                        </p:attrNameLst>
                                      </p:cBhvr>
                                      <p:to>
                                        <p:strVal val="visible"/>
                                      </p:to>
                                    </p:set>
                                    <p:anim calcmode="lin" valueType="num">
                                      <p:cBhvr additive="base">
                                        <p:cTn id="261" dur="500" fill="hold"/>
                                        <p:tgtEl>
                                          <p:spTgt spid="169">
                                            <p:bg/>
                                          </p:spTgt>
                                        </p:tgtEl>
                                        <p:attrNameLst>
                                          <p:attrName>ppt_x</p:attrName>
                                        </p:attrNameLst>
                                      </p:cBhvr>
                                      <p:tavLst>
                                        <p:tav tm="0">
                                          <p:val>
                                            <p:strVal val="#ppt_x"/>
                                          </p:val>
                                        </p:tav>
                                        <p:tav tm="100000">
                                          <p:val>
                                            <p:strVal val="#ppt_x"/>
                                          </p:val>
                                        </p:tav>
                                      </p:tavLst>
                                    </p:anim>
                                    <p:anim calcmode="lin" valueType="num">
                                      <p:cBhvr additive="base">
                                        <p:cTn id="262" dur="500" fill="hold"/>
                                        <p:tgtEl>
                                          <p:spTgt spid="169">
                                            <p:bg/>
                                          </p:spTgt>
                                        </p:tgtEl>
                                        <p:attrNameLst>
                                          <p:attrName>ppt_y</p:attrName>
                                        </p:attrNameLst>
                                      </p:cBhvr>
                                      <p:tavLst>
                                        <p:tav tm="0">
                                          <p:val>
                                            <p:strVal val="1+#ppt_h/2"/>
                                          </p:val>
                                        </p:tav>
                                        <p:tav tm="100000">
                                          <p:val>
                                            <p:strVal val="#ppt_y"/>
                                          </p:val>
                                        </p:tav>
                                      </p:tavLst>
                                    </p:anim>
                                  </p:childTnLst>
                                </p:cTn>
                              </p:par>
                              <p:par>
                                <p:cTn id="263" presetID="2" presetClass="entr" presetSubtype="4" fill="hold" grpId="0" nodeType="withEffect">
                                  <p:stCondLst>
                                    <p:cond delay="0"/>
                                  </p:stCondLst>
                                  <p:childTnLst>
                                    <p:set>
                                      <p:cBhvr>
                                        <p:cTn id="264" dur="1" fill="hold">
                                          <p:stCondLst>
                                            <p:cond delay="0"/>
                                          </p:stCondLst>
                                        </p:cTn>
                                        <p:tgtEl>
                                          <p:spTgt spid="169">
                                            <p:txEl>
                                              <p:pRg st="0" end="0"/>
                                            </p:txEl>
                                          </p:spTgt>
                                        </p:tgtEl>
                                        <p:attrNameLst>
                                          <p:attrName>style.visibility</p:attrName>
                                        </p:attrNameLst>
                                      </p:cBhvr>
                                      <p:to>
                                        <p:strVal val="visible"/>
                                      </p:to>
                                    </p:set>
                                    <p:anim calcmode="lin" valueType="num">
                                      <p:cBhvr additive="base">
                                        <p:cTn id="265" dur="500" fill="hold"/>
                                        <p:tgtEl>
                                          <p:spTgt spid="169">
                                            <p:txEl>
                                              <p:pRg st="0" end="0"/>
                                            </p:txEl>
                                          </p:spTgt>
                                        </p:tgtEl>
                                        <p:attrNameLst>
                                          <p:attrName>ppt_x</p:attrName>
                                        </p:attrNameLst>
                                      </p:cBhvr>
                                      <p:tavLst>
                                        <p:tav tm="0">
                                          <p:val>
                                            <p:strVal val="#ppt_x"/>
                                          </p:val>
                                        </p:tav>
                                        <p:tav tm="100000">
                                          <p:val>
                                            <p:strVal val="#ppt_x"/>
                                          </p:val>
                                        </p:tav>
                                      </p:tavLst>
                                    </p:anim>
                                    <p:anim calcmode="lin" valueType="num">
                                      <p:cBhvr additive="base">
                                        <p:cTn id="266" dur="500" fill="hold"/>
                                        <p:tgtEl>
                                          <p:spTgt spid="16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67" fill="hold">
                      <p:stCondLst>
                        <p:cond delay="indefinite"/>
                      </p:stCondLst>
                      <p:childTnLst>
                        <p:par>
                          <p:cTn id="268" fill="hold">
                            <p:stCondLst>
                              <p:cond delay="0"/>
                            </p:stCondLst>
                            <p:childTnLst>
                              <p:par>
                                <p:cTn id="269" presetID="2" presetClass="entr" presetSubtype="4" fill="hold" grpId="0" nodeType="clickEffect">
                                  <p:stCondLst>
                                    <p:cond delay="0"/>
                                  </p:stCondLst>
                                  <p:childTnLst>
                                    <p:set>
                                      <p:cBhvr>
                                        <p:cTn id="270" dur="1" fill="hold">
                                          <p:stCondLst>
                                            <p:cond delay="0"/>
                                          </p:stCondLst>
                                        </p:cTn>
                                        <p:tgtEl>
                                          <p:spTgt spid="170">
                                            <p:bg/>
                                          </p:spTgt>
                                        </p:tgtEl>
                                        <p:attrNameLst>
                                          <p:attrName>style.visibility</p:attrName>
                                        </p:attrNameLst>
                                      </p:cBhvr>
                                      <p:to>
                                        <p:strVal val="visible"/>
                                      </p:to>
                                    </p:set>
                                    <p:anim calcmode="lin" valueType="num">
                                      <p:cBhvr additive="base">
                                        <p:cTn id="271" dur="500" fill="hold"/>
                                        <p:tgtEl>
                                          <p:spTgt spid="170">
                                            <p:bg/>
                                          </p:spTgt>
                                        </p:tgtEl>
                                        <p:attrNameLst>
                                          <p:attrName>ppt_x</p:attrName>
                                        </p:attrNameLst>
                                      </p:cBhvr>
                                      <p:tavLst>
                                        <p:tav tm="0">
                                          <p:val>
                                            <p:strVal val="#ppt_x"/>
                                          </p:val>
                                        </p:tav>
                                        <p:tav tm="100000">
                                          <p:val>
                                            <p:strVal val="#ppt_x"/>
                                          </p:val>
                                        </p:tav>
                                      </p:tavLst>
                                    </p:anim>
                                    <p:anim calcmode="lin" valueType="num">
                                      <p:cBhvr additive="base">
                                        <p:cTn id="272" dur="500" fill="hold"/>
                                        <p:tgtEl>
                                          <p:spTgt spid="170">
                                            <p:bg/>
                                          </p:spTgt>
                                        </p:tgtEl>
                                        <p:attrNameLst>
                                          <p:attrName>ppt_y</p:attrName>
                                        </p:attrNameLst>
                                      </p:cBhvr>
                                      <p:tavLst>
                                        <p:tav tm="0">
                                          <p:val>
                                            <p:strVal val="1+#ppt_h/2"/>
                                          </p:val>
                                        </p:tav>
                                        <p:tav tm="100000">
                                          <p:val>
                                            <p:strVal val="#ppt_y"/>
                                          </p:val>
                                        </p:tav>
                                      </p:tavLst>
                                    </p:anim>
                                  </p:childTnLst>
                                </p:cTn>
                              </p:par>
                              <p:par>
                                <p:cTn id="273" presetID="2" presetClass="entr" presetSubtype="4" fill="hold" grpId="0" nodeType="withEffect">
                                  <p:stCondLst>
                                    <p:cond delay="0"/>
                                  </p:stCondLst>
                                  <p:childTnLst>
                                    <p:set>
                                      <p:cBhvr>
                                        <p:cTn id="274" dur="1" fill="hold">
                                          <p:stCondLst>
                                            <p:cond delay="0"/>
                                          </p:stCondLst>
                                        </p:cTn>
                                        <p:tgtEl>
                                          <p:spTgt spid="170">
                                            <p:txEl>
                                              <p:pRg st="0" end="0"/>
                                            </p:txEl>
                                          </p:spTgt>
                                        </p:tgtEl>
                                        <p:attrNameLst>
                                          <p:attrName>style.visibility</p:attrName>
                                        </p:attrNameLst>
                                      </p:cBhvr>
                                      <p:to>
                                        <p:strVal val="visible"/>
                                      </p:to>
                                    </p:set>
                                    <p:anim calcmode="lin" valueType="num">
                                      <p:cBhvr additive="base">
                                        <p:cTn id="275" dur="500" fill="hold"/>
                                        <p:tgtEl>
                                          <p:spTgt spid="170">
                                            <p:txEl>
                                              <p:pRg st="0" end="0"/>
                                            </p:txEl>
                                          </p:spTgt>
                                        </p:tgtEl>
                                        <p:attrNameLst>
                                          <p:attrName>ppt_x</p:attrName>
                                        </p:attrNameLst>
                                      </p:cBhvr>
                                      <p:tavLst>
                                        <p:tav tm="0">
                                          <p:val>
                                            <p:strVal val="#ppt_x"/>
                                          </p:val>
                                        </p:tav>
                                        <p:tav tm="100000">
                                          <p:val>
                                            <p:strVal val="#ppt_x"/>
                                          </p:val>
                                        </p:tav>
                                      </p:tavLst>
                                    </p:anim>
                                    <p:anim calcmode="lin" valueType="num">
                                      <p:cBhvr additive="base">
                                        <p:cTn id="276" dur="500" fill="hold"/>
                                        <p:tgtEl>
                                          <p:spTgt spid="1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7" fill="hold">
                      <p:stCondLst>
                        <p:cond delay="indefinite"/>
                      </p:stCondLst>
                      <p:childTnLst>
                        <p:par>
                          <p:cTn id="278" fill="hold">
                            <p:stCondLst>
                              <p:cond delay="0"/>
                            </p:stCondLst>
                            <p:childTnLst>
                              <p:par>
                                <p:cTn id="279" presetID="2" presetClass="entr" presetSubtype="4" fill="hold" grpId="0" nodeType="clickEffect">
                                  <p:stCondLst>
                                    <p:cond delay="0"/>
                                  </p:stCondLst>
                                  <p:childTnLst>
                                    <p:set>
                                      <p:cBhvr>
                                        <p:cTn id="280" dur="1" fill="hold">
                                          <p:stCondLst>
                                            <p:cond delay="0"/>
                                          </p:stCondLst>
                                        </p:cTn>
                                        <p:tgtEl>
                                          <p:spTgt spid="192">
                                            <p:bg/>
                                          </p:spTgt>
                                        </p:tgtEl>
                                        <p:attrNameLst>
                                          <p:attrName>style.visibility</p:attrName>
                                        </p:attrNameLst>
                                      </p:cBhvr>
                                      <p:to>
                                        <p:strVal val="visible"/>
                                      </p:to>
                                    </p:set>
                                    <p:anim calcmode="lin" valueType="num">
                                      <p:cBhvr additive="base">
                                        <p:cTn id="281" dur="500" fill="hold"/>
                                        <p:tgtEl>
                                          <p:spTgt spid="192">
                                            <p:bg/>
                                          </p:spTgt>
                                        </p:tgtEl>
                                        <p:attrNameLst>
                                          <p:attrName>ppt_x</p:attrName>
                                        </p:attrNameLst>
                                      </p:cBhvr>
                                      <p:tavLst>
                                        <p:tav tm="0">
                                          <p:val>
                                            <p:strVal val="#ppt_x"/>
                                          </p:val>
                                        </p:tav>
                                        <p:tav tm="100000">
                                          <p:val>
                                            <p:strVal val="#ppt_x"/>
                                          </p:val>
                                        </p:tav>
                                      </p:tavLst>
                                    </p:anim>
                                    <p:anim calcmode="lin" valueType="num">
                                      <p:cBhvr additive="base">
                                        <p:cTn id="282" dur="500" fill="hold"/>
                                        <p:tgtEl>
                                          <p:spTgt spid="192">
                                            <p:bg/>
                                          </p:spTgt>
                                        </p:tgtEl>
                                        <p:attrNameLst>
                                          <p:attrName>ppt_y</p:attrName>
                                        </p:attrNameLst>
                                      </p:cBhvr>
                                      <p:tavLst>
                                        <p:tav tm="0">
                                          <p:val>
                                            <p:strVal val="1+#ppt_h/2"/>
                                          </p:val>
                                        </p:tav>
                                        <p:tav tm="100000">
                                          <p:val>
                                            <p:strVal val="#ppt_y"/>
                                          </p:val>
                                        </p:tav>
                                      </p:tavLst>
                                    </p:anim>
                                  </p:childTnLst>
                                </p:cTn>
                              </p:par>
                              <p:par>
                                <p:cTn id="283" presetID="2" presetClass="entr" presetSubtype="4" fill="hold" grpId="0" nodeType="withEffect">
                                  <p:stCondLst>
                                    <p:cond delay="0"/>
                                  </p:stCondLst>
                                  <p:childTnLst>
                                    <p:set>
                                      <p:cBhvr>
                                        <p:cTn id="284" dur="1" fill="hold">
                                          <p:stCondLst>
                                            <p:cond delay="0"/>
                                          </p:stCondLst>
                                        </p:cTn>
                                        <p:tgtEl>
                                          <p:spTgt spid="192">
                                            <p:txEl>
                                              <p:pRg st="0" end="0"/>
                                            </p:txEl>
                                          </p:spTgt>
                                        </p:tgtEl>
                                        <p:attrNameLst>
                                          <p:attrName>style.visibility</p:attrName>
                                        </p:attrNameLst>
                                      </p:cBhvr>
                                      <p:to>
                                        <p:strVal val="visible"/>
                                      </p:to>
                                    </p:set>
                                    <p:anim calcmode="lin" valueType="num">
                                      <p:cBhvr additive="base">
                                        <p:cTn id="285" dur="500" fill="hold"/>
                                        <p:tgtEl>
                                          <p:spTgt spid="192">
                                            <p:txEl>
                                              <p:pRg st="0" end="0"/>
                                            </p:txEl>
                                          </p:spTgt>
                                        </p:tgtEl>
                                        <p:attrNameLst>
                                          <p:attrName>ppt_x</p:attrName>
                                        </p:attrNameLst>
                                      </p:cBhvr>
                                      <p:tavLst>
                                        <p:tav tm="0">
                                          <p:val>
                                            <p:strVal val="#ppt_x"/>
                                          </p:val>
                                        </p:tav>
                                        <p:tav tm="100000">
                                          <p:val>
                                            <p:strVal val="#ppt_x"/>
                                          </p:val>
                                        </p:tav>
                                      </p:tavLst>
                                    </p:anim>
                                    <p:anim calcmode="lin" valueType="num">
                                      <p:cBhvr additive="base">
                                        <p:cTn id="286" dur="500" fill="hold"/>
                                        <p:tgtEl>
                                          <p:spTgt spid="19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87" fill="hold">
                      <p:stCondLst>
                        <p:cond delay="indefinite"/>
                      </p:stCondLst>
                      <p:childTnLst>
                        <p:par>
                          <p:cTn id="288" fill="hold">
                            <p:stCondLst>
                              <p:cond delay="0"/>
                            </p:stCondLst>
                            <p:childTnLst>
                              <p:par>
                                <p:cTn id="289" presetID="2" presetClass="entr" presetSubtype="4" fill="hold" grpId="0" nodeType="clickEffect">
                                  <p:stCondLst>
                                    <p:cond delay="0"/>
                                  </p:stCondLst>
                                  <p:childTnLst>
                                    <p:set>
                                      <p:cBhvr>
                                        <p:cTn id="290" dur="1" fill="hold">
                                          <p:stCondLst>
                                            <p:cond delay="0"/>
                                          </p:stCondLst>
                                        </p:cTn>
                                        <p:tgtEl>
                                          <p:spTgt spid="5123">
                                            <p:bg/>
                                          </p:spTgt>
                                        </p:tgtEl>
                                        <p:attrNameLst>
                                          <p:attrName>style.visibility</p:attrName>
                                        </p:attrNameLst>
                                      </p:cBhvr>
                                      <p:to>
                                        <p:strVal val="visible"/>
                                      </p:to>
                                    </p:set>
                                    <p:anim calcmode="lin" valueType="num">
                                      <p:cBhvr additive="base">
                                        <p:cTn id="291" dur="500" fill="hold"/>
                                        <p:tgtEl>
                                          <p:spTgt spid="5123">
                                            <p:bg/>
                                          </p:spTgt>
                                        </p:tgtEl>
                                        <p:attrNameLst>
                                          <p:attrName>ppt_x</p:attrName>
                                        </p:attrNameLst>
                                      </p:cBhvr>
                                      <p:tavLst>
                                        <p:tav tm="0">
                                          <p:val>
                                            <p:strVal val="#ppt_x"/>
                                          </p:val>
                                        </p:tav>
                                        <p:tav tm="100000">
                                          <p:val>
                                            <p:strVal val="#ppt_x"/>
                                          </p:val>
                                        </p:tav>
                                      </p:tavLst>
                                    </p:anim>
                                    <p:anim calcmode="lin" valueType="num">
                                      <p:cBhvr additive="base">
                                        <p:cTn id="292" dur="500" fill="hold"/>
                                        <p:tgtEl>
                                          <p:spTgt spid="5123">
                                            <p:bg/>
                                          </p:spTgt>
                                        </p:tgtEl>
                                        <p:attrNameLst>
                                          <p:attrName>ppt_y</p:attrName>
                                        </p:attrNameLst>
                                      </p:cBhvr>
                                      <p:tavLst>
                                        <p:tav tm="0">
                                          <p:val>
                                            <p:strVal val="1+#ppt_h/2"/>
                                          </p:val>
                                        </p:tav>
                                        <p:tav tm="100000">
                                          <p:val>
                                            <p:strVal val="#ppt_y"/>
                                          </p:val>
                                        </p:tav>
                                      </p:tavLst>
                                    </p:anim>
                                  </p:childTnLst>
                                </p:cTn>
                              </p:par>
                              <p:par>
                                <p:cTn id="293" presetID="2" presetClass="entr" presetSubtype="4" fill="hold" grpId="0" nodeType="withEffect">
                                  <p:stCondLst>
                                    <p:cond delay="0"/>
                                  </p:stCondLst>
                                  <p:childTnLst>
                                    <p:set>
                                      <p:cBhvr>
                                        <p:cTn id="294" dur="1" fill="hold">
                                          <p:stCondLst>
                                            <p:cond delay="0"/>
                                          </p:stCondLst>
                                        </p:cTn>
                                        <p:tgtEl>
                                          <p:spTgt spid="5123">
                                            <p:txEl>
                                              <p:pRg st="0" end="0"/>
                                            </p:txEl>
                                          </p:spTgt>
                                        </p:tgtEl>
                                        <p:attrNameLst>
                                          <p:attrName>style.visibility</p:attrName>
                                        </p:attrNameLst>
                                      </p:cBhvr>
                                      <p:to>
                                        <p:strVal val="visible"/>
                                      </p:to>
                                    </p:set>
                                    <p:anim calcmode="lin" valueType="num">
                                      <p:cBhvr additive="base">
                                        <p:cTn id="295" dur="500" fill="hold"/>
                                        <p:tgtEl>
                                          <p:spTgt spid="5123">
                                            <p:txEl>
                                              <p:pRg st="0" end="0"/>
                                            </p:txEl>
                                          </p:spTgt>
                                        </p:tgtEl>
                                        <p:attrNameLst>
                                          <p:attrName>ppt_x</p:attrName>
                                        </p:attrNameLst>
                                      </p:cBhvr>
                                      <p:tavLst>
                                        <p:tav tm="0">
                                          <p:val>
                                            <p:strVal val="#ppt_x"/>
                                          </p:val>
                                        </p:tav>
                                        <p:tav tm="100000">
                                          <p:val>
                                            <p:strVal val="#ppt_x"/>
                                          </p:val>
                                        </p:tav>
                                      </p:tavLst>
                                    </p:anim>
                                    <p:anim calcmode="lin" valueType="num">
                                      <p:cBhvr additive="base">
                                        <p:cTn id="296" dur="500" fill="hold"/>
                                        <p:tgtEl>
                                          <p:spTgt spid="512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allAtOnce" animBg="1"/>
      <p:bldP spid="62" grpId="0" build="allAtOnce" animBg="1"/>
      <p:bldP spid="70" grpId="0" build="allAtOnce" animBg="1"/>
      <p:bldP spid="80" grpId="0" build="allAtOnce" animBg="1"/>
      <p:bldP spid="82" grpId="0" build="allAtOnce" animBg="1"/>
      <p:bldP spid="83" grpId="0" build="allAtOnce" animBg="1"/>
      <p:bldP spid="85" grpId="0" build="allAtOnce" animBg="1"/>
      <p:bldP spid="86" grpId="0" build="allAtOnce" animBg="1"/>
      <p:bldP spid="88" grpId="0" build="allAtOnce" animBg="1"/>
      <p:bldP spid="89" grpId="0" build="allAtOnce" animBg="1"/>
      <p:bldP spid="91" grpId="0" build="allAtOnce" animBg="1"/>
      <p:bldP spid="92" grpId="0" build="allAtOnce" animBg="1"/>
      <p:bldP spid="93" grpId="0" build="allAtOnce" animBg="1"/>
      <p:bldP spid="94" grpId="0" build="allAtOnce" animBg="1"/>
      <p:bldP spid="95" grpId="0" build="allAtOnce" animBg="1"/>
      <p:bldP spid="96" grpId="0" build="allAtOnce" animBg="1"/>
      <p:bldP spid="102" grpId="0" build="allAtOnce" animBg="1"/>
      <p:bldP spid="105" grpId="0" build="allAtOnce" animBg="1"/>
      <p:bldP spid="131" grpId="0" build="allAtOnce" animBg="1"/>
      <p:bldP spid="132" grpId="0" build="allAtOnce" animBg="1"/>
      <p:bldP spid="153" grpId="0" build="allAtOnce" animBg="1"/>
      <p:bldP spid="154" grpId="0" build="allAtOnce" animBg="1"/>
      <p:bldP spid="161" grpId="0" build="allAtOnce" animBg="1"/>
      <p:bldP spid="163" grpId="0" build="allAtOnce" animBg="1"/>
      <p:bldP spid="164" grpId="0" build="allAtOnce" animBg="1"/>
      <p:bldP spid="167" grpId="0" build="allAtOnce" animBg="1"/>
      <p:bldP spid="169" grpId="0" build="allAtOnce" animBg="1"/>
      <p:bldP spid="170" grpId="0" build="allAtOnce" animBg="1"/>
      <p:bldP spid="192" grpId="0" build="allAtOnce"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رقم الشريحة 3"/>
          <p:cNvSpPr>
            <a:spLocks noGrp="1"/>
          </p:cNvSpPr>
          <p:nvPr>
            <p:ph type="sldNum" sz="quarter" idx="12"/>
          </p:nvPr>
        </p:nvSpPr>
        <p:spPr/>
        <p:txBody>
          <a:bodyPr/>
          <a:lstStyle/>
          <a:p>
            <a:fld id="{92268EEF-DB81-426E-BF65-63E3E465C7EC}" type="slidenum">
              <a:rPr lang="fr-FR" smtClean="0"/>
              <a:pPr/>
              <a:t>18</a:t>
            </a:fld>
            <a:endParaRPr lang="fr-FR"/>
          </a:p>
        </p:txBody>
      </p:sp>
      <p:sp>
        <p:nvSpPr>
          <p:cNvPr id="5" name="ZoneTexte 7"/>
          <p:cNvSpPr txBox="1"/>
          <p:nvPr/>
        </p:nvSpPr>
        <p:spPr>
          <a:xfrm>
            <a:off x="611560" y="658431"/>
            <a:ext cx="7992888" cy="5509200"/>
          </a:xfrm>
          <a:prstGeom prst="rect">
            <a:avLst/>
          </a:prstGeom>
          <a:ln>
            <a:solidFill>
              <a:schemeClr val="bg1"/>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solidFill>
                  <a:schemeClr val="tx1"/>
                </a:solidFill>
                <a:latin typeface="Tahoma" pitchFamily="34" charset="0"/>
                <a:cs typeface="Tahoma" pitchFamily="34" charset="0"/>
              </a:rPr>
              <a:t>الشكل السابق يوضح العلاقة بين العناصر </a:t>
            </a:r>
            <a:r>
              <a:rPr lang="ar-SA" sz="3200" dirty="0" err="1" smtClean="0">
                <a:solidFill>
                  <a:schemeClr val="tx1"/>
                </a:solidFill>
                <a:latin typeface="Tahoma" pitchFamily="34" charset="0"/>
                <a:cs typeface="Tahoma" pitchFamily="34" charset="0"/>
              </a:rPr>
              <a:t>التالية:</a:t>
            </a:r>
            <a:endParaRPr lang="ar-SA" sz="3200" dirty="0" smtClean="0">
              <a:solidFill>
                <a:schemeClr val="tx1"/>
              </a:solidFill>
              <a:latin typeface="Tahoma" pitchFamily="34" charset="0"/>
              <a:cs typeface="Tahoma" pitchFamily="34" charset="0"/>
            </a:endParaRPr>
          </a:p>
          <a:p>
            <a:pPr algn="just" rtl="1"/>
            <a:r>
              <a:rPr lang="ar-SA" sz="3200" dirty="0" smtClean="0">
                <a:solidFill>
                  <a:schemeClr val="tx1"/>
                </a:solidFill>
                <a:latin typeface="Tahoma" pitchFamily="34" charset="0"/>
                <a:cs typeface="Tahoma" pitchFamily="34" charset="0"/>
              </a:rPr>
              <a:t>* جودة تعلم الجودة</a:t>
            </a:r>
          </a:p>
          <a:p>
            <a:pPr algn="just" rtl="1"/>
            <a:r>
              <a:rPr lang="ar-SA" sz="3200" dirty="0" smtClean="0">
                <a:solidFill>
                  <a:schemeClr val="tx1"/>
                </a:solidFill>
                <a:latin typeface="Tahoma" pitchFamily="34" charset="0"/>
                <a:cs typeface="Tahoma" pitchFamily="34" charset="0"/>
              </a:rPr>
              <a:t>* الجودة وأبعادها سواء للمنتج أو الخدمة</a:t>
            </a:r>
          </a:p>
          <a:p>
            <a:pPr algn="just" rtl="1"/>
            <a:r>
              <a:rPr lang="ar-SA" sz="3200" dirty="0" smtClean="0">
                <a:solidFill>
                  <a:schemeClr val="tx1"/>
                </a:solidFill>
                <a:latin typeface="Tahoma" pitchFamily="34" charset="0"/>
                <a:cs typeface="Tahoma" pitchFamily="34" charset="0"/>
              </a:rPr>
              <a:t>* إدارة الجودة الشاملة </a:t>
            </a:r>
            <a:r>
              <a:rPr lang="ar-SA" sz="3200" dirty="0" err="1" smtClean="0">
                <a:solidFill>
                  <a:schemeClr val="tx1"/>
                </a:solidFill>
                <a:latin typeface="Tahoma" pitchFamily="34" charset="0"/>
                <a:cs typeface="Tahoma" pitchFamily="34" charset="0"/>
              </a:rPr>
              <a:t>وسيروراتها</a:t>
            </a:r>
            <a:r>
              <a:rPr lang="ar-SA" sz="3200" dirty="0" smtClean="0">
                <a:solidFill>
                  <a:schemeClr val="tx1"/>
                </a:solidFill>
                <a:latin typeface="Tahoma" pitchFamily="34" charset="0"/>
                <a:cs typeface="Tahoma" pitchFamily="34" charset="0"/>
              </a:rPr>
              <a:t> (التخطيط والتنظيم والتوجيه والرقابة</a:t>
            </a:r>
            <a:r>
              <a:rPr lang="ar-SA" sz="3200" dirty="0" err="1" smtClean="0">
                <a:solidFill>
                  <a:schemeClr val="tx1"/>
                </a:solidFill>
                <a:latin typeface="Tahoma" pitchFamily="34" charset="0"/>
                <a:cs typeface="Tahoma" pitchFamily="34" charset="0"/>
              </a:rPr>
              <a:t>)</a:t>
            </a:r>
            <a:endParaRPr lang="ar-SA" sz="3200" dirty="0" smtClean="0">
              <a:solidFill>
                <a:schemeClr val="tx1"/>
              </a:solidFill>
              <a:latin typeface="Tahoma" pitchFamily="34" charset="0"/>
              <a:cs typeface="Tahoma" pitchFamily="34" charset="0"/>
            </a:endParaRPr>
          </a:p>
          <a:p>
            <a:pPr algn="just" rtl="1"/>
            <a:r>
              <a:rPr lang="ar-SA" sz="3200" dirty="0" smtClean="0">
                <a:solidFill>
                  <a:schemeClr val="tx1"/>
                </a:solidFill>
                <a:latin typeface="Tahoma" pitchFamily="34" charset="0"/>
                <a:cs typeface="Tahoma" pitchFamily="34" charset="0"/>
              </a:rPr>
              <a:t>* الأبعاد والمرتكزات الاستراتيجية لإدارة الجودة الشاملة</a:t>
            </a:r>
          </a:p>
          <a:p>
            <a:pPr algn="just" rtl="1"/>
            <a:r>
              <a:rPr lang="ar-SA" sz="3200" dirty="0" smtClean="0">
                <a:solidFill>
                  <a:schemeClr val="tx1"/>
                </a:solidFill>
                <a:latin typeface="Tahoma" pitchFamily="34" charset="0"/>
                <a:cs typeface="Tahoma" pitchFamily="34" charset="0"/>
              </a:rPr>
              <a:t>* المقارنة المرجعية والتميز</a:t>
            </a:r>
          </a:p>
          <a:p>
            <a:pPr algn="just" rtl="1"/>
            <a:r>
              <a:rPr lang="ar-SA" sz="3200" dirty="0" smtClean="0">
                <a:solidFill>
                  <a:schemeClr val="tx1"/>
                </a:solidFill>
                <a:latin typeface="Tahoma" pitchFamily="34" charset="0"/>
                <a:cs typeface="Tahoma" pitchFamily="34" charset="0"/>
              </a:rPr>
              <a:t>* أنظمة الجودة</a:t>
            </a:r>
          </a:p>
          <a:p>
            <a:pPr algn="just" rtl="1"/>
            <a:r>
              <a:rPr lang="ar-SA" sz="3200" dirty="0" smtClean="0">
                <a:solidFill>
                  <a:schemeClr val="tx1"/>
                </a:solidFill>
                <a:latin typeface="Tahoma" pitchFamily="34" charset="0"/>
                <a:cs typeface="Tahoma" pitchFamily="34" charset="0"/>
              </a:rPr>
              <a:t>* جوائز الجودة</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رقم الشريحة 3"/>
          <p:cNvSpPr>
            <a:spLocks noGrp="1"/>
          </p:cNvSpPr>
          <p:nvPr>
            <p:ph type="sldNum" sz="quarter" idx="12"/>
          </p:nvPr>
        </p:nvSpPr>
        <p:spPr/>
        <p:txBody>
          <a:bodyPr/>
          <a:lstStyle/>
          <a:p>
            <a:fld id="{92268EEF-DB81-426E-BF65-63E3E465C7EC}" type="slidenum">
              <a:rPr lang="fr-FR" smtClean="0"/>
              <a:pPr/>
              <a:t>19</a:t>
            </a:fld>
            <a:endParaRPr lang="fr-FR"/>
          </a:p>
        </p:txBody>
      </p:sp>
      <p:sp>
        <p:nvSpPr>
          <p:cNvPr id="5" name="ZoneTexte 7"/>
          <p:cNvSpPr txBox="1"/>
          <p:nvPr/>
        </p:nvSpPr>
        <p:spPr>
          <a:xfrm>
            <a:off x="611560" y="658431"/>
            <a:ext cx="7992888" cy="4031873"/>
          </a:xfrm>
          <a:prstGeom prst="rect">
            <a:avLst/>
          </a:prstGeom>
          <a:ln>
            <a:solidFill>
              <a:schemeClr val="bg1"/>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solidFill>
                  <a:schemeClr val="tx1"/>
                </a:solidFill>
                <a:latin typeface="Tahoma" pitchFamily="34" charset="0"/>
                <a:cs typeface="Tahoma" pitchFamily="34" charset="0"/>
              </a:rPr>
              <a:t>أول كلمة نزلت في القرآن هي كلمة اقرأ والقرآن هو الفرقان ونزوله فرّق بين الحق والباطل وبين الظلمات والنور وبالتالي فإن ثقافتنا الاسلامية تعتبر المرجعية المثلى لتطوير إدارة المعرفة وما أمجاد وانجازات الحضارة الاسلامية إلا دليل على ذلك.</a:t>
            </a:r>
          </a:p>
          <a:p>
            <a:pPr algn="just" rtl="1"/>
            <a:r>
              <a:rPr lang="ar-SA" sz="3200" dirty="0" smtClean="0">
                <a:solidFill>
                  <a:schemeClr val="tx1"/>
                </a:solidFill>
                <a:latin typeface="Tahoma" pitchFamily="34" charset="0"/>
                <a:cs typeface="Tahoma" pitchFamily="34" charset="0"/>
              </a:rPr>
              <a:t>يمكن أن نعتبر هذا رسالة ربانية لنتعلم أن التغيير يبدأ بالقراءة والتعليم والتدريب والمعرفة.</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p:cNvSpPr txBox="1"/>
          <p:nvPr/>
        </p:nvSpPr>
        <p:spPr>
          <a:xfrm>
            <a:off x="1259632" y="1196752"/>
            <a:ext cx="6840760" cy="5262979"/>
          </a:xfrm>
          <a:prstGeom prst="rect">
            <a:avLst/>
          </a:prstGeom>
          <a:ln>
            <a:solidFill>
              <a:schemeClr val="bg1"/>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rtl="1"/>
            <a:r>
              <a:rPr lang="ar-SA" sz="2400" dirty="0" smtClean="0">
                <a:latin typeface="Tahoma" pitchFamily="34" charset="0"/>
                <a:cs typeface="Tahoma" pitchFamily="34" charset="0"/>
              </a:rPr>
              <a:t>بسم الله الرحمان الرحيم </a:t>
            </a:r>
            <a:endParaRPr lang="fr-FR" sz="2400" dirty="0" smtClean="0">
              <a:latin typeface="Tahoma" pitchFamily="34" charset="0"/>
              <a:cs typeface="Tahoma" pitchFamily="34" charset="0"/>
            </a:endParaRPr>
          </a:p>
          <a:p>
            <a:pPr algn="just" rtl="1"/>
            <a:r>
              <a:rPr lang="ar-SA" sz="2400" dirty="0" smtClean="0">
                <a:latin typeface="Tahoma" pitchFamily="34" charset="0"/>
                <a:cs typeface="Tahoma" pitchFamily="34" charset="0"/>
              </a:rPr>
              <a:t>إن الحمد لله نحمده ونستعينه ونستغفره ونعوذ بالله تعالى من شرور أنفسنا وسيئات أعمالنا من يهده الله فلا مضل له ومن يضلل فلا هادى له وأشهد أن لا إله إلا الله وحده لا شريك له واشهد أن محمدا عبده ورسوله صلى الله عليه وسلم</a:t>
            </a:r>
            <a:endParaRPr lang="fr-FR" sz="2400" dirty="0" smtClean="0">
              <a:latin typeface="Tahoma" pitchFamily="34" charset="0"/>
              <a:cs typeface="Tahoma" pitchFamily="34" charset="0"/>
            </a:endParaRPr>
          </a:p>
          <a:p>
            <a:pPr algn="just" rtl="1"/>
            <a:r>
              <a:rPr lang="ar-SA" sz="2400" dirty="0" smtClean="0">
                <a:latin typeface="Tahoma" pitchFamily="34" charset="0"/>
                <a:cs typeface="Tahoma" pitchFamily="34" charset="0"/>
              </a:rPr>
              <a:t>أما بعد</a:t>
            </a:r>
            <a:endParaRPr lang="ar-TN" sz="2400" dirty="0" smtClean="0">
              <a:latin typeface="Tahoma" pitchFamily="34" charset="0"/>
              <a:cs typeface="Tahoma" pitchFamily="34" charset="0"/>
            </a:endParaRPr>
          </a:p>
          <a:p>
            <a:pPr algn="just" rtl="1"/>
            <a:r>
              <a:rPr lang="ar-TN" sz="2400" dirty="0" smtClean="0">
                <a:latin typeface="Tahoma" pitchFamily="34" charset="0"/>
                <a:cs typeface="Tahoma" pitchFamily="34" charset="0"/>
              </a:rPr>
              <a:t>أريد في البداية أن أؤكد على </a:t>
            </a:r>
            <a:r>
              <a:rPr lang="ar-SA" sz="2400" dirty="0" smtClean="0">
                <a:latin typeface="Tahoma" pitchFamily="34" charset="0"/>
                <a:cs typeface="Tahoma" pitchFamily="34" charset="0"/>
              </a:rPr>
              <a:t>أهمية ثقافة الجودة بالنسبة للفرد والمؤسسة والدولة</a:t>
            </a:r>
            <a:endParaRPr lang="ar-TN" sz="2400" dirty="0" smtClean="0">
              <a:latin typeface="Tahoma" pitchFamily="34" charset="0"/>
              <a:cs typeface="Tahoma" pitchFamily="34" charset="0"/>
            </a:endParaRPr>
          </a:p>
          <a:p>
            <a:pPr algn="just" rtl="1"/>
            <a:r>
              <a:rPr lang="ar-TN" sz="2400" dirty="0" smtClean="0">
                <a:latin typeface="Tahoma" pitchFamily="34" charset="0"/>
                <a:cs typeface="Tahoma" pitchFamily="34" charset="0"/>
              </a:rPr>
              <a:t>يقول الله  تعالى </a:t>
            </a:r>
            <a:r>
              <a:rPr lang="ar-TN" sz="2400" dirty="0" smtClean="0">
                <a:solidFill>
                  <a:srgbClr val="FF0000"/>
                </a:solidFill>
                <a:latin typeface="Tahoma" pitchFamily="34" charset="0"/>
                <a:cs typeface="Tahoma" pitchFamily="34" charset="0"/>
              </a:rPr>
              <a:t>"</a:t>
            </a:r>
            <a:r>
              <a:rPr lang="ar-SA" sz="2400" dirty="0" err="1" smtClean="0">
                <a:solidFill>
                  <a:srgbClr val="FF0000"/>
                </a:solidFill>
                <a:latin typeface="Tahoma" pitchFamily="34" charset="0"/>
                <a:cs typeface="Tahoma" pitchFamily="34" charset="0"/>
              </a:rPr>
              <a:t>يَـ</a:t>
            </a:r>
            <a:r>
              <a:rPr lang="ar-SA" sz="2400" dirty="0" smtClean="0">
                <a:solidFill>
                  <a:srgbClr val="FF0000"/>
                </a:solidFill>
                <a:latin typeface="Tahoma" pitchFamily="34" charset="0"/>
                <a:cs typeface="Tahoma" pitchFamily="34" charset="0"/>
              </a:rPr>
              <a:t>ٰٓأَيُّهَا ٱلَّذِينَ ءَامَنُوا۟ ٱتَّقُوا۟ ٱللَّهَ وَقُولُوا۟ قَوْلًۭا سَدِيدًۭا ﴿70﴾ يُصْلِحْ لَكُمْ أَعْمَـٰلَكُمْ وَيَغْفِرْ لَكُمْ ذُنُوبَكُمْ ۗ وَمَن يُطِعِ ٱللَّهَ وَرَسُولَهُۥ فَقَدْ فَازَ فَوْزًا عَظِيمًا ﴿71﴾" </a:t>
            </a:r>
            <a:r>
              <a:rPr lang="ar-TN" sz="2400" dirty="0" smtClean="0">
                <a:latin typeface="Tahoma" pitchFamily="34" charset="0"/>
                <a:cs typeface="Tahoma" pitchFamily="34" charset="0"/>
              </a:rPr>
              <a:t>﴿الأحزاب﴾</a:t>
            </a:r>
            <a:endParaRPr lang="fr-FR" sz="2400" dirty="0" smtClean="0">
              <a:latin typeface="Tahoma" pitchFamily="34" charset="0"/>
              <a:cs typeface="Tahoma" pitchFamily="34" charset="0"/>
            </a:endParaRPr>
          </a:p>
          <a:p>
            <a:pPr algn="just" rtl="1"/>
            <a:endParaRPr lang="fr-FR" sz="2400" dirty="0">
              <a:latin typeface="Tahoma" pitchFamily="34" charset="0"/>
              <a:cs typeface="Tahoma" pitchFamily="34" charset="0"/>
            </a:endParaRPr>
          </a:p>
        </p:txBody>
      </p:sp>
      <p:sp>
        <p:nvSpPr>
          <p:cNvPr id="6" name="عنصر نائب لرقم الشريحة 5"/>
          <p:cNvSpPr>
            <a:spLocks noGrp="1"/>
          </p:cNvSpPr>
          <p:nvPr>
            <p:ph type="sldNum" sz="quarter" idx="12"/>
          </p:nvPr>
        </p:nvSpPr>
        <p:spPr/>
        <p:txBody>
          <a:bodyPr/>
          <a:lstStyle/>
          <a:p>
            <a:fld id="{92268EEF-DB81-426E-BF65-63E3E465C7EC}" type="slidenum">
              <a:rPr lang="fr-FR" smtClean="0"/>
              <a:pPr/>
              <a:t>2</a:t>
            </a:fld>
            <a:endParaRPr lang="fr-F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رقم الشريحة 3"/>
          <p:cNvSpPr>
            <a:spLocks noGrp="1"/>
          </p:cNvSpPr>
          <p:nvPr>
            <p:ph type="sldNum" sz="quarter" idx="12"/>
          </p:nvPr>
        </p:nvSpPr>
        <p:spPr/>
        <p:txBody>
          <a:bodyPr/>
          <a:lstStyle/>
          <a:p>
            <a:fld id="{92268EEF-DB81-426E-BF65-63E3E465C7EC}" type="slidenum">
              <a:rPr lang="fr-FR" smtClean="0"/>
              <a:pPr/>
              <a:t>20</a:t>
            </a:fld>
            <a:endParaRPr lang="fr-FR"/>
          </a:p>
        </p:txBody>
      </p:sp>
      <p:sp>
        <p:nvSpPr>
          <p:cNvPr id="5" name="ZoneTexte 7"/>
          <p:cNvSpPr txBox="1"/>
          <p:nvPr/>
        </p:nvSpPr>
        <p:spPr>
          <a:xfrm>
            <a:off x="611560" y="658431"/>
            <a:ext cx="7992888" cy="2062103"/>
          </a:xfrm>
          <a:prstGeom prst="rect">
            <a:avLst/>
          </a:prstGeom>
          <a:ln>
            <a:solidFill>
              <a:schemeClr val="bg1"/>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solidFill>
                  <a:schemeClr val="tx1"/>
                </a:solidFill>
                <a:latin typeface="Tahoma" pitchFamily="34" charset="0"/>
                <a:cs typeface="Tahoma" pitchFamily="34" charset="0"/>
              </a:rPr>
              <a:t>لذلك أقترح أن أول ما نبدأ </a:t>
            </a:r>
            <a:r>
              <a:rPr lang="ar-SA" sz="3200" dirty="0" err="1" smtClean="0">
                <a:solidFill>
                  <a:schemeClr val="tx1"/>
                </a:solidFill>
                <a:latin typeface="Tahoma" pitchFamily="34" charset="0"/>
                <a:cs typeface="Tahoma" pitchFamily="34" charset="0"/>
              </a:rPr>
              <a:t>به</a:t>
            </a:r>
            <a:r>
              <a:rPr lang="ar-SA" sz="3200" dirty="0" smtClean="0">
                <a:solidFill>
                  <a:schemeClr val="tx1"/>
                </a:solidFill>
                <a:latin typeface="Tahoma" pitchFamily="34" charset="0"/>
                <a:cs typeface="Tahoma" pitchFamily="34" charset="0"/>
              </a:rPr>
              <a:t> لإرساء نظام إدارة الجودة الشاملة والتميز والإحسان هو أن نتعلم كيف نتعلم بطريقة جيدة ومتميزة مكونات هذا النظام وهو ما نسميه بجودة تعلم </a:t>
            </a:r>
            <a:r>
              <a:rPr lang="ar-SA" sz="3200" dirty="0" err="1" smtClean="0">
                <a:solidFill>
                  <a:schemeClr val="tx1"/>
                </a:solidFill>
                <a:latin typeface="Tahoma" pitchFamily="34" charset="0"/>
                <a:cs typeface="Tahoma" pitchFamily="34" charset="0"/>
              </a:rPr>
              <a:t>الجودة.</a:t>
            </a:r>
            <a:r>
              <a:rPr lang="ar-SA" sz="3200" dirty="0" smtClean="0">
                <a:solidFill>
                  <a:schemeClr val="tx1"/>
                </a:solidFill>
                <a:latin typeface="Tahoma" pitchFamily="34" charset="0"/>
                <a:cs typeface="Tahoma" pitchFamily="34" charset="0"/>
              </a:rPr>
              <a:t>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رقم الشريحة 3"/>
          <p:cNvSpPr>
            <a:spLocks noGrp="1"/>
          </p:cNvSpPr>
          <p:nvPr>
            <p:ph type="sldNum" sz="quarter" idx="12"/>
          </p:nvPr>
        </p:nvSpPr>
        <p:spPr/>
        <p:txBody>
          <a:bodyPr/>
          <a:lstStyle/>
          <a:p>
            <a:fld id="{92268EEF-DB81-426E-BF65-63E3E465C7EC}" type="slidenum">
              <a:rPr lang="fr-FR" smtClean="0"/>
              <a:pPr/>
              <a:t>21</a:t>
            </a:fld>
            <a:endParaRPr lang="fr-FR"/>
          </a:p>
        </p:txBody>
      </p:sp>
      <p:sp>
        <p:nvSpPr>
          <p:cNvPr id="5" name="ZoneTexte 7"/>
          <p:cNvSpPr txBox="1"/>
          <p:nvPr/>
        </p:nvSpPr>
        <p:spPr>
          <a:xfrm>
            <a:off x="611560" y="658431"/>
            <a:ext cx="7992888" cy="4524315"/>
          </a:xfrm>
          <a:prstGeom prst="rect">
            <a:avLst/>
          </a:prstGeom>
          <a:ln>
            <a:solidFill>
              <a:schemeClr val="bg1"/>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solidFill>
                  <a:schemeClr val="tx1"/>
                </a:solidFill>
                <a:latin typeface="Tahoma" pitchFamily="34" charset="0"/>
                <a:cs typeface="Tahoma" pitchFamily="34" charset="0"/>
              </a:rPr>
              <a:t>تعلمنا الجيد ل:</a:t>
            </a:r>
          </a:p>
          <a:p>
            <a:pPr algn="just" rtl="1"/>
            <a:r>
              <a:rPr lang="ar-SA" sz="3200" dirty="0" smtClean="0">
                <a:solidFill>
                  <a:schemeClr val="tx1"/>
                </a:solidFill>
                <a:latin typeface="Tahoma" pitchFamily="34" charset="0"/>
                <a:cs typeface="Tahoma" pitchFamily="34" charset="0"/>
              </a:rPr>
              <a:t>* الجودة وأبعادها سواء للمنتج أو الخدمة</a:t>
            </a:r>
          </a:p>
          <a:p>
            <a:pPr algn="just" rtl="1"/>
            <a:r>
              <a:rPr lang="ar-SA" sz="3200" dirty="0" smtClean="0">
                <a:solidFill>
                  <a:schemeClr val="tx1"/>
                </a:solidFill>
                <a:latin typeface="Tahoma" pitchFamily="34" charset="0"/>
                <a:cs typeface="Tahoma" pitchFamily="34" charset="0"/>
              </a:rPr>
              <a:t>* إدارة الجودة الشاملة </a:t>
            </a:r>
            <a:r>
              <a:rPr lang="ar-SA" sz="3200" dirty="0" err="1" smtClean="0">
                <a:solidFill>
                  <a:schemeClr val="tx1"/>
                </a:solidFill>
                <a:latin typeface="Tahoma" pitchFamily="34" charset="0"/>
                <a:cs typeface="Tahoma" pitchFamily="34" charset="0"/>
              </a:rPr>
              <a:t>وسيروراتها</a:t>
            </a:r>
            <a:r>
              <a:rPr lang="ar-SA" sz="3200" dirty="0" smtClean="0">
                <a:solidFill>
                  <a:schemeClr val="tx1"/>
                </a:solidFill>
                <a:latin typeface="Tahoma" pitchFamily="34" charset="0"/>
                <a:cs typeface="Tahoma" pitchFamily="34" charset="0"/>
              </a:rPr>
              <a:t> (التخطيط والتنظيم والتوجيه والرقابة</a:t>
            </a:r>
            <a:r>
              <a:rPr lang="ar-SA" sz="3200" dirty="0" err="1" smtClean="0">
                <a:solidFill>
                  <a:schemeClr val="tx1"/>
                </a:solidFill>
                <a:latin typeface="Tahoma" pitchFamily="34" charset="0"/>
                <a:cs typeface="Tahoma" pitchFamily="34" charset="0"/>
              </a:rPr>
              <a:t>)</a:t>
            </a:r>
            <a:endParaRPr lang="ar-SA" sz="3200" dirty="0" smtClean="0">
              <a:solidFill>
                <a:schemeClr val="tx1"/>
              </a:solidFill>
              <a:latin typeface="Tahoma" pitchFamily="34" charset="0"/>
              <a:cs typeface="Tahoma" pitchFamily="34" charset="0"/>
            </a:endParaRPr>
          </a:p>
          <a:p>
            <a:pPr algn="just" rtl="1"/>
            <a:r>
              <a:rPr lang="ar-SA" sz="3200" dirty="0" smtClean="0">
                <a:solidFill>
                  <a:schemeClr val="tx1"/>
                </a:solidFill>
                <a:latin typeface="Tahoma" pitchFamily="34" charset="0"/>
                <a:cs typeface="Tahoma" pitchFamily="34" charset="0"/>
              </a:rPr>
              <a:t>* الأبعاد والمرتكزات الاستراتيجية لإدارة الجودة الشاملة</a:t>
            </a:r>
          </a:p>
          <a:p>
            <a:pPr algn="just" rtl="1"/>
            <a:r>
              <a:rPr lang="ar-SA" sz="3200" dirty="0" smtClean="0">
                <a:solidFill>
                  <a:schemeClr val="tx1"/>
                </a:solidFill>
                <a:latin typeface="Tahoma" pitchFamily="34" charset="0"/>
                <a:cs typeface="Tahoma" pitchFamily="34" charset="0"/>
              </a:rPr>
              <a:t>* المقارنة المرجعية والتميز</a:t>
            </a:r>
          </a:p>
          <a:p>
            <a:pPr algn="just" rtl="1"/>
            <a:r>
              <a:rPr lang="ar-SA" sz="3200" dirty="0" smtClean="0">
                <a:solidFill>
                  <a:schemeClr val="tx1"/>
                </a:solidFill>
                <a:latin typeface="Tahoma" pitchFamily="34" charset="0"/>
                <a:cs typeface="Tahoma" pitchFamily="34" charset="0"/>
              </a:rPr>
              <a:t>يمكننا من فهم أنظمة الجودة</a:t>
            </a:r>
          </a:p>
          <a:p>
            <a:pPr algn="just" rtl="1"/>
            <a:endParaRPr lang="ar-SA" sz="3200" dirty="0" smtClean="0">
              <a:solidFill>
                <a:schemeClr val="tx1"/>
              </a:solidFill>
              <a:latin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رقم الشريحة 3"/>
          <p:cNvSpPr>
            <a:spLocks noGrp="1"/>
          </p:cNvSpPr>
          <p:nvPr>
            <p:ph type="sldNum" sz="quarter" idx="12"/>
          </p:nvPr>
        </p:nvSpPr>
        <p:spPr/>
        <p:txBody>
          <a:bodyPr/>
          <a:lstStyle/>
          <a:p>
            <a:fld id="{92268EEF-DB81-426E-BF65-63E3E465C7EC}" type="slidenum">
              <a:rPr lang="fr-FR" smtClean="0"/>
              <a:pPr/>
              <a:t>22</a:t>
            </a:fld>
            <a:endParaRPr lang="fr-FR"/>
          </a:p>
        </p:txBody>
      </p:sp>
      <p:sp>
        <p:nvSpPr>
          <p:cNvPr id="5" name="ZoneTexte 7"/>
          <p:cNvSpPr txBox="1"/>
          <p:nvPr/>
        </p:nvSpPr>
        <p:spPr>
          <a:xfrm>
            <a:off x="611560" y="658431"/>
            <a:ext cx="7992888" cy="3539430"/>
          </a:xfrm>
          <a:prstGeom prst="rect">
            <a:avLst/>
          </a:prstGeom>
          <a:ln>
            <a:solidFill>
              <a:schemeClr val="bg1"/>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solidFill>
                  <a:schemeClr val="tx1"/>
                </a:solidFill>
                <a:latin typeface="Tahoma" pitchFamily="34" charset="0"/>
                <a:cs typeface="Tahoma" pitchFamily="34" charset="0"/>
              </a:rPr>
              <a:t>فهم أنظمة الجودة يمكن من اختيار النظام المناسب للمنظمة.</a:t>
            </a:r>
          </a:p>
          <a:p>
            <a:pPr algn="just" rtl="1"/>
            <a:r>
              <a:rPr lang="ar-SA" sz="3200" dirty="0" smtClean="0">
                <a:solidFill>
                  <a:schemeClr val="tx1"/>
                </a:solidFill>
                <a:latin typeface="Tahoma" pitchFamily="34" charset="0"/>
                <a:cs typeface="Tahoma" pitchFamily="34" charset="0"/>
              </a:rPr>
              <a:t>بعد الاختيار يتم التطبيق العملي والفعلي وإذا نجحت المنظمة في ذلك ووصلت إلى مستويات التميز والإحسان فإن حظوظها تصبح  وافرة للحصول على جائزة من جوائز </a:t>
            </a:r>
            <a:r>
              <a:rPr lang="ar-SA" sz="3200" dirty="0" err="1" smtClean="0">
                <a:solidFill>
                  <a:schemeClr val="tx1"/>
                </a:solidFill>
                <a:latin typeface="Tahoma" pitchFamily="34" charset="0"/>
                <a:cs typeface="Tahoma" pitchFamily="34" charset="0"/>
              </a:rPr>
              <a:t>الجودة.</a:t>
            </a:r>
            <a:r>
              <a:rPr lang="ar-SA" sz="3200" dirty="0" smtClean="0">
                <a:solidFill>
                  <a:schemeClr val="tx1"/>
                </a:solidFill>
                <a:latin typeface="Tahoma" pitchFamily="34" charset="0"/>
                <a:cs typeface="Tahoma" pitchFamily="34" charset="0"/>
              </a:rPr>
              <a:t> </a:t>
            </a:r>
          </a:p>
          <a:p>
            <a:pPr algn="just" rtl="1"/>
            <a:endParaRPr lang="ar-SA" sz="3200" dirty="0" smtClean="0">
              <a:solidFill>
                <a:schemeClr val="tx1"/>
              </a:solidFill>
              <a:latin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0" y="2381309"/>
            <a:ext cx="9144000" cy="2062103"/>
          </a:xfrm>
          <a:prstGeom prst="rect">
            <a:avLst/>
          </a:prstGeom>
          <a:solidFill>
            <a:schemeClr val="bg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rtl="1"/>
            <a:r>
              <a:rPr lang="ar-SA" sz="3200" dirty="0" smtClean="0">
                <a:solidFill>
                  <a:schemeClr val="dk1"/>
                </a:solidFill>
                <a:latin typeface="Tahoma" pitchFamily="34" charset="0"/>
                <a:cs typeface="Tahoma" pitchFamily="34" charset="0"/>
              </a:rPr>
              <a:t>قال الله تعالى ”</a:t>
            </a:r>
            <a:r>
              <a:rPr lang="ar-SA" sz="3200" dirty="0" smtClean="0">
                <a:solidFill>
                  <a:srgbClr val="FF0000"/>
                </a:solidFill>
                <a:latin typeface="Tahoma" pitchFamily="34" charset="0"/>
                <a:cs typeface="Tahoma" pitchFamily="34" charset="0"/>
              </a:rPr>
              <a:t>لَهُۥ مُعَقِّبَـٰتٌۭ مِّنۢ بَيْنِ يَدَيْهِ وَمِنْ خَلْفِهِۦ يَحْفَظُونَهُۥ مِنْ أَمْرِ ٱللَّهِ ۗ </a:t>
            </a:r>
            <a:r>
              <a:rPr lang="ar-SA" sz="3200" dirty="0" smtClean="0">
                <a:solidFill>
                  <a:srgbClr val="00B050"/>
                </a:solidFill>
                <a:latin typeface="Tahoma" pitchFamily="34" charset="0"/>
                <a:cs typeface="Tahoma" pitchFamily="34" charset="0"/>
              </a:rPr>
              <a:t>إِنَّ ٱللَّهَ لَا يُغَيِّرُ مَا بِقَوْمٍ حَتَّىٰ يُغَيِّرُوا۟ مَا بِأَنفُسِهِمْ </a:t>
            </a:r>
            <a:r>
              <a:rPr lang="ar-SA" sz="3200" dirty="0" smtClean="0">
                <a:solidFill>
                  <a:srgbClr val="FF0000"/>
                </a:solidFill>
                <a:latin typeface="Tahoma" pitchFamily="34" charset="0"/>
                <a:cs typeface="Tahoma" pitchFamily="34" charset="0"/>
              </a:rPr>
              <a:t>ۗ وَإِذَآ أَرَادَ ٱللَّهُ بِقَوْمٍۢ سُوٓءًۭا فَلَا مَرَدَّ لَهُۥ ۚ وَمَا لَهُم مِّن دُونِهِۦ مِن وَالٍ﴿</a:t>
            </a:r>
            <a:r>
              <a:rPr lang="ar-TN" sz="3200" dirty="0" smtClean="0">
                <a:solidFill>
                  <a:srgbClr val="FF0000"/>
                </a:solidFill>
                <a:latin typeface="Tahoma" pitchFamily="34" charset="0"/>
                <a:cs typeface="Tahoma" pitchFamily="34" charset="0"/>
              </a:rPr>
              <a:t>11</a:t>
            </a:r>
            <a:r>
              <a:rPr lang="ar-SA" sz="3200" dirty="0" smtClean="0">
                <a:solidFill>
                  <a:srgbClr val="FF0000"/>
                </a:solidFill>
                <a:latin typeface="Tahoma" pitchFamily="34" charset="0"/>
                <a:cs typeface="Tahoma" pitchFamily="34" charset="0"/>
              </a:rPr>
              <a:t>﴾</a:t>
            </a:r>
            <a:r>
              <a:rPr lang="ar-SA" sz="3200" dirty="0" smtClean="0">
                <a:solidFill>
                  <a:schemeClr val="dk1"/>
                </a:solidFill>
                <a:latin typeface="Tahoma" pitchFamily="34" charset="0"/>
                <a:cs typeface="Tahoma" pitchFamily="34" charset="0"/>
              </a:rPr>
              <a:t>“</a:t>
            </a:r>
            <a:r>
              <a:rPr lang="ar-TN" sz="3200" dirty="0" smtClean="0">
                <a:solidFill>
                  <a:srgbClr val="FF0000"/>
                </a:solidFill>
                <a:latin typeface="Tahoma" pitchFamily="34" charset="0"/>
                <a:cs typeface="Tahoma" pitchFamily="34" charset="0"/>
              </a:rPr>
              <a:t> </a:t>
            </a:r>
            <a:r>
              <a:rPr lang="ar-SA" sz="3200" dirty="0" smtClean="0">
                <a:solidFill>
                  <a:schemeClr val="dk1"/>
                </a:solidFill>
                <a:latin typeface="Tahoma" pitchFamily="34" charset="0"/>
                <a:cs typeface="Tahoma" pitchFamily="34" charset="0"/>
              </a:rPr>
              <a:t>سورة الرعد</a:t>
            </a:r>
            <a:endParaRPr lang="fr-FR" sz="3200" dirty="0" smtClean="0">
              <a:solidFill>
                <a:schemeClr val="dk1"/>
              </a:solidFill>
              <a:latin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0" y="2011977"/>
            <a:ext cx="9144000" cy="2800767"/>
          </a:xfrm>
          <a:prstGeom prst="rect">
            <a:avLst/>
          </a:prstGeom>
          <a:solidFill>
            <a:schemeClr val="bg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00000"/>
              </a:lnSpc>
              <a:spcBef>
                <a:spcPct val="0"/>
              </a:spcBef>
              <a:spcAft>
                <a:spcPct val="0"/>
              </a:spcAft>
              <a:buClrTx/>
              <a:buSzTx/>
              <a:buFontTx/>
              <a:buNone/>
              <a:tabLst/>
            </a:pPr>
            <a:r>
              <a:rPr lang="ar-SA" sz="3200" dirty="0" smtClean="0">
                <a:solidFill>
                  <a:schemeClr val="dk1"/>
                </a:solidFill>
                <a:latin typeface="Tahoma" pitchFamily="34" charset="0"/>
                <a:cs typeface="Tahoma" pitchFamily="34" charset="0"/>
              </a:rPr>
              <a:t>”إن رؤية المستقبل والقدرة على مواجهة متطلباته</a:t>
            </a:r>
            <a:r>
              <a:rPr lang="ar-TN" sz="3200" dirty="0" smtClean="0">
                <a:solidFill>
                  <a:schemeClr val="dk1"/>
                </a:solidFill>
                <a:latin typeface="Tahoma" pitchFamily="34" charset="0"/>
                <a:cs typeface="Tahoma" pitchFamily="34" charset="0"/>
              </a:rPr>
              <a:t>،</a:t>
            </a:r>
            <a:r>
              <a:rPr lang="ar-SA" sz="3200" dirty="0" smtClean="0">
                <a:solidFill>
                  <a:schemeClr val="dk1"/>
                </a:solidFill>
                <a:latin typeface="Tahoma" pitchFamily="34" charset="0"/>
                <a:cs typeface="Tahoma" pitchFamily="34" charset="0"/>
              </a:rPr>
              <a:t> تحتاج إلى </a:t>
            </a:r>
            <a:r>
              <a:rPr lang="ar-SA" sz="3200" b="1" dirty="0" smtClean="0">
                <a:solidFill>
                  <a:srgbClr val="FF0000"/>
                </a:solidFill>
                <a:latin typeface="Tahoma" pitchFamily="34" charset="0"/>
                <a:cs typeface="Tahoma" pitchFamily="34" charset="0"/>
              </a:rPr>
              <a:t>تغيير العقليات</a:t>
            </a:r>
            <a:r>
              <a:rPr lang="ar-SA" sz="3200" dirty="0" smtClean="0">
                <a:solidFill>
                  <a:schemeClr val="dk1"/>
                </a:solidFill>
                <a:latin typeface="Tahoma" pitchFamily="34" charset="0"/>
                <a:cs typeface="Tahoma" pitchFamily="34" charset="0"/>
              </a:rPr>
              <a:t>، أي </a:t>
            </a:r>
            <a:r>
              <a:rPr lang="ar-SA" sz="3200" dirty="0" smtClean="0">
                <a:solidFill>
                  <a:srgbClr val="00B050"/>
                </a:solidFill>
                <a:latin typeface="Tahoma" pitchFamily="34" charset="0"/>
                <a:cs typeface="Tahoma" pitchFamily="34" charset="0"/>
              </a:rPr>
              <a:t>كل دماغ يتشبث بالمناهج والأساليب البالية في مواجهة واقع جديد يكتسح كل من يعترض طريقه</a:t>
            </a:r>
            <a:r>
              <a:rPr lang="ar-SA" sz="3200" dirty="0" smtClean="0">
                <a:solidFill>
                  <a:schemeClr val="dk1"/>
                </a:solidFill>
                <a:latin typeface="Tahoma" pitchFamily="34" charset="0"/>
                <a:cs typeface="Tahoma" pitchFamily="34" charset="0"/>
              </a:rPr>
              <a:t>“</a:t>
            </a:r>
            <a:endParaRPr lang="ar-TN" sz="3200" dirty="0" smtClean="0">
              <a:solidFill>
                <a:schemeClr val="dk1"/>
              </a:solidFill>
              <a:latin typeface="Tahoma" pitchFamily="34" charset="0"/>
              <a:cs typeface="Tahoma" pitchFamily="34" charset="0"/>
            </a:endParaRPr>
          </a:p>
          <a:p>
            <a:pPr marL="0" marR="0" lvl="0" indent="0" algn="just" defTabSz="914400" rtl="1" eaLnBrk="1" fontAlgn="base" latinLnBrk="0" hangingPunct="1">
              <a:lnSpc>
                <a:spcPct val="100000"/>
              </a:lnSpc>
              <a:spcBef>
                <a:spcPct val="0"/>
              </a:spcBef>
              <a:spcAft>
                <a:spcPct val="0"/>
              </a:spcAft>
              <a:buClrTx/>
              <a:buSzTx/>
              <a:buFontTx/>
              <a:buNone/>
              <a:tabLst/>
            </a:pPr>
            <a:endParaRPr kumimoji="0" lang="ar-TN"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algn="just" rtl="1" fontAlgn="base">
              <a:spcBef>
                <a:spcPct val="0"/>
              </a:spcBef>
              <a:spcAft>
                <a:spcPct val="0"/>
              </a:spcAft>
            </a:pPr>
            <a:r>
              <a:rPr kumimoji="0" lang="ar-TN"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يومية الفنون 16/</a:t>
            </a:r>
            <a:r>
              <a:rPr kumimoji="0" lang="ar-TN" sz="1200" b="0" i="0" u="none" strike="noStrike" cap="none" normalizeH="0" dirty="0" smtClean="0">
                <a:ln>
                  <a:noFill/>
                </a:ln>
                <a:solidFill>
                  <a:schemeClr val="tx1"/>
                </a:solidFill>
                <a:effectLst/>
                <a:latin typeface="Arial" pitchFamily="34" charset="0"/>
                <a:ea typeface="Times New Roman" pitchFamily="18" charset="0"/>
                <a:cs typeface="Arial" pitchFamily="34" charset="0"/>
              </a:rPr>
              <a:t> 11 / </a:t>
            </a:r>
            <a:r>
              <a:rPr lang="ar-TN" sz="1200" dirty="0" smtClean="0">
                <a:latin typeface="Arial" pitchFamily="34" charset="0"/>
                <a:ea typeface="Times New Roman" pitchFamily="18" charset="0"/>
                <a:cs typeface="Arial" pitchFamily="34" charset="0"/>
              </a:rPr>
              <a:t>1989</a:t>
            </a:r>
            <a:r>
              <a:rPr lang="ar-SA" sz="1200" dirty="0" smtClean="0">
                <a:latin typeface="Arial" pitchFamily="34" charset="0"/>
                <a:ea typeface="Times New Roman" pitchFamily="18" charset="0"/>
                <a:cs typeface="Arial" pitchFamily="34" charset="0"/>
              </a:rPr>
              <a:t> </a:t>
            </a:r>
            <a:endParaRPr lang="en-US" sz="1200" dirty="0" smtClean="0">
              <a:latin typeface="Arial" pitchFamily="34" charset="0"/>
              <a:ea typeface="Times New Roman" pitchFamily="18"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500"/>
                                        <p:tgtEl>
                                          <p:spTgt spid="3">
                                            <p:txEl>
                                              <p:pRg st="0" end="0"/>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numéro de diapositive 8"/>
          <p:cNvSpPr>
            <a:spLocks noGrp="1"/>
          </p:cNvSpPr>
          <p:nvPr>
            <p:ph type="sldNum" sz="quarter" idx="12"/>
          </p:nvPr>
        </p:nvSpPr>
        <p:spPr/>
        <p:txBody>
          <a:bodyPr/>
          <a:lstStyle/>
          <a:p>
            <a:fld id="{92268EEF-DB81-426E-BF65-63E3E465C7EC}" type="slidenum">
              <a:rPr lang="fr-FR" smtClean="0"/>
              <a:pPr/>
              <a:t>25</a:t>
            </a:fld>
            <a:endParaRPr lang="fr-FR"/>
          </a:p>
        </p:txBody>
      </p:sp>
      <p:sp>
        <p:nvSpPr>
          <p:cNvPr id="4" name="ZoneTexte 7"/>
          <p:cNvSpPr txBox="1"/>
          <p:nvPr/>
        </p:nvSpPr>
        <p:spPr>
          <a:xfrm>
            <a:off x="0" y="260648"/>
            <a:ext cx="9036496" cy="255454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b="1" dirty="0" smtClean="0">
                <a:solidFill>
                  <a:srgbClr val="FC3210"/>
                </a:solidFill>
                <a:latin typeface="Tahoma" pitchFamily="34" charset="0"/>
                <a:cs typeface="Tahoma" pitchFamily="34" charset="0"/>
              </a:rPr>
              <a:t>هناك من يعتقد أن المختصين في الجودة هم الذين </a:t>
            </a:r>
            <a:r>
              <a:rPr lang="ar-SA" sz="3200" b="1" smtClean="0">
                <a:solidFill>
                  <a:srgbClr val="FC3210"/>
                </a:solidFill>
                <a:latin typeface="Tahoma" pitchFamily="34" charset="0"/>
                <a:cs typeface="Tahoma" pitchFamily="34" charset="0"/>
              </a:rPr>
              <a:t>سيقومون بالجودة </a:t>
            </a:r>
            <a:r>
              <a:rPr lang="ar-SA" sz="3200" b="1" dirty="0" smtClean="0">
                <a:solidFill>
                  <a:srgbClr val="FC3210"/>
                </a:solidFill>
                <a:latin typeface="Tahoma" pitchFamily="34" charset="0"/>
                <a:cs typeface="Tahoma" pitchFamily="34" charset="0"/>
              </a:rPr>
              <a:t>ويستغرب بعض المسؤولين كيف أن هناك مختصين في الجودة في منظماتهم ولكن لم يحصل تقدم في ممارسات الجودة. </a:t>
            </a:r>
            <a:endParaRPr lang="fr-FR" sz="3200" b="1" dirty="0">
              <a:solidFill>
                <a:srgbClr val="FC3210"/>
              </a:solidFill>
              <a:latin typeface="Tahoma" pitchFamily="34" charset="0"/>
              <a:cs typeface="Tahoma" pitchFamily="34" charset="0"/>
            </a:endParaRPr>
          </a:p>
        </p:txBody>
      </p:sp>
      <p:sp>
        <p:nvSpPr>
          <p:cNvPr id="5" name="ZoneTexte 7"/>
          <p:cNvSpPr txBox="1"/>
          <p:nvPr/>
        </p:nvSpPr>
        <p:spPr>
          <a:xfrm>
            <a:off x="0" y="2962687"/>
            <a:ext cx="9036496" cy="304698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b="1" dirty="0" smtClean="0">
                <a:solidFill>
                  <a:srgbClr val="00B050"/>
                </a:solidFill>
                <a:latin typeface="Tahoma" pitchFamily="34" charset="0"/>
                <a:cs typeface="Tahoma" pitchFamily="34" charset="0"/>
              </a:rPr>
              <a:t>إن المختص بالجودة لا يقوم هو بالجودة وإنما يعلم الأفراد والجماعات كيف يقومون بعملهم بجودة وذلك من خلال دروس نظريه لمعرفة أساسيات إدارة الجودة ومساعدات عملية لتمكين جميع الأطراف من ممارسة هذه الأساسيات في عملهم.</a:t>
            </a:r>
            <a:endParaRPr lang="fr-FR" sz="3200" b="1" dirty="0">
              <a:solidFill>
                <a:srgbClr val="00B050"/>
              </a:solidFill>
              <a:latin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down)">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down)">
                                      <p:cBhvr>
                                        <p:cTn id="15" dur="500"/>
                                        <p:tgtEl>
                                          <p:spTgt spid="5">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down)">
                                      <p:cBhvr>
                                        <p:cTn id="18"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P spid="5" grpId="0" build="allAtOnce"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numéro de diapositive 8"/>
          <p:cNvSpPr>
            <a:spLocks noGrp="1"/>
          </p:cNvSpPr>
          <p:nvPr>
            <p:ph type="sldNum" sz="quarter" idx="12"/>
          </p:nvPr>
        </p:nvSpPr>
        <p:spPr/>
        <p:txBody>
          <a:bodyPr/>
          <a:lstStyle/>
          <a:p>
            <a:fld id="{92268EEF-DB81-426E-BF65-63E3E465C7EC}" type="slidenum">
              <a:rPr lang="fr-FR" smtClean="0"/>
              <a:pPr/>
              <a:t>26</a:t>
            </a:fld>
            <a:endParaRPr lang="fr-FR"/>
          </a:p>
        </p:txBody>
      </p:sp>
      <p:sp>
        <p:nvSpPr>
          <p:cNvPr id="4" name="ZoneTexte 7"/>
          <p:cNvSpPr txBox="1"/>
          <p:nvPr/>
        </p:nvSpPr>
        <p:spPr>
          <a:xfrm>
            <a:off x="0" y="152400"/>
            <a:ext cx="9036496" cy="35394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b="1" dirty="0" smtClean="0">
                <a:solidFill>
                  <a:srgbClr val="008000"/>
                </a:solidFill>
                <a:latin typeface="Tahoma" pitchFamily="34" charset="0"/>
                <a:cs typeface="Tahoma" pitchFamily="34" charset="0"/>
              </a:rPr>
              <a:t>فالمختص في الجودة يقوم بمهام الجودة في: جامعة، منظمة صناعية، منظمة خدمات، مستشفي... فلا يمكن له أن يكون مختصا في كل المجالات وإنما يساعد جميع الأطراف في جميع المجالات والمستويات للوصول إلى الجودة المطلوبة دون الدخول في اختصاص كل طرف.</a:t>
            </a:r>
            <a:endParaRPr lang="fr-FR" sz="3200" b="1" dirty="0">
              <a:solidFill>
                <a:srgbClr val="008000"/>
              </a:solidFill>
              <a:latin typeface="Tahoma" pitchFamily="34" charset="0"/>
              <a:cs typeface="Tahoma" pitchFamily="34" charset="0"/>
            </a:endParaRPr>
          </a:p>
        </p:txBody>
      </p:sp>
      <p:sp>
        <p:nvSpPr>
          <p:cNvPr id="6" name="ZoneTexte 7"/>
          <p:cNvSpPr txBox="1"/>
          <p:nvPr/>
        </p:nvSpPr>
        <p:spPr>
          <a:xfrm>
            <a:off x="31304" y="3881497"/>
            <a:ext cx="9036496" cy="206210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b="1" dirty="0" smtClean="0">
                <a:solidFill>
                  <a:srgbClr val="FF3300"/>
                </a:solidFill>
                <a:latin typeface="Tahoma" pitchFamily="34" charset="0"/>
                <a:cs typeface="Tahoma" pitchFamily="34" charset="0"/>
              </a:rPr>
              <a:t>ولا يمكن أن نطلب من الجميع أن يكونوا مختصين في إدارة الجودة الشاملة ولكن يمكن أن نطالب كل فرد أو جماعة بالقيام بالعمل المطلوب بطريقة جيدة.</a:t>
            </a:r>
            <a:endParaRPr lang="fr-FR" sz="3200" b="1" dirty="0">
              <a:solidFill>
                <a:srgbClr val="FF3300"/>
              </a:solidFill>
              <a:latin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down)">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down)">
                                      <p:cBhvr>
                                        <p:cTn id="15" dur="500"/>
                                        <p:tgtEl>
                                          <p:spTgt spid="6">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down)">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P spid="6" grpId="0" build="allAtOnce"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228600"/>
            <a:ext cx="8839200" cy="3046988"/>
          </a:xfrm>
          <a:prstGeom prst="rect">
            <a:avLst/>
          </a:prstGeom>
          <a:solidFill>
            <a:schemeClr val="bg1"/>
          </a:solidFill>
        </p:spPr>
        <p:txBody>
          <a:bodyPr wrap="square">
            <a:spAutoFit/>
          </a:bodyPr>
          <a:lstStyle/>
          <a:p>
            <a:pPr algn="just" rtl="1"/>
            <a:r>
              <a:rPr lang="ar-SA" sz="3200" dirty="0" smtClean="0">
                <a:solidFill>
                  <a:schemeClr val="dk1"/>
                </a:solidFill>
                <a:latin typeface="Tahoma" pitchFamily="34" charset="0"/>
                <a:cs typeface="Tahoma" pitchFamily="34" charset="0"/>
              </a:rPr>
              <a:t>وجدت نصوصا شرعية إسلامية تثبت أن </a:t>
            </a:r>
            <a:r>
              <a:rPr lang="ar-SA" sz="3200" dirty="0" smtClean="0">
                <a:solidFill>
                  <a:srgbClr val="FC3210"/>
                </a:solidFill>
                <a:latin typeface="Tahoma" pitchFamily="34" charset="0"/>
                <a:cs typeface="Tahoma" pitchFamily="34" charset="0"/>
              </a:rPr>
              <a:t>مرجعيتنا الإسلامية تدعو إلى الجودة والإتقان والإخلاص والإحسان والسداد... </a:t>
            </a:r>
            <a:r>
              <a:rPr lang="ar-SA" sz="3200" dirty="0" smtClean="0">
                <a:solidFill>
                  <a:schemeClr val="dk1"/>
                </a:solidFill>
                <a:latin typeface="Tahoma" pitchFamily="34" charset="0"/>
                <a:cs typeface="Tahoma" pitchFamily="34" charset="0"/>
              </a:rPr>
              <a:t>وهي مبادئ نحتاج إليها لتحقيق الجودة والتميز. ومن هذه النصوص نتعلم الدرس أنه من المفترض أن أمتنا الإسلامية هي التي تعلّم وتصدر الجودة.</a:t>
            </a:r>
            <a:endParaRPr lang="en-US" sz="3200" dirty="0" smtClean="0">
              <a:solidFill>
                <a:schemeClr val="dk1"/>
              </a:solidFill>
              <a:latin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228600"/>
            <a:ext cx="8839200" cy="5509200"/>
          </a:xfrm>
          <a:prstGeom prst="rect">
            <a:avLst/>
          </a:prstGeom>
          <a:solidFill>
            <a:schemeClr val="bg1"/>
          </a:solidFill>
        </p:spPr>
        <p:txBody>
          <a:bodyPr wrap="square">
            <a:spAutoFit/>
          </a:bodyPr>
          <a:lstStyle/>
          <a:p>
            <a:pPr algn="just" rtl="1"/>
            <a:r>
              <a:rPr lang="ar-SA" sz="3200" dirty="0" smtClean="0">
                <a:latin typeface="Arial" pitchFamily="34" charset="0"/>
                <a:ea typeface="Times New Roman" pitchFamily="18" charset="0"/>
                <a:cs typeface="Arial" pitchFamily="34" charset="0"/>
              </a:rPr>
              <a:t> </a:t>
            </a:r>
            <a:r>
              <a:rPr lang="ar-SA" sz="3200" dirty="0" smtClean="0">
                <a:solidFill>
                  <a:schemeClr val="dk1"/>
                </a:solidFill>
                <a:latin typeface="Tahoma" pitchFamily="34" charset="0"/>
                <a:cs typeface="Tahoma" pitchFamily="34" charset="0"/>
              </a:rPr>
              <a:t>إن </a:t>
            </a:r>
            <a:r>
              <a:rPr lang="ar-SA" sz="3200" dirty="0" smtClean="0">
                <a:solidFill>
                  <a:srgbClr val="FC3210"/>
                </a:solidFill>
                <a:latin typeface="Tahoma" pitchFamily="34" charset="0"/>
                <a:cs typeface="Tahoma" pitchFamily="34" charset="0"/>
              </a:rPr>
              <a:t>إدارة الجودة الشاملة </a:t>
            </a:r>
            <a:r>
              <a:rPr lang="ar-SA" sz="3200" dirty="0" smtClean="0">
                <a:solidFill>
                  <a:schemeClr val="dk1"/>
                </a:solidFill>
                <a:latin typeface="Tahoma" pitchFamily="34" charset="0"/>
                <a:cs typeface="Tahoma" pitchFamily="34" charset="0"/>
              </a:rPr>
              <a:t>تعتمد على </a:t>
            </a:r>
            <a:r>
              <a:rPr lang="ar-SA" sz="3200" dirty="0" smtClean="0">
                <a:solidFill>
                  <a:srgbClr val="008000"/>
                </a:solidFill>
                <a:latin typeface="Tahoma" pitchFamily="34" charset="0"/>
                <a:cs typeface="Tahoma" pitchFamily="34" charset="0"/>
              </a:rPr>
              <a:t>الإدارة بالمشاركة وبالأهداف </a:t>
            </a:r>
            <a:r>
              <a:rPr lang="ar-SA" sz="3200" dirty="0" smtClean="0">
                <a:solidFill>
                  <a:schemeClr val="dk1"/>
                </a:solidFill>
                <a:latin typeface="Tahoma" pitchFamily="34" charset="0"/>
                <a:cs typeface="Tahoma" pitchFamily="34" charset="0"/>
              </a:rPr>
              <a:t>التي تمكن من </a:t>
            </a:r>
            <a:r>
              <a:rPr lang="ar-SA" sz="3200" b="1" dirty="0" smtClean="0">
                <a:solidFill>
                  <a:srgbClr val="FF33CC"/>
                </a:solidFill>
                <a:latin typeface="Tahoma" pitchFamily="34" charset="0"/>
                <a:cs typeface="Tahoma" pitchFamily="34" charset="0"/>
              </a:rPr>
              <a:t>الاستماع إلى الجميع</a:t>
            </a:r>
            <a:r>
              <a:rPr lang="ar-SA" sz="3200" dirty="0" smtClean="0">
                <a:solidFill>
                  <a:schemeClr val="dk1"/>
                </a:solidFill>
                <a:latin typeface="Tahoma" pitchFamily="34" charset="0"/>
                <a:cs typeface="Tahoma" pitchFamily="34" charset="0"/>
              </a:rPr>
              <a:t>: مسؤولين وكوادر وعملة في </a:t>
            </a:r>
            <a:r>
              <a:rPr lang="ar-SA" sz="3200" b="1" dirty="0" smtClean="0">
                <a:solidFill>
                  <a:srgbClr val="FF0000"/>
                </a:solidFill>
                <a:latin typeface="Tahoma" pitchFamily="34" charset="0"/>
                <a:cs typeface="Tahoma" pitchFamily="34" charset="0"/>
              </a:rPr>
              <a:t>سيرورات تصميم وتنفيذ ومراقبة </a:t>
            </a:r>
            <a:r>
              <a:rPr lang="ar-SA" sz="3200" dirty="0" smtClean="0">
                <a:solidFill>
                  <a:schemeClr val="dk1"/>
                </a:solidFill>
                <a:latin typeface="Tahoma" pitchFamily="34" charset="0"/>
                <a:cs typeface="Tahoma" pitchFamily="34" charset="0"/>
              </a:rPr>
              <a:t>منظومة الأهداف التي نريدها </a:t>
            </a:r>
            <a:r>
              <a:rPr lang="ar-SA" sz="3200" b="1" dirty="0" smtClean="0">
                <a:solidFill>
                  <a:srgbClr val="008000"/>
                </a:solidFill>
                <a:latin typeface="Tahoma" pitchFamily="34" charset="0"/>
                <a:cs typeface="Tahoma" pitchFamily="34" charset="0"/>
              </a:rPr>
              <a:t>مرتبطة بالواقع العملي للمنظمات ومرآة عاكسة لطموحات الجميع</a:t>
            </a:r>
            <a:r>
              <a:rPr lang="ar-SA" sz="3200" dirty="0" smtClean="0">
                <a:solidFill>
                  <a:schemeClr val="dk1"/>
                </a:solidFill>
                <a:latin typeface="Tahoma" pitchFamily="34" charset="0"/>
                <a:cs typeface="Tahoma" pitchFamily="34" charset="0"/>
              </a:rPr>
              <a:t>.</a:t>
            </a:r>
          </a:p>
          <a:p>
            <a:pPr algn="just" rtl="1"/>
            <a:r>
              <a:rPr lang="ar-SA" sz="3200" dirty="0" smtClean="0">
                <a:solidFill>
                  <a:schemeClr val="dk1"/>
                </a:solidFill>
                <a:latin typeface="Tahoma" pitchFamily="34" charset="0"/>
                <a:cs typeface="Tahoma" pitchFamily="34" charset="0"/>
              </a:rPr>
              <a:t>من هنا نتمكن من إرساء منظومة </a:t>
            </a:r>
            <a:r>
              <a:rPr lang="ar-SA" sz="3200" b="1" dirty="0" smtClean="0">
                <a:solidFill>
                  <a:srgbClr val="FF3300"/>
                </a:solidFill>
                <a:latin typeface="Tahoma" pitchFamily="34" charset="0"/>
                <a:cs typeface="Tahoma" pitchFamily="34" charset="0"/>
              </a:rPr>
              <a:t>يُحترم فيها الفرد سواء كان عامل أو مواطنا  </a:t>
            </a:r>
            <a:r>
              <a:rPr lang="ar-SA" sz="3200" dirty="0" smtClean="0">
                <a:solidFill>
                  <a:schemeClr val="dk1"/>
                </a:solidFill>
                <a:latin typeface="Tahoma" pitchFamily="34" charset="0"/>
                <a:cs typeface="Tahoma" pitchFamily="34" charset="0"/>
              </a:rPr>
              <a:t>من </a:t>
            </a:r>
            <a:r>
              <a:rPr lang="ar-SA" sz="3200" b="1" dirty="0" smtClean="0">
                <a:solidFill>
                  <a:srgbClr val="FF3300"/>
                </a:solidFill>
                <a:latin typeface="Tahoma" pitchFamily="34" charset="0"/>
                <a:cs typeface="Tahoma" pitchFamily="34" charset="0"/>
              </a:rPr>
              <a:t>المسؤولين</a:t>
            </a:r>
            <a:r>
              <a:rPr lang="ar-SA" sz="3200" dirty="0" smtClean="0">
                <a:solidFill>
                  <a:schemeClr val="dk1"/>
                </a:solidFill>
                <a:latin typeface="Tahoma" pitchFamily="34" charset="0"/>
                <a:cs typeface="Tahoma" pitchFamily="34" charset="0"/>
              </a:rPr>
              <a:t> وتمكنه من المشاركة في </a:t>
            </a:r>
            <a:r>
              <a:rPr lang="ar-SA" sz="3200" b="1" u="sng" dirty="0" smtClean="0">
                <a:solidFill>
                  <a:srgbClr val="008000"/>
                </a:solidFill>
                <a:latin typeface="Tahoma" pitchFamily="34" charset="0"/>
                <a:cs typeface="Tahoma" pitchFamily="34" charset="0"/>
              </a:rPr>
              <a:t>تحقيق الخيرات وتضمن له نصيبه منها بطريقة شريفة ومشرفة وعادلة</a:t>
            </a:r>
            <a:r>
              <a:rPr lang="ar-SA" sz="3200" dirty="0" smtClean="0">
                <a:solidFill>
                  <a:schemeClr val="dk1"/>
                </a:solidFill>
                <a:latin typeface="Tahoma" pitchFamily="34" charset="0"/>
                <a:cs typeface="Tahoma" pitchFamily="34" charset="0"/>
              </a:rPr>
              <a:t>.</a:t>
            </a:r>
            <a:endParaRPr lang="en-US" sz="3200" dirty="0" smtClean="0">
              <a:solidFill>
                <a:schemeClr val="dk1"/>
              </a:solidFill>
              <a:latin typeface="Tahoma" pitchFamily="34" charset="0"/>
              <a:cs typeface="Tahoma" pitchFamily="34" charset="0"/>
            </a:endParaRPr>
          </a:p>
          <a:p>
            <a:pPr lvl="0" algn="just" rtl="1" fontAlgn="base">
              <a:spcBef>
                <a:spcPct val="0"/>
              </a:spcBef>
              <a:spcAft>
                <a:spcPct val="0"/>
              </a:spcAft>
            </a:pPr>
            <a:endParaRPr lang="en-US" sz="3200" dirty="0" smtClean="0">
              <a:latin typeface="Arial" pitchFamily="34" charset="0"/>
              <a:ea typeface="Times New Roman" pitchFamily="18" charset="0"/>
              <a:cs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228600"/>
            <a:ext cx="8839200" cy="5878532"/>
          </a:xfrm>
          <a:prstGeom prst="rect">
            <a:avLst/>
          </a:prstGeom>
          <a:solidFill>
            <a:schemeClr val="bg1"/>
          </a:solidFill>
        </p:spPr>
        <p:txBody>
          <a:bodyPr wrap="square">
            <a:spAutoFit/>
          </a:bodyPr>
          <a:lstStyle/>
          <a:p>
            <a:pPr algn="just" rtl="1"/>
            <a:r>
              <a:rPr lang="ar-SA" sz="1200" dirty="0" smtClean="0">
                <a:latin typeface="Arial" pitchFamily="34" charset="0"/>
                <a:ea typeface="Times New Roman" pitchFamily="18" charset="0"/>
                <a:cs typeface="Arial" pitchFamily="34" charset="0"/>
              </a:rPr>
              <a:t> </a:t>
            </a:r>
            <a:endParaRPr lang="en-US" sz="1200" dirty="0" smtClean="0">
              <a:solidFill>
                <a:schemeClr val="dk1"/>
              </a:solidFill>
              <a:latin typeface="Tahoma" pitchFamily="34" charset="0"/>
              <a:cs typeface="Tahoma" pitchFamily="34" charset="0"/>
            </a:endParaRPr>
          </a:p>
          <a:p>
            <a:pPr algn="just" rtl="1"/>
            <a:r>
              <a:rPr lang="ar-SA" sz="3200" dirty="0" smtClean="0">
                <a:solidFill>
                  <a:schemeClr val="dk1"/>
                </a:solidFill>
                <a:latin typeface="Tahoma" pitchFamily="34" charset="0"/>
                <a:cs typeface="Tahoma" pitchFamily="34" charset="0"/>
              </a:rPr>
              <a:t>مع هذه المنظومة يقع </a:t>
            </a:r>
            <a:r>
              <a:rPr lang="ar-SA" sz="3200" dirty="0" smtClean="0">
                <a:solidFill>
                  <a:srgbClr val="0070C0"/>
                </a:solidFill>
                <a:latin typeface="Tahoma" pitchFamily="34" charset="0"/>
                <a:cs typeface="Tahoma" pitchFamily="34" charset="0"/>
              </a:rPr>
              <a:t>القطع مع جميع أنواع الإقصاء والتهميش</a:t>
            </a:r>
            <a:r>
              <a:rPr lang="ar-SA" sz="3200" dirty="0" smtClean="0">
                <a:solidFill>
                  <a:schemeClr val="dk1"/>
                </a:solidFill>
                <a:latin typeface="Tahoma" pitchFamily="34" charset="0"/>
                <a:cs typeface="Tahoma" pitchFamily="34" charset="0"/>
              </a:rPr>
              <a:t> لتكون المجموعة, </a:t>
            </a:r>
            <a:r>
              <a:rPr lang="ar-SA" sz="3200" dirty="0" smtClean="0">
                <a:solidFill>
                  <a:srgbClr val="008000"/>
                </a:solidFill>
                <a:latin typeface="Tahoma" pitchFamily="34" charset="0"/>
                <a:cs typeface="Tahoma" pitchFamily="34" charset="0"/>
              </a:rPr>
              <a:t>عائلة واحدة  كأنها جسد واحد.</a:t>
            </a:r>
            <a:endParaRPr lang="en-US" sz="3200" dirty="0" smtClean="0">
              <a:solidFill>
                <a:srgbClr val="008000"/>
              </a:solidFill>
              <a:latin typeface="Tahoma" pitchFamily="34" charset="0"/>
              <a:cs typeface="Tahoma" pitchFamily="34" charset="0"/>
            </a:endParaRPr>
          </a:p>
          <a:p>
            <a:pPr algn="just" rtl="1"/>
            <a:r>
              <a:rPr lang="ar-SA" sz="3200" dirty="0" smtClean="0">
                <a:solidFill>
                  <a:schemeClr val="dk1"/>
                </a:solidFill>
                <a:latin typeface="Tahoma" pitchFamily="34" charset="0"/>
                <a:cs typeface="Tahoma" pitchFamily="34" charset="0"/>
              </a:rPr>
              <a:t>قَالَ رَسُولُ اللَّهِ صَلَّى اللَّهُ عَلَيْهِ وَسَلَّمَ ”</a:t>
            </a:r>
            <a:r>
              <a:rPr lang="ar-SA" sz="3200" dirty="0" smtClean="0">
                <a:solidFill>
                  <a:srgbClr val="FC3210"/>
                </a:solidFill>
                <a:latin typeface="Tahoma" pitchFamily="34" charset="0"/>
                <a:cs typeface="Tahoma" pitchFamily="34" charset="0"/>
              </a:rPr>
              <a:t>مَثَلُ الْمُؤْمِنِينَ فِي تَوَادِّهِمْ وَتَرَاحُمِهِمْ وَتَعَاطُفِهِمْ مَثَلُ الْجَسَدِ إِذَا اشْتَكَى مِنْهُ عُضْوٌ تَدَاعَى لَهُ سَائِرُ الْجَسَدِ بِالسَّهَرِ وَالْحُمَّى</a:t>
            </a:r>
            <a:r>
              <a:rPr lang="ar-SA" sz="3200" dirty="0" smtClean="0">
                <a:solidFill>
                  <a:schemeClr val="dk1"/>
                </a:solidFill>
                <a:latin typeface="Tahoma" pitchFamily="34" charset="0"/>
                <a:cs typeface="Tahoma" pitchFamily="34" charset="0"/>
              </a:rPr>
              <a:t>“ </a:t>
            </a:r>
            <a:r>
              <a:rPr lang="ar-SA" sz="2400" dirty="0" smtClean="0"/>
              <a:t>(صحيح مسلم بشرح النووي)</a:t>
            </a:r>
            <a:endParaRPr lang="ar-SA" sz="2400" dirty="0" smtClean="0">
              <a:solidFill>
                <a:schemeClr val="dk1"/>
              </a:solidFill>
              <a:latin typeface="Tahoma" pitchFamily="34" charset="0"/>
              <a:cs typeface="Tahoma" pitchFamily="34" charset="0"/>
            </a:endParaRPr>
          </a:p>
          <a:p>
            <a:pPr algn="just" rtl="1"/>
            <a:r>
              <a:rPr lang="en-US" sz="3200" b="1" dirty="0" smtClean="0"/>
              <a:t> </a:t>
            </a:r>
            <a:r>
              <a:rPr lang="en-US" sz="3200" dirty="0" smtClean="0"/>
              <a:t> </a:t>
            </a:r>
          </a:p>
          <a:p>
            <a:pPr algn="just" rtl="1"/>
            <a:r>
              <a:rPr lang="en-US" sz="1200" u="sng" dirty="0" smtClean="0">
                <a:hlinkClick r:id="rId2"/>
              </a:rPr>
              <a:t>http://www.al-islam.com/portal.aspx?pageid=241&amp;Words=+%D9%85%D8%AB%D9%84+%D8%A7%D9%84%D9%85%D8%A4%D9%85%D9%86%D9%8A%D9%86+%D9%81%D9%8A+%D8%AA%D9%88%D8%A7%D8%AF%D9%87%D9%85+%D9%88%D8%AA%D8%B1%D8%A7%D8%AD%D9%85%D9%87%D9%85+&amp;Type=phrase&amp;Level=exact&amp;ID=422288&amp;Return=http%3a%2f%2fwww.al-islam.com%2fPortals%2fal-islam_com%2fportal.aspx%3fpageid%3d1284%26Words%3d%2b%D9%85%D8%AB%D9%84%2b%D8%A7%D9%84%D9%85%D8%A4%D9%85%D9%86%D9%8A%D9%86%2b%D9%81%D9%8A%2b%D8%AA%D9%88%D8%A7%D8%AF%D9%87%D9%85%2b%D9%88%D8%AA%D8%B1%D8%A7%D8%AD%D9%85%D9%87%D9%85%2b%26Level%3dexact%26Type%3dphrase%26SectionName%3dPage%26ContentLanguage%3d1%26Page%3d0%26SectionID%3d2</a:t>
            </a:r>
            <a:endParaRPr lang="en-US" sz="1200" dirty="0" smtClean="0">
              <a:solidFill>
                <a:schemeClr val="dk1"/>
              </a:solidFill>
              <a:latin typeface="Tahoma" pitchFamily="34" charset="0"/>
              <a:cs typeface="Tahoma" pitchFamily="34" charset="0"/>
            </a:endParaRPr>
          </a:p>
          <a:p>
            <a:pPr lvl="0" algn="just" rtl="1" fontAlgn="base">
              <a:spcBef>
                <a:spcPct val="0"/>
              </a:spcBef>
              <a:spcAft>
                <a:spcPct val="0"/>
              </a:spcAft>
            </a:pPr>
            <a:endParaRPr lang="en-US" sz="1200" dirty="0" smtClean="0">
              <a:latin typeface="Arial" pitchFamily="34" charset="0"/>
              <a:ea typeface="Times New Roman" pitchFamily="18"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p:cNvSpPr txBox="1"/>
          <p:nvPr/>
        </p:nvSpPr>
        <p:spPr>
          <a:xfrm>
            <a:off x="1219200" y="1295400"/>
            <a:ext cx="6984776" cy="2062103"/>
          </a:xfrm>
          <a:prstGeom prst="rect">
            <a:avLst/>
          </a:prstGeom>
          <a:ln>
            <a:solidFill>
              <a:schemeClr val="bg1"/>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latin typeface="Tahoma" pitchFamily="34" charset="0"/>
                <a:cs typeface="Tahoma" pitchFamily="34" charset="0"/>
              </a:rPr>
              <a:t>من هنا </a:t>
            </a:r>
            <a:r>
              <a:rPr lang="ar-SA" sz="3200" dirty="0" smtClean="0">
                <a:solidFill>
                  <a:srgbClr val="FF0000"/>
                </a:solidFill>
                <a:latin typeface="Tahoma" pitchFamily="34" charset="0"/>
                <a:cs typeface="Tahoma" pitchFamily="34" charset="0"/>
              </a:rPr>
              <a:t>ننطلق</a:t>
            </a:r>
            <a:r>
              <a:rPr lang="ar-SA" sz="3200" dirty="0" smtClean="0">
                <a:latin typeface="Tahoma" pitchFamily="34" charset="0"/>
                <a:cs typeface="Tahoma" pitchFamily="34" charset="0"/>
              </a:rPr>
              <a:t> من </a:t>
            </a:r>
            <a:r>
              <a:rPr lang="ar-SA" sz="3200" b="1" dirty="0" smtClean="0">
                <a:solidFill>
                  <a:srgbClr val="00B050"/>
                </a:solidFill>
                <a:latin typeface="Tahoma" pitchFamily="34" charset="0"/>
                <a:cs typeface="Tahoma" pitchFamily="34" charset="0"/>
              </a:rPr>
              <a:t>مبدإ أن القول السديد والكلام الصالح البناء والأخلاق العالية </a:t>
            </a:r>
            <a:r>
              <a:rPr lang="ar-SA" sz="3200" b="1" dirty="0" smtClean="0">
                <a:latin typeface="Tahoma" pitchFamily="34" charset="0"/>
                <a:cs typeface="Tahoma" pitchFamily="34" charset="0"/>
              </a:rPr>
              <a:t>طريق</a:t>
            </a:r>
            <a:r>
              <a:rPr lang="ar-SA" sz="3200" dirty="0" smtClean="0">
                <a:latin typeface="Tahoma" pitchFamily="34" charset="0"/>
                <a:cs typeface="Tahoma" pitchFamily="34" charset="0"/>
              </a:rPr>
              <a:t> </a:t>
            </a:r>
            <a:r>
              <a:rPr lang="ar-SA" sz="3200" b="1" dirty="0" smtClean="0">
                <a:solidFill>
                  <a:srgbClr val="C00000"/>
                </a:solidFill>
                <a:latin typeface="Tahoma" pitchFamily="34" charset="0"/>
                <a:cs typeface="Tahoma" pitchFamily="34" charset="0"/>
              </a:rPr>
              <a:t>للنجاح والتميز والفوز العظيم إن شاء الله.</a:t>
            </a:r>
            <a:r>
              <a:rPr lang="ar-SA" sz="3200" dirty="0" smtClean="0">
                <a:latin typeface="Tahoma" pitchFamily="34" charset="0"/>
                <a:cs typeface="Tahoma" pitchFamily="34" charset="0"/>
              </a:rPr>
              <a:t> </a:t>
            </a:r>
            <a:endParaRPr lang="en-US" sz="3200" dirty="0" smtClean="0">
              <a:latin typeface="Tahoma" pitchFamily="34" charset="0"/>
              <a:cs typeface="Tahoma" pitchFamily="34" charset="0"/>
            </a:endParaRPr>
          </a:p>
        </p:txBody>
      </p:sp>
      <p:sp>
        <p:nvSpPr>
          <p:cNvPr id="5" name="عنصر نائب لرقم الشريحة 4"/>
          <p:cNvSpPr>
            <a:spLocks noGrp="1"/>
          </p:cNvSpPr>
          <p:nvPr>
            <p:ph type="sldNum" sz="quarter" idx="12"/>
          </p:nvPr>
        </p:nvSpPr>
        <p:spPr/>
        <p:txBody>
          <a:bodyPr/>
          <a:lstStyle/>
          <a:p>
            <a:fld id="{92268EEF-DB81-426E-BF65-63E3E465C7EC}" type="slidenum">
              <a:rPr lang="fr-FR" smtClean="0"/>
              <a:pPr/>
              <a:t>3</a:t>
            </a:fld>
            <a:endParaRPr lang="fr-F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3116759"/>
            <a:ext cx="8839200" cy="769441"/>
          </a:xfrm>
          <a:prstGeom prst="rect">
            <a:avLst/>
          </a:prstGeom>
          <a:solidFill>
            <a:schemeClr val="bg1"/>
          </a:solidFill>
        </p:spPr>
        <p:txBody>
          <a:bodyPr wrap="square">
            <a:spAutoFit/>
          </a:bodyPr>
          <a:lstStyle/>
          <a:p>
            <a:pPr algn="just" rtl="1" fontAlgn="base">
              <a:spcBef>
                <a:spcPct val="0"/>
              </a:spcBef>
              <a:spcAft>
                <a:spcPct val="0"/>
              </a:spcAft>
            </a:pPr>
            <a:r>
              <a:rPr lang="ar-SA" sz="3200" dirty="0" smtClean="0">
                <a:latin typeface="Arial" pitchFamily="34" charset="0"/>
                <a:ea typeface="Times New Roman" pitchFamily="18" charset="0"/>
                <a:cs typeface="Arial" pitchFamily="34" charset="0"/>
              </a:rPr>
              <a:t> </a:t>
            </a:r>
            <a:r>
              <a:rPr lang="ar-SA" sz="4400" dirty="0" smtClean="0">
                <a:solidFill>
                  <a:srgbClr val="FF0000"/>
                </a:solidFill>
                <a:latin typeface="Tahoma" pitchFamily="34" charset="0"/>
                <a:cs typeface="Tahoma" pitchFamily="34" charset="0"/>
              </a:rPr>
              <a:t>فهل تريدون أن نكون كالجسد الواحد؟</a:t>
            </a:r>
            <a:endParaRPr lang="en-US" sz="4400" dirty="0" smtClean="0">
              <a:solidFill>
                <a:srgbClr val="FF0000"/>
              </a:solidFill>
              <a:latin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457200"/>
            <a:ext cx="8839200" cy="584775"/>
          </a:xfrm>
          <a:prstGeom prst="rect">
            <a:avLst/>
          </a:prstGeom>
          <a:solidFill>
            <a:schemeClr val="bg1"/>
          </a:solidFill>
        </p:spPr>
        <p:txBody>
          <a:bodyPr wrap="square">
            <a:spAutoFit/>
          </a:bodyPr>
          <a:lstStyle/>
          <a:p>
            <a:pPr algn="just" rtl="1"/>
            <a:r>
              <a:rPr lang="ar-SA" sz="3200" dirty="0" smtClean="0">
                <a:solidFill>
                  <a:srgbClr val="FF0000"/>
                </a:solidFill>
                <a:latin typeface="Tahoma" pitchFamily="34" charset="0"/>
                <a:cs typeface="Tahoma" pitchFamily="34" charset="0"/>
              </a:rPr>
              <a:t>هكذا نصل إلى نهاية محاضرتنا</a:t>
            </a:r>
            <a:endParaRPr lang="en-US" sz="3200" dirty="0" smtClean="0">
              <a:solidFill>
                <a:srgbClr val="FF0000"/>
              </a:solidFill>
              <a:latin typeface="Tahoma" pitchFamily="34" charset="0"/>
              <a:cs typeface="Tahoma" pitchFamily="34" charset="0"/>
            </a:endParaRPr>
          </a:p>
        </p:txBody>
      </p:sp>
      <p:sp>
        <p:nvSpPr>
          <p:cNvPr id="3" name="Rectangle 3"/>
          <p:cNvSpPr/>
          <p:nvPr/>
        </p:nvSpPr>
        <p:spPr>
          <a:xfrm>
            <a:off x="152400" y="1143000"/>
            <a:ext cx="8839200" cy="584775"/>
          </a:xfrm>
          <a:prstGeom prst="rect">
            <a:avLst/>
          </a:prstGeom>
          <a:solidFill>
            <a:schemeClr val="bg1"/>
          </a:solidFill>
        </p:spPr>
        <p:txBody>
          <a:bodyPr wrap="square">
            <a:spAutoFit/>
          </a:bodyPr>
          <a:lstStyle/>
          <a:p>
            <a:pPr algn="just" rtl="1"/>
            <a:r>
              <a:rPr lang="ar-SA" sz="3200" dirty="0" smtClean="0">
                <a:solidFill>
                  <a:srgbClr val="92D050"/>
                </a:solidFill>
                <a:latin typeface="Tahoma" pitchFamily="34" charset="0"/>
                <a:cs typeface="Tahoma" pitchFamily="34" charset="0"/>
              </a:rPr>
              <a:t>أتمنى للجميع السداد والتوفيق</a:t>
            </a:r>
            <a:endParaRPr lang="en-US" sz="3200" dirty="0" smtClean="0">
              <a:solidFill>
                <a:srgbClr val="92D050"/>
              </a:solidFill>
              <a:latin typeface="Tahoma" pitchFamily="34" charset="0"/>
              <a:cs typeface="Tahoma" pitchFamily="34" charset="0"/>
            </a:endParaRPr>
          </a:p>
        </p:txBody>
      </p:sp>
      <p:sp>
        <p:nvSpPr>
          <p:cNvPr id="5" name="Rectangle 3"/>
          <p:cNvSpPr/>
          <p:nvPr/>
        </p:nvSpPr>
        <p:spPr>
          <a:xfrm>
            <a:off x="152400" y="1828800"/>
            <a:ext cx="8839200" cy="1077218"/>
          </a:xfrm>
          <a:prstGeom prst="rect">
            <a:avLst/>
          </a:prstGeom>
          <a:solidFill>
            <a:schemeClr val="bg1"/>
          </a:solidFill>
        </p:spPr>
        <p:txBody>
          <a:bodyPr wrap="square">
            <a:spAutoFit/>
          </a:bodyPr>
          <a:lstStyle/>
          <a:p>
            <a:pPr algn="just" rtl="1"/>
            <a:r>
              <a:rPr lang="ar-SA" sz="3200" dirty="0" smtClean="0">
                <a:solidFill>
                  <a:srgbClr val="FF99FF"/>
                </a:solidFill>
                <a:latin typeface="Tahoma" pitchFamily="34" charset="0"/>
                <a:cs typeface="Tahoma" pitchFamily="34" charset="0"/>
              </a:rPr>
              <a:t>نسأل الله الجنة وما قرب إليها من قول أو عمل ونعوذ بالله من النار وما قرب إليها من قول أو عمل</a:t>
            </a:r>
            <a:endParaRPr lang="en-US" sz="3200" dirty="0" smtClean="0">
              <a:solidFill>
                <a:srgbClr val="FF99FF"/>
              </a:solidFill>
              <a:latin typeface="Tahoma" pitchFamily="34" charset="0"/>
              <a:cs typeface="Tahoma" pitchFamily="34" charset="0"/>
            </a:endParaRPr>
          </a:p>
        </p:txBody>
      </p:sp>
      <p:sp>
        <p:nvSpPr>
          <p:cNvPr id="6" name="Rectangle 3"/>
          <p:cNvSpPr/>
          <p:nvPr/>
        </p:nvSpPr>
        <p:spPr>
          <a:xfrm>
            <a:off x="152400" y="3048000"/>
            <a:ext cx="8839200" cy="584775"/>
          </a:xfrm>
          <a:prstGeom prst="rect">
            <a:avLst/>
          </a:prstGeom>
          <a:solidFill>
            <a:schemeClr val="bg1"/>
          </a:solidFill>
        </p:spPr>
        <p:txBody>
          <a:bodyPr wrap="square">
            <a:spAutoFit/>
          </a:bodyPr>
          <a:lstStyle/>
          <a:p>
            <a:pPr algn="just" rtl="1"/>
            <a:r>
              <a:rPr lang="ar-SA" sz="3200" dirty="0" smtClean="0">
                <a:solidFill>
                  <a:srgbClr val="FFC000"/>
                </a:solidFill>
                <a:latin typeface="Tahoma" pitchFamily="34" charset="0"/>
                <a:cs typeface="Tahoma" pitchFamily="34" charset="0"/>
              </a:rPr>
              <a:t>إن شاء الله تكتب كل أقوالنا وأعمالنا خالصة لوجه الله</a:t>
            </a:r>
            <a:endParaRPr lang="en-US" sz="3200" dirty="0" smtClean="0">
              <a:solidFill>
                <a:srgbClr val="FFC000"/>
              </a:solidFill>
              <a:latin typeface="Tahoma" pitchFamily="34" charset="0"/>
              <a:cs typeface="Tahoma" pitchFamily="34" charset="0"/>
            </a:endParaRPr>
          </a:p>
        </p:txBody>
      </p:sp>
      <p:sp>
        <p:nvSpPr>
          <p:cNvPr id="7" name="Rectangle 3"/>
          <p:cNvSpPr/>
          <p:nvPr/>
        </p:nvSpPr>
        <p:spPr>
          <a:xfrm>
            <a:off x="152400" y="3733800"/>
            <a:ext cx="8839200" cy="584775"/>
          </a:xfrm>
          <a:prstGeom prst="rect">
            <a:avLst/>
          </a:prstGeom>
          <a:solidFill>
            <a:schemeClr val="bg1"/>
          </a:solidFill>
        </p:spPr>
        <p:txBody>
          <a:bodyPr wrap="square">
            <a:spAutoFit/>
          </a:bodyPr>
          <a:lstStyle/>
          <a:p>
            <a:pPr algn="just" rtl="1"/>
            <a:r>
              <a:rPr lang="ar-SA" sz="3200" dirty="0" smtClean="0">
                <a:solidFill>
                  <a:srgbClr val="C00000"/>
                </a:solidFill>
                <a:latin typeface="Tahoma" pitchFamily="34" charset="0"/>
                <a:cs typeface="Tahoma" pitchFamily="34" charset="0"/>
              </a:rPr>
              <a:t>استودعكم الله الذي لا تضيع ودائعه</a:t>
            </a:r>
            <a:endParaRPr lang="en-US" sz="3200" dirty="0" smtClean="0">
              <a:solidFill>
                <a:srgbClr val="C00000"/>
              </a:solidFill>
              <a:latin typeface="Tahoma" pitchFamily="34" charset="0"/>
              <a:cs typeface="Tahoma" pitchFamily="34" charset="0"/>
            </a:endParaRPr>
          </a:p>
        </p:txBody>
      </p:sp>
      <p:sp>
        <p:nvSpPr>
          <p:cNvPr id="8" name="Rectangle 3"/>
          <p:cNvSpPr/>
          <p:nvPr/>
        </p:nvSpPr>
        <p:spPr>
          <a:xfrm>
            <a:off x="152400" y="4495800"/>
            <a:ext cx="8839200" cy="1077218"/>
          </a:xfrm>
          <a:prstGeom prst="rect">
            <a:avLst/>
          </a:prstGeom>
          <a:solidFill>
            <a:schemeClr val="bg1"/>
          </a:solidFill>
        </p:spPr>
        <p:txBody>
          <a:bodyPr wrap="square">
            <a:spAutoFit/>
          </a:bodyPr>
          <a:lstStyle/>
          <a:p>
            <a:pPr algn="just" rtl="1"/>
            <a:r>
              <a:rPr lang="ar-SA" sz="3200" dirty="0" smtClean="0">
                <a:solidFill>
                  <a:srgbClr val="92D050"/>
                </a:solidFill>
                <a:latin typeface="Tahoma" pitchFamily="34" charset="0"/>
                <a:cs typeface="Tahoma" pitchFamily="34" charset="0"/>
              </a:rPr>
              <a:t>سُبْحَانَكَ اللَّهُمَّ وَبِحَمْدِكَ ، أَشْهَدُ أَنْ لا إِلهَ إِلَّا أَنْتَ أَسْتَغْفِرُكَ وَأَتْوبُ إِلَيْكَ.</a:t>
            </a:r>
            <a:endParaRPr lang="en-US" sz="3200" dirty="0" smtClean="0">
              <a:solidFill>
                <a:srgbClr val="92D050"/>
              </a:solidFill>
              <a:latin typeface="Tahoma" pitchFamily="34" charset="0"/>
              <a:cs typeface="Tahoma" pitchFamily="34" charset="0"/>
            </a:endParaRPr>
          </a:p>
        </p:txBody>
      </p:sp>
      <p:sp>
        <p:nvSpPr>
          <p:cNvPr id="9" name="Rectangle 3"/>
          <p:cNvSpPr/>
          <p:nvPr/>
        </p:nvSpPr>
        <p:spPr>
          <a:xfrm>
            <a:off x="152400" y="5715000"/>
            <a:ext cx="8839200" cy="584775"/>
          </a:xfrm>
          <a:prstGeom prst="rect">
            <a:avLst/>
          </a:prstGeom>
          <a:solidFill>
            <a:schemeClr val="bg1"/>
          </a:solidFill>
        </p:spPr>
        <p:txBody>
          <a:bodyPr wrap="square">
            <a:spAutoFit/>
          </a:bodyPr>
          <a:lstStyle/>
          <a:p>
            <a:pPr algn="just" rtl="1"/>
            <a:r>
              <a:rPr lang="ar-SA" sz="3200" dirty="0" smtClean="0">
                <a:solidFill>
                  <a:srgbClr val="FF3300"/>
                </a:solidFill>
                <a:latin typeface="Tahoma" pitchFamily="34" charset="0"/>
                <a:cs typeface="Tahoma" pitchFamily="34" charset="0"/>
              </a:rPr>
              <a:t>والسلام عليكم ورحمة الله وبركاته</a:t>
            </a:r>
            <a:endParaRPr lang="en-US" sz="3200" dirty="0" smtClean="0">
              <a:solidFill>
                <a:srgbClr val="FF3300"/>
              </a:solidFill>
              <a:latin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down)">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bg/>
                                          </p:spTgt>
                                        </p:tgtEl>
                                        <p:attrNameLst>
                                          <p:attrName>style.visibility</p:attrName>
                                        </p:attrNameLst>
                                      </p:cBhvr>
                                      <p:to>
                                        <p:strVal val="visible"/>
                                      </p:to>
                                    </p:set>
                                    <p:animEffect transition="in" filter="wipe(down)">
                                      <p:cBhvr>
                                        <p:cTn id="15" dur="500"/>
                                        <p:tgtEl>
                                          <p:spTgt spid="3">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wipe(down)">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down)">
                                      <p:cBhvr>
                                        <p:cTn id="23" dur="500"/>
                                        <p:tgtEl>
                                          <p:spTgt spid="5">
                                            <p:bg/>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down)">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down)">
                                      <p:cBhvr>
                                        <p:cTn id="31" dur="500"/>
                                        <p:tgtEl>
                                          <p:spTgt spid="6">
                                            <p:bg/>
                                          </p:spTgt>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down)">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wipe(down)">
                                      <p:cBhvr>
                                        <p:cTn id="39" dur="500"/>
                                        <p:tgtEl>
                                          <p:spTgt spid="7">
                                            <p:bg/>
                                          </p:spTgt>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wipe(down)">
                                      <p:cBhvr>
                                        <p:cTn id="42" dur="500"/>
                                        <p:tgtEl>
                                          <p:spTgt spid="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8">
                                            <p:bg/>
                                          </p:spTgt>
                                        </p:tgtEl>
                                        <p:attrNameLst>
                                          <p:attrName>style.visibility</p:attrName>
                                        </p:attrNameLst>
                                      </p:cBhvr>
                                      <p:to>
                                        <p:strVal val="visible"/>
                                      </p:to>
                                    </p:set>
                                    <p:animEffect transition="in" filter="wipe(down)">
                                      <p:cBhvr>
                                        <p:cTn id="47" dur="500"/>
                                        <p:tgtEl>
                                          <p:spTgt spid="8">
                                            <p:bg/>
                                          </p:spTgt>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8">
                                            <p:txEl>
                                              <p:pRg st="0" end="0"/>
                                            </p:txEl>
                                          </p:spTgt>
                                        </p:tgtEl>
                                        <p:attrNameLst>
                                          <p:attrName>style.visibility</p:attrName>
                                        </p:attrNameLst>
                                      </p:cBhvr>
                                      <p:to>
                                        <p:strVal val="visible"/>
                                      </p:to>
                                    </p:set>
                                    <p:animEffect transition="in" filter="wipe(down)">
                                      <p:cBhvr>
                                        <p:cTn id="50" dur="500"/>
                                        <p:tgtEl>
                                          <p:spTgt spid="8">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9">
                                            <p:bg/>
                                          </p:spTgt>
                                        </p:tgtEl>
                                        <p:attrNameLst>
                                          <p:attrName>style.visibility</p:attrName>
                                        </p:attrNameLst>
                                      </p:cBhvr>
                                      <p:to>
                                        <p:strVal val="visible"/>
                                      </p:to>
                                    </p:set>
                                    <p:animEffect transition="in" filter="wipe(down)">
                                      <p:cBhvr>
                                        <p:cTn id="55" dur="500"/>
                                        <p:tgtEl>
                                          <p:spTgt spid="9">
                                            <p:bg/>
                                          </p:spTgt>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9">
                                            <p:txEl>
                                              <p:pRg st="0" end="0"/>
                                            </p:txEl>
                                          </p:spTgt>
                                        </p:tgtEl>
                                        <p:attrNameLst>
                                          <p:attrName>style.visibility</p:attrName>
                                        </p:attrNameLst>
                                      </p:cBhvr>
                                      <p:to>
                                        <p:strVal val="visible"/>
                                      </p:to>
                                    </p:set>
                                    <p:animEffect transition="in" filter="wipe(down)">
                                      <p:cBhvr>
                                        <p:cTn id="58"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P spid="3" grpId="0" build="allAtOnce" animBg="1"/>
      <p:bldP spid="5" grpId="0" build="allAtOnce" animBg="1"/>
      <p:bldP spid="6" grpId="0" build="allAtOnce" animBg="1"/>
      <p:bldP spid="7" grpId="0" build="allAtOnce" animBg="1"/>
      <p:bldP spid="8" grpId="0" build="allAtOnce" animBg="1"/>
      <p:bldP spid="9" grpId="0" build="allAtOnce"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p:cNvSpPr txBox="1"/>
          <p:nvPr/>
        </p:nvSpPr>
        <p:spPr>
          <a:xfrm>
            <a:off x="1187624" y="1256561"/>
            <a:ext cx="6984776" cy="3108543"/>
          </a:xfrm>
          <a:prstGeom prst="rect">
            <a:avLst/>
          </a:prstGeom>
          <a:ln>
            <a:solidFill>
              <a:schemeClr val="bg1"/>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TN" sz="2800" dirty="0" smtClean="0">
                <a:latin typeface="Tahoma" pitchFamily="34" charset="0"/>
                <a:cs typeface="Tahoma" pitchFamily="34" charset="0"/>
              </a:rPr>
              <a:t>يقول صلى الله عليه وسلم "</a:t>
            </a:r>
            <a:r>
              <a:rPr lang="ar-TN" sz="2800" dirty="0" smtClean="0">
                <a:solidFill>
                  <a:srgbClr val="FF0000"/>
                </a:solidFill>
                <a:latin typeface="Tahoma" pitchFamily="34" charset="0"/>
                <a:cs typeface="Tahoma" pitchFamily="34" charset="0"/>
              </a:rPr>
              <a:t>الماهر بالقرآن مع السفرة الكرام البررة</a:t>
            </a:r>
            <a:r>
              <a:rPr lang="ar-TN" sz="2800" dirty="0" smtClean="0">
                <a:latin typeface="Tahoma" pitchFamily="34" charset="0"/>
                <a:cs typeface="Tahoma" pitchFamily="34" charset="0"/>
              </a:rPr>
              <a:t>" (ابن ماجه).</a:t>
            </a:r>
            <a:endParaRPr lang="fr-FR" sz="2800" dirty="0" smtClean="0">
              <a:latin typeface="Tahoma" pitchFamily="34" charset="0"/>
              <a:cs typeface="Tahoma" pitchFamily="34" charset="0"/>
            </a:endParaRPr>
          </a:p>
          <a:p>
            <a:pPr algn="just" rtl="1"/>
            <a:r>
              <a:rPr lang="ar-TN" sz="2800" dirty="0" smtClean="0">
                <a:latin typeface="Tahoma" pitchFamily="34" charset="0"/>
                <a:cs typeface="Tahoma" pitchFamily="34" charset="0"/>
              </a:rPr>
              <a:t>و يقول صلى الله عليه وسلم "</a:t>
            </a:r>
            <a:r>
              <a:rPr lang="ar-TN" sz="2800" dirty="0" smtClean="0">
                <a:solidFill>
                  <a:srgbClr val="FF0000"/>
                </a:solidFill>
                <a:latin typeface="Tahoma" pitchFamily="34" charset="0"/>
                <a:cs typeface="Tahoma" pitchFamily="34" charset="0"/>
              </a:rPr>
              <a:t>إن الله كتب الإحسان على كل شيء</a:t>
            </a:r>
            <a:r>
              <a:rPr lang="ar-TN" sz="2800" dirty="0" smtClean="0">
                <a:latin typeface="Tahoma" pitchFamily="34" charset="0"/>
                <a:cs typeface="Tahoma" pitchFamily="34" charset="0"/>
              </a:rPr>
              <a:t>" (مسلم).</a:t>
            </a:r>
            <a:endParaRPr lang="fr-FR" sz="2800" dirty="0" smtClean="0">
              <a:latin typeface="Tahoma" pitchFamily="34" charset="0"/>
              <a:cs typeface="Tahoma" pitchFamily="34" charset="0"/>
            </a:endParaRPr>
          </a:p>
          <a:p>
            <a:pPr algn="just" rtl="1"/>
            <a:r>
              <a:rPr lang="ar-TN" sz="2800" dirty="0" smtClean="0">
                <a:latin typeface="Tahoma" pitchFamily="34" charset="0"/>
                <a:cs typeface="Tahoma" pitchFamily="34" charset="0"/>
              </a:rPr>
              <a:t>من هنا نفهم أن الإسلام يدفع الأمة إلى الالتزام بالجودة والإتقان في  كل فعل وفي كل أمر من أمور الناس جميعا.</a:t>
            </a:r>
          </a:p>
        </p:txBody>
      </p:sp>
      <p:sp>
        <p:nvSpPr>
          <p:cNvPr id="5" name="عنصر نائب لرقم الشريحة 4"/>
          <p:cNvSpPr>
            <a:spLocks noGrp="1"/>
          </p:cNvSpPr>
          <p:nvPr>
            <p:ph type="sldNum" sz="quarter" idx="12"/>
          </p:nvPr>
        </p:nvSpPr>
        <p:spPr/>
        <p:txBody>
          <a:bodyPr/>
          <a:lstStyle/>
          <a:p>
            <a:fld id="{92268EEF-DB81-426E-BF65-63E3E465C7EC}" type="slidenum">
              <a:rPr lang="fr-FR" smtClean="0"/>
              <a:pPr/>
              <a:t>4</a:t>
            </a:fld>
            <a:endParaRPr lang="fr-F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shadeToTitle="1">
        <a:solidFill>
          <a:schemeClr val="bg1"/>
        </a:solidFill>
        <a:effectLst/>
      </p:bgPr>
    </p:bg>
    <p:spTree>
      <p:nvGrpSpPr>
        <p:cNvPr id="1" name=""/>
        <p:cNvGrpSpPr/>
        <p:nvPr/>
      </p:nvGrpSpPr>
      <p:grpSpPr>
        <a:xfrm>
          <a:off x="0" y="0"/>
          <a:ext cx="0" cy="0"/>
          <a:chOff x="0" y="0"/>
          <a:chExt cx="0" cy="0"/>
        </a:xfrm>
      </p:grpSpPr>
      <p:sp>
        <p:nvSpPr>
          <p:cNvPr id="5" name="ZoneTexte 7"/>
          <p:cNvSpPr txBox="1"/>
          <p:nvPr/>
        </p:nvSpPr>
        <p:spPr>
          <a:xfrm>
            <a:off x="6096000" y="4724400"/>
            <a:ext cx="1729680" cy="107721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solidFill>
                  <a:srgbClr val="00B050"/>
                </a:solidFill>
                <a:latin typeface="Tahoma" pitchFamily="34" charset="0"/>
                <a:cs typeface="Tahoma" pitchFamily="34" charset="0"/>
              </a:rPr>
              <a:t>الإخلاص (داخلي)</a:t>
            </a:r>
            <a:endParaRPr lang="ar-SA" sz="1200" dirty="0" smtClean="0">
              <a:solidFill>
                <a:srgbClr val="00B050"/>
              </a:solidFill>
              <a:latin typeface="Tahoma" pitchFamily="34" charset="0"/>
              <a:cs typeface="Tahoma" pitchFamily="34" charset="0"/>
            </a:endParaRPr>
          </a:p>
        </p:txBody>
      </p:sp>
      <p:sp>
        <p:nvSpPr>
          <p:cNvPr id="6" name="ZoneTexte 7"/>
          <p:cNvSpPr txBox="1"/>
          <p:nvPr/>
        </p:nvSpPr>
        <p:spPr>
          <a:xfrm>
            <a:off x="2362200" y="4673025"/>
            <a:ext cx="1729680" cy="107721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latin typeface="Tahoma" pitchFamily="34" charset="0"/>
                <a:cs typeface="Tahoma" pitchFamily="34" charset="0"/>
              </a:rPr>
              <a:t>الإتقان (خارجي)</a:t>
            </a:r>
            <a:endParaRPr lang="ar-SA" sz="1200" dirty="0" smtClean="0">
              <a:latin typeface="Tahoma" pitchFamily="34" charset="0"/>
              <a:cs typeface="Tahoma" pitchFamily="34" charset="0"/>
            </a:endParaRPr>
          </a:p>
        </p:txBody>
      </p:sp>
      <p:sp>
        <p:nvSpPr>
          <p:cNvPr id="7" name="ZoneTexte 7"/>
          <p:cNvSpPr txBox="1"/>
          <p:nvPr/>
        </p:nvSpPr>
        <p:spPr>
          <a:xfrm>
            <a:off x="685800" y="2895600"/>
            <a:ext cx="1348680"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solidFill>
                  <a:srgbClr val="FF0000"/>
                </a:solidFill>
                <a:latin typeface="Tahoma" pitchFamily="34" charset="0"/>
                <a:cs typeface="Tahoma" pitchFamily="34" charset="0"/>
              </a:rPr>
              <a:t>السداد</a:t>
            </a:r>
            <a:endParaRPr lang="ar-SA" sz="1200" dirty="0" smtClean="0">
              <a:solidFill>
                <a:srgbClr val="FF0000"/>
              </a:solidFill>
              <a:latin typeface="Tahoma" pitchFamily="34" charset="0"/>
              <a:cs typeface="Tahoma" pitchFamily="34" charset="0"/>
            </a:endParaRPr>
          </a:p>
        </p:txBody>
      </p:sp>
      <p:sp>
        <p:nvSpPr>
          <p:cNvPr id="8" name="ZoneTexte 7"/>
          <p:cNvSpPr txBox="1"/>
          <p:nvPr/>
        </p:nvSpPr>
        <p:spPr>
          <a:xfrm rot="16200000">
            <a:off x="1533764" y="2809637"/>
            <a:ext cx="2698849"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latin typeface="Tahoma" pitchFamily="34" charset="0"/>
                <a:cs typeface="Tahoma" pitchFamily="34" charset="0"/>
              </a:rPr>
              <a:t>درجات الإتقان</a:t>
            </a:r>
            <a:endParaRPr lang="ar-SA" sz="1200" dirty="0" smtClean="0">
              <a:latin typeface="Tahoma" pitchFamily="34" charset="0"/>
              <a:cs typeface="Tahoma" pitchFamily="34" charset="0"/>
            </a:endParaRPr>
          </a:p>
        </p:txBody>
      </p:sp>
      <p:sp>
        <p:nvSpPr>
          <p:cNvPr id="9" name="ZoneTexte 7"/>
          <p:cNvSpPr txBox="1"/>
          <p:nvPr/>
        </p:nvSpPr>
        <p:spPr>
          <a:xfrm rot="16200000">
            <a:off x="5063788" y="2885837"/>
            <a:ext cx="2851250"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solidFill>
                  <a:srgbClr val="00B050"/>
                </a:solidFill>
                <a:latin typeface="Tahoma" pitchFamily="34" charset="0"/>
                <a:cs typeface="Tahoma" pitchFamily="34" charset="0"/>
              </a:rPr>
              <a:t>درجات الإخلاص</a:t>
            </a:r>
            <a:endParaRPr lang="ar-SA" sz="1200" dirty="0" smtClean="0">
              <a:solidFill>
                <a:srgbClr val="00B050"/>
              </a:solidFill>
              <a:latin typeface="Tahoma" pitchFamily="34" charset="0"/>
              <a:cs typeface="Tahoma" pitchFamily="34" charset="0"/>
            </a:endParaRPr>
          </a:p>
        </p:txBody>
      </p:sp>
      <p:sp>
        <p:nvSpPr>
          <p:cNvPr id="10" name="ZoneTexte 7"/>
          <p:cNvSpPr txBox="1"/>
          <p:nvPr/>
        </p:nvSpPr>
        <p:spPr>
          <a:xfrm>
            <a:off x="5029200" y="762000"/>
            <a:ext cx="2743200"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solidFill>
                  <a:srgbClr val="00B050"/>
                </a:solidFill>
                <a:latin typeface="Tahoma" pitchFamily="34" charset="0"/>
                <a:cs typeface="Tahoma" pitchFamily="34" charset="0"/>
              </a:rPr>
              <a:t>التميز الداخلي</a:t>
            </a:r>
            <a:endParaRPr lang="ar-SA" sz="1200" dirty="0" smtClean="0">
              <a:solidFill>
                <a:srgbClr val="00B050"/>
              </a:solidFill>
              <a:latin typeface="Tahoma" pitchFamily="34" charset="0"/>
              <a:cs typeface="Tahoma" pitchFamily="34" charset="0"/>
            </a:endParaRPr>
          </a:p>
        </p:txBody>
      </p:sp>
      <p:sp>
        <p:nvSpPr>
          <p:cNvPr id="11" name="ZoneTexte 7"/>
          <p:cNvSpPr txBox="1"/>
          <p:nvPr/>
        </p:nvSpPr>
        <p:spPr>
          <a:xfrm>
            <a:off x="1600200" y="762000"/>
            <a:ext cx="2743200"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latin typeface="Tahoma" pitchFamily="34" charset="0"/>
                <a:cs typeface="Tahoma" pitchFamily="34" charset="0"/>
              </a:rPr>
              <a:t>التميز الخارجي</a:t>
            </a:r>
            <a:endParaRPr lang="ar-SA" sz="1200" dirty="0" smtClean="0">
              <a:latin typeface="Tahoma" pitchFamily="34" charset="0"/>
              <a:cs typeface="Tahoma" pitchFamily="34" charset="0"/>
            </a:endParaRPr>
          </a:p>
        </p:txBody>
      </p:sp>
      <p:sp>
        <p:nvSpPr>
          <p:cNvPr id="12" name="ZoneTexte 7"/>
          <p:cNvSpPr txBox="1"/>
          <p:nvPr/>
        </p:nvSpPr>
        <p:spPr>
          <a:xfrm>
            <a:off x="3962400" y="2768025"/>
            <a:ext cx="1676400"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latin typeface="Tahoma" pitchFamily="34" charset="0"/>
                <a:cs typeface="Tahoma" pitchFamily="34" charset="0"/>
              </a:rPr>
              <a:t>الإحسان</a:t>
            </a:r>
            <a:endParaRPr lang="ar-SA" sz="1200" dirty="0" smtClean="0">
              <a:latin typeface="Tahoma" pitchFamily="34" charset="0"/>
              <a:cs typeface="Tahoma" pitchFamily="34" charset="0"/>
            </a:endParaRPr>
          </a:p>
        </p:txBody>
      </p:sp>
      <p:cxnSp>
        <p:nvCxnSpPr>
          <p:cNvPr id="14" name="رابط كسهم مستقيم 13"/>
          <p:cNvCxnSpPr/>
          <p:nvPr/>
        </p:nvCxnSpPr>
        <p:spPr>
          <a:xfrm rot="5400000" flipH="1" flipV="1">
            <a:off x="5258594" y="3048000"/>
            <a:ext cx="3352800" cy="1588"/>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6" name="رابط كسهم مستقيم 15"/>
          <p:cNvCxnSpPr/>
          <p:nvPr/>
        </p:nvCxnSpPr>
        <p:spPr>
          <a:xfrm rot="5400000" flipH="1" flipV="1">
            <a:off x="1600994" y="2971006"/>
            <a:ext cx="3352800" cy="1588"/>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8" name="رابط كسهم مستقيم 17"/>
          <p:cNvCxnSpPr>
            <a:stCxn id="5" idx="1"/>
          </p:cNvCxnSpPr>
          <p:nvPr/>
        </p:nvCxnSpPr>
        <p:spPr>
          <a:xfrm rot="10800000">
            <a:off x="4114800" y="5257801"/>
            <a:ext cx="1981200" cy="520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21" name="ZoneTexte 7"/>
          <p:cNvSpPr txBox="1"/>
          <p:nvPr/>
        </p:nvSpPr>
        <p:spPr>
          <a:xfrm>
            <a:off x="4419600" y="4495800"/>
            <a:ext cx="1348680" cy="584775"/>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latin typeface="Tahoma" pitchFamily="34" charset="0"/>
                <a:cs typeface="Tahoma" pitchFamily="34" charset="0"/>
              </a:rPr>
              <a:t>يترجم</a:t>
            </a:r>
            <a:endParaRPr lang="ar-SA" sz="1200" dirty="0" smtClean="0">
              <a:latin typeface="Tahoma" pitchFamily="34" charset="0"/>
              <a:cs typeface="Tahoma" pitchFamily="34" charset="0"/>
            </a:endParaRPr>
          </a:p>
        </p:txBody>
      </p:sp>
      <p:sp>
        <p:nvSpPr>
          <p:cNvPr id="22" name="ZoneTexte 7"/>
          <p:cNvSpPr txBox="1"/>
          <p:nvPr/>
        </p:nvSpPr>
        <p:spPr>
          <a:xfrm>
            <a:off x="2080320" y="6197025"/>
            <a:ext cx="5387280"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solidFill>
                  <a:srgbClr val="FF0000"/>
                </a:solidFill>
                <a:latin typeface="Tahoma" pitchFamily="34" charset="0"/>
                <a:cs typeface="Tahoma" pitchFamily="34" charset="0"/>
              </a:rPr>
              <a:t>السداد في إدارة الجودة والتميز</a:t>
            </a:r>
            <a:endParaRPr lang="ar-SA" sz="1200" dirty="0" smtClean="0">
              <a:solidFill>
                <a:srgbClr val="FF0000"/>
              </a:solidFill>
              <a:latin typeface="Tahoma" pitchFamily="34" charset="0"/>
              <a:cs typeface="Tahoma" pitchFamily="34" charset="0"/>
            </a:endParaRPr>
          </a:p>
        </p:txBody>
      </p:sp>
      <p:cxnSp>
        <p:nvCxnSpPr>
          <p:cNvPr id="24" name="رابط مستقيم 23"/>
          <p:cNvCxnSpPr>
            <a:stCxn id="7" idx="2"/>
          </p:cNvCxnSpPr>
          <p:nvPr/>
        </p:nvCxnSpPr>
        <p:spPr>
          <a:xfrm rot="16200000" flipH="1">
            <a:off x="58059" y="4782456"/>
            <a:ext cx="2615625" cy="11462"/>
          </a:xfrm>
          <a:prstGeom prst="line">
            <a:avLst/>
          </a:prstGeom>
        </p:spPr>
        <p:style>
          <a:lnRef idx="3">
            <a:schemeClr val="accent2"/>
          </a:lnRef>
          <a:fillRef idx="0">
            <a:schemeClr val="accent2"/>
          </a:fillRef>
          <a:effectRef idx="2">
            <a:schemeClr val="accent2"/>
          </a:effectRef>
          <a:fontRef idx="minor">
            <a:schemeClr val="tx1"/>
          </a:fontRef>
        </p:style>
      </p:cxnSp>
      <p:cxnSp>
        <p:nvCxnSpPr>
          <p:cNvPr id="26" name="رابط مستقيم 25"/>
          <p:cNvCxnSpPr/>
          <p:nvPr/>
        </p:nvCxnSpPr>
        <p:spPr>
          <a:xfrm>
            <a:off x="1371600" y="6096000"/>
            <a:ext cx="5486400"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32" name="رابط كسهم مستقيم 31"/>
          <p:cNvCxnSpPr/>
          <p:nvPr/>
        </p:nvCxnSpPr>
        <p:spPr>
          <a:xfrm rot="5400000" flipH="1" flipV="1">
            <a:off x="6743700" y="5981700"/>
            <a:ext cx="2286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3" name="رابط كسهم مستقيم 32"/>
          <p:cNvCxnSpPr/>
          <p:nvPr/>
        </p:nvCxnSpPr>
        <p:spPr>
          <a:xfrm rot="5400000" flipH="1" flipV="1">
            <a:off x="3163094" y="5980906"/>
            <a:ext cx="2286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34" name="ZoneTexte 7"/>
          <p:cNvSpPr txBox="1"/>
          <p:nvPr/>
        </p:nvSpPr>
        <p:spPr>
          <a:xfrm>
            <a:off x="2232720" y="0"/>
            <a:ext cx="5387280"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solidFill>
                  <a:srgbClr val="FF0000"/>
                </a:solidFill>
                <a:latin typeface="Tahoma" pitchFamily="34" charset="0"/>
                <a:cs typeface="Tahoma" pitchFamily="34" charset="0"/>
              </a:rPr>
              <a:t>التميز الداخلي والخارجي</a:t>
            </a:r>
            <a:endParaRPr lang="ar-SA" sz="1200" dirty="0" smtClean="0">
              <a:solidFill>
                <a:srgbClr val="FF0000"/>
              </a:solidFill>
              <a:latin typeface="Tahoma" pitchFamily="34" charset="0"/>
              <a:cs typeface="Tahoma" pitchFamily="34" charset="0"/>
            </a:endParaRPr>
          </a:p>
        </p:txBody>
      </p:sp>
      <p:cxnSp>
        <p:nvCxnSpPr>
          <p:cNvPr id="36" name="رابط مستقيم 35"/>
          <p:cNvCxnSpPr>
            <a:stCxn id="11" idx="3"/>
            <a:endCxn id="10" idx="1"/>
          </p:cNvCxnSpPr>
          <p:nvPr/>
        </p:nvCxnSpPr>
        <p:spPr>
          <a:xfrm>
            <a:off x="4343400" y="1054388"/>
            <a:ext cx="685800"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38" name="رابط كسهم مستقيم 37"/>
          <p:cNvCxnSpPr/>
          <p:nvPr/>
        </p:nvCxnSpPr>
        <p:spPr>
          <a:xfrm rot="5400000" flipH="1" flipV="1">
            <a:off x="4419600" y="838200"/>
            <a:ext cx="457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0" name="رابط كسهم مستقيم 39"/>
          <p:cNvCxnSpPr>
            <a:stCxn id="12" idx="3"/>
          </p:cNvCxnSpPr>
          <p:nvPr/>
        </p:nvCxnSpPr>
        <p:spPr>
          <a:xfrm flipV="1">
            <a:off x="5638800" y="3048000"/>
            <a:ext cx="533400" cy="12413"/>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42" name="رابط كسهم مستقيم 41"/>
          <p:cNvCxnSpPr>
            <a:stCxn id="12" idx="1"/>
          </p:cNvCxnSpPr>
          <p:nvPr/>
        </p:nvCxnSpPr>
        <p:spPr>
          <a:xfrm rot="10800000">
            <a:off x="3276600" y="3048001"/>
            <a:ext cx="685800" cy="12413"/>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44" name="رابط كسهم مستقيم 43"/>
          <p:cNvCxnSpPr/>
          <p:nvPr/>
        </p:nvCxnSpPr>
        <p:spPr>
          <a:xfrm rot="5400000" flipH="1" flipV="1">
            <a:off x="3314700" y="4762500"/>
            <a:ext cx="26670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6" name="رابط كسهم مستقيم 45"/>
          <p:cNvCxnSpPr/>
          <p:nvPr/>
        </p:nvCxnSpPr>
        <p:spPr>
          <a:xfrm rot="5400000" flipH="1" flipV="1">
            <a:off x="3848100" y="1943100"/>
            <a:ext cx="1600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9" name="رابط مستقيم 48"/>
          <p:cNvCxnSpPr>
            <a:stCxn id="7" idx="0"/>
          </p:cNvCxnSpPr>
          <p:nvPr/>
        </p:nvCxnSpPr>
        <p:spPr>
          <a:xfrm rot="5400000" flipH="1" flipV="1">
            <a:off x="108570" y="1632570"/>
            <a:ext cx="2514600" cy="11460"/>
          </a:xfrm>
          <a:prstGeom prst="line">
            <a:avLst/>
          </a:prstGeom>
        </p:spPr>
        <p:style>
          <a:lnRef idx="3">
            <a:schemeClr val="accent2"/>
          </a:lnRef>
          <a:fillRef idx="0">
            <a:schemeClr val="accent2"/>
          </a:fillRef>
          <a:effectRef idx="2">
            <a:schemeClr val="accent2"/>
          </a:effectRef>
          <a:fontRef idx="minor">
            <a:schemeClr val="tx1"/>
          </a:fontRef>
        </p:style>
      </p:cxnSp>
      <p:cxnSp>
        <p:nvCxnSpPr>
          <p:cNvPr id="51" name="رابط كسهم مستقيم 50"/>
          <p:cNvCxnSpPr/>
          <p:nvPr/>
        </p:nvCxnSpPr>
        <p:spPr>
          <a:xfrm>
            <a:off x="1371600" y="381000"/>
            <a:ext cx="9144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down)">
                                      <p:cBhvr>
                                        <p:cTn id="7" dur="500"/>
                                        <p:tgtEl>
                                          <p:spTgt spid="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down)">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1">
                                            <p:txEl>
                                              <p:pRg st="0" end="0"/>
                                            </p:txEl>
                                          </p:spTgt>
                                        </p:tgtEl>
                                        <p:attrNameLst>
                                          <p:attrName>style.visibility</p:attrName>
                                        </p:attrNameLst>
                                      </p:cBhvr>
                                      <p:to>
                                        <p:strVal val="visible"/>
                                      </p:to>
                                    </p:set>
                                    <p:animEffect transition="in" filter="wipe(down)">
                                      <p:cBhvr>
                                        <p:cTn id="15" dur="500"/>
                                        <p:tgtEl>
                                          <p:spTgt spid="21">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6">
                                            <p:bg/>
                                          </p:spTgt>
                                        </p:tgtEl>
                                        <p:attrNameLst>
                                          <p:attrName>style.visibility</p:attrName>
                                        </p:attrNameLst>
                                      </p:cBhvr>
                                      <p:to>
                                        <p:strVal val="visible"/>
                                      </p:to>
                                    </p:set>
                                    <p:animEffect transition="in" filter="wipe(down)">
                                      <p:cBhvr>
                                        <p:cTn id="20" dur="500"/>
                                        <p:tgtEl>
                                          <p:spTgt spid="6">
                                            <p:bg/>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wipe(down)">
                                      <p:cBhvr>
                                        <p:cTn id="23" dur="500"/>
                                        <p:tgtEl>
                                          <p:spTgt spid="6">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2">
                                            <p:bg/>
                                          </p:spTgt>
                                        </p:tgtEl>
                                        <p:attrNameLst>
                                          <p:attrName>style.visibility</p:attrName>
                                        </p:attrNameLst>
                                      </p:cBhvr>
                                      <p:to>
                                        <p:strVal val="visible"/>
                                      </p:to>
                                    </p:set>
                                    <p:animEffect transition="in" filter="wipe(down)">
                                      <p:cBhvr>
                                        <p:cTn id="28" dur="500"/>
                                        <p:tgtEl>
                                          <p:spTgt spid="12">
                                            <p:bg/>
                                          </p:spTgt>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2">
                                            <p:txEl>
                                              <p:pRg st="0" end="0"/>
                                            </p:txEl>
                                          </p:spTgt>
                                        </p:tgtEl>
                                        <p:attrNameLst>
                                          <p:attrName>style.visibility</p:attrName>
                                        </p:attrNameLst>
                                      </p:cBhvr>
                                      <p:to>
                                        <p:strVal val="visible"/>
                                      </p:to>
                                    </p:set>
                                    <p:animEffect transition="in" filter="wipe(down)">
                                      <p:cBhvr>
                                        <p:cTn id="31" dur="500"/>
                                        <p:tgtEl>
                                          <p:spTgt spid="12">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9">
                                            <p:bg/>
                                          </p:spTgt>
                                        </p:tgtEl>
                                        <p:attrNameLst>
                                          <p:attrName>style.visibility</p:attrName>
                                        </p:attrNameLst>
                                      </p:cBhvr>
                                      <p:to>
                                        <p:strVal val="visible"/>
                                      </p:to>
                                    </p:set>
                                    <p:animEffect transition="in" filter="wipe(down)">
                                      <p:cBhvr>
                                        <p:cTn id="36" dur="500"/>
                                        <p:tgtEl>
                                          <p:spTgt spid="9">
                                            <p:bg/>
                                          </p:spTgt>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9">
                                            <p:txEl>
                                              <p:pRg st="0" end="0"/>
                                            </p:txEl>
                                          </p:spTgt>
                                        </p:tgtEl>
                                        <p:attrNameLst>
                                          <p:attrName>style.visibility</p:attrName>
                                        </p:attrNameLst>
                                      </p:cBhvr>
                                      <p:to>
                                        <p:strVal val="visible"/>
                                      </p:to>
                                    </p:set>
                                    <p:animEffect transition="in" filter="wipe(down)">
                                      <p:cBhvr>
                                        <p:cTn id="39" dur="500"/>
                                        <p:tgtEl>
                                          <p:spTgt spid="9">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0">
                                            <p:bg/>
                                          </p:spTgt>
                                        </p:tgtEl>
                                        <p:attrNameLst>
                                          <p:attrName>style.visibility</p:attrName>
                                        </p:attrNameLst>
                                      </p:cBhvr>
                                      <p:to>
                                        <p:strVal val="visible"/>
                                      </p:to>
                                    </p:set>
                                    <p:animEffect transition="in" filter="wipe(down)">
                                      <p:cBhvr>
                                        <p:cTn id="44" dur="500"/>
                                        <p:tgtEl>
                                          <p:spTgt spid="10">
                                            <p:bg/>
                                          </p:spTgt>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Effect transition="in" filter="wipe(down)">
                                      <p:cBhvr>
                                        <p:cTn id="47" dur="500"/>
                                        <p:tgtEl>
                                          <p:spTgt spid="10">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8">
                                            <p:bg/>
                                          </p:spTgt>
                                        </p:tgtEl>
                                        <p:attrNameLst>
                                          <p:attrName>style.visibility</p:attrName>
                                        </p:attrNameLst>
                                      </p:cBhvr>
                                      <p:to>
                                        <p:strVal val="visible"/>
                                      </p:to>
                                    </p:set>
                                    <p:animEffect transition="in" filter="wipe(down)">
                                      <p:cBhvr>
                                        <p:cTn id="52" dur="500"/>
                                        <p:tgtEl>
                                          <p:spTgt spid="8">
                                            <p:bg/>
                                          </p:spTgt>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8">
                                            <p:txEl>
                                              <p:pRg st="0" end="0"/>
                                            </p:txEl>
                                          </p:spTgt>
                                        </p:tgtEl>
                                        <p:attrNameLst>
                                          <p:attrName>style.visibility</p:attrName>
                                        </p:attrNameLst>
                                      </p:cBhvr>
                                      <p:to>
                                        <p:strVal val="visible"/>
                                      </p:to>
                                    </p:set>
                                    <p:animEffect transition="in" filter="wipe(down)">
                                      <p:cBhvr>
                                        <p:cTn id="55" dur="500"/>
                                        <p:tgtEl>
                                          <p:spTgt spid="8">
                                            <p:txEl>
                                              <p:pRg st="0" end="0"/>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11">
                                            <p:bg/>
                                          </p:spTgt>
                                        </p:tgtEl>
                                        <p:attrNameLst>
                                          <p:attrName>style.visibility</p:attrName>
                                        </p:attrNameLst>
                                      </p:cBhvr>
                                      <p:to>
                                        <p:strVal val="visible"/>
                                      </p:to>
                                    </p:set>
                                    <p:animEffect transition="in" filter="wipe(down)">
                                      <p:cBhvr>
                                        <p:cTn id="60" dur="500"/>
                                        <p:tgtEl>
                                          <p:spTgt spid="11">
                                            <p:bg/>
                                          </p:spTgt>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11">
                                            <p:txEl>
                                              <p:pRg st="0" end="0"/>
                                            </p:txEl>
                                          </p:spTgt>
                                        </p:tgtEl>
                                        <p:attrNameLst>
                                          <p:attrName>style.visibility</p:attrName>
                                        </p:attrNameLst>
                                      </p:cBhvr>
                                      <p:to>
                                        <p:strVal val="visible"/>
                                      </p:to>
                                    </p:set>
                                    <p:animEffect transition="in" filter="wipe(down)">
                                      <p:cBhvr>
                                        <p:cTn id="63" dur="500"/>
                                        <p:tgtEl>
                                          <p:spTgt spid="11">
                                            <p:txEl>
                                              <p:pRg st="0" end="0"/>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34">
                                            <p:bg/>
                                          </p:spTgt>
                                        </p:tgtEl>
                                        <p:attrNameLst>
                                          <p:attrName>style.visibility</p:attrName>
                                        </p:attrNameLst>
                                      </p:cBhvr>
                                      <p:to>
                                        <p:strVal val="visible"/>
                                      </p:to>
                                    </p:set>
                                    <p:animEffect transition="in" filter="wipe(down)">
                                      <p:cBhvr>
                                        <p:cTn id="68" dur="500"/>
                                        <p:tgtEl>
                                          <p:spTgt spid="34">
                                            <p:bg/>
                                          </p:spTgt>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34">
                                            <p:txEl>
                                              <p:pRg st="0" end="0"/>
                                            </p:txEl>
                                          </p:spTgt>
                                        </p:tgtEl>
                                        <p:attrNameLst>
                                          <p:attrName>style.visibility</p:attrName>
                                        </p:attrNameLst>
                                      </p:cBhvr>
                                      <p:to>
                                        <p:strVal val="visible"/>
                                      </p:to>
                                    </p:set>
                                    <p:animEffect transition="in" filter="wipe(down)">
                                      <p:cBhvr>
                                        <p:cTn id="71" dur="500"/>
                                        <p:tgtEl>
                                          <p:spTgt spid="34">
                                            <p:txEl>
                                              <p:pRg st="0" end="0"/>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7">
                                            <p:bg/>
                                          </p:spTgt>
                                        </p:tgtEl>
                                        <p:attrNameLst>
                                          <p:attrName>style.visibility</p:attrName>
                                        </p:attrNameLst>
                                      </p:cBhvr>
                                      <p:to>
                                        <p:strVal val="visible"/>
                                      </p:to>
                                    </p:set>
                                    <p:animEffect transition="in" filter="wipe(down)">
                                      <p:cBhvr>
                                        <p:cTn id="76" dur="500"/>
                                        <p:tgtEl>
                                          <p:spTgt spid="7">
                                            <p:bg/>
                                          </p:spTgt>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7">
                                            <p:txEl>
                                              <p:pRg st="0" end="0"/>
                                            </p:txEl>
                                          </p:spTgt>
                                        </p:tgtEl>
                                        <p:attrNameLst>
                                          <p:attrName>style.visibility</p:attrName>
                                        </p:attrNameLst>
                                      </p:cBhvr>
                                      <p:to>
                                        <p:strVal val="visible"/>
                                      </p:to>
                                    </p:set>
                                    <p:animEffect transition="in" filter="wipe(down)">
                                      <p:cBhvr>
                                        <p:cTn id="79" dur="500"/>
                                        <p:tgtEl>
                                          <p:spTgt spid="7">
                                            <p:txEl>
                                              <p:pRg st="0" end="0"/>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grpId="0" nodeType="clickEffect">
                                  <p:stCondLst>
                                    <p:cond delay="0"/>
                                  </p:stCondLst>
                                  <p:childTnLst>
                                    <p:set>
                                      <p:cBhvr>
                                        <p:cTn id="83" dur="1" fill="hold">
                                          <p:stCondLst>
                                            <p:cond delay="0"/>
                                          </p:stCondLst>
                                        </p:cTn>
                                        <p:tgtEl>
                                          <p:spTgt spid="22">
                                            <p:bg/>
                                          </p:spTgt>
                                        </p:tgtEl>
                                        <p:attrNameLst>
                                          <p:attrName>style.visibility</p:attrName>
                                        </p:attrNameLst>
                                      </p:cBhvr>
                                      <p:to>
                                        <p:strVal val="visible"/>
                                      </p:to>
                                    </p:set>
                                    <p:animEffect transition="in" filter="wipe(down)">
                                      <p:cBhvr>
                                        <p:cTn id="84" dur="500"/>
                                        <p:tgtEl>
                                          <p:spTgt spid="22">
                                            <p:bg/>
                                          </p:spTgt>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22">
                                            <p:txEl>
                                              <p:pRg st="0" end="0"/>
                                            </p:txEl>
                                          </p:spTgt>
                                        </p:tgtEl>
                                        <p:attrNameLst>
                                          <p:attrName>style.visibility</p:attrName>
                                        </p:attrNameLst>
                                      </p:cBhvr>
                                      <p:to>
                                        <p:strVal val="visible"/>
                                      </p:to>
                                    </p:set>
                                    <p:animEffect transition="in" filter="wipe(down)">
                                      <p:cBhvr>
                                        <p:cTn id="87"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P spid="6" grpId="0" build="allAtOnce" animBg="1"/>
      <p:bldP spid="7" grpId="0" build="allAtOnce" animBg="1"/>
      <p:bldP spid="8" grpId="0" build="allAtOnce" animBg="1"/>
      <p:bldP spid="9" grpId="0" build="allAtOnce" animBg="1"/>
      <p:bldP spid="10" grpId="0" build="allAtOnce" animBg="1"/>
      <p:bldP spid="11" grpId="0" build="allAtOnce" animBg="1"/>
      <p:bldP spid="12" grpId="0" build="allAtOnce" animBg="1"/>
      <p:bldP spid="21" grpId="0" build="allAtOnce"/>
      <p:bldP spid="22" grpId="0" build="allAtOnce" animBg="1"/>
      <p:bldP spid="34" grpId="0" build="allAtOnce"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عنصر نائب لرقم الشريحة 5"/>
          <p:cNvSpPr>
            <a:spLocks noGrp="1"/>
          </p:cNvSpPr>
          <p:nvPr>
            <p:ph type="sldNum" sz="quarter" idx="12"/>
          </p:nvPr>
        </p:nvSpPr>
        <p:spPr/>
        <p:txBody>
          <a:bodyPr/>
          <a:lstStyle/>
          <a:p>
            <a:fld id="{92268EEF-DB81-426E-BF65-63E3E465C7EC}" type="slidenum">
              <a:rPr lang="fr-FR" smtClean="0"/>
              <a:pPr/>
              <a:t>6</a:t>
            </a:fld>
            <a:endParaRPr lang="fr-FR"/>
          </a:p>
        </p:txBody>
      </p:sp>
      <p:sp>
        <p:nvSpPr>
          <p:cNvPr id="7" name="مربع نص 6"/>
          <p:cNvSpPr txBox="1"/>
          <p:nvPr/>
        </p:nvSpPr>
        <p:spPr>
          <a:xfrm>
            <a:off x="304800" y="5562600"/>
            <a:ext cx="8568952" cy="1169551"/>
          </a:xfrm>
          <a:prstGeom prst="rect">
            <a:avLst/>
          </a:prstGeom>
          <a:solidFill>
            <a:schemeClr val="bg1"/>
          </a:solidFill>
        </p:spPr>
        <p:txBody>
          <a:bodyPr wrap="square" rtlCol="1">
            <a:spAutoFit/>
          </a:bodyPr>
          <a:lstStyle/>
          <a:p>
            <a:pPr algn="r" rtl="1"/>
            <a:r>
              <a:rPr lang="ar-SA" sz="1400" dirty="0" smtClean="0">
                <a:latin typeface="Tahoma" pitchFamily="34" charset="0"/>
                <a:cs typeface="Tahoma" pitchFamily="34" charset="0"/>
              </a:rPr>
              <a:t>د </a:t>
            </a:r>
            <a:r>
              <a:rPr lang="ar-TN" sz="1400" dirty="0" smtClean="0">
                <a:latin typeface="Tahoma" pitchFamily="34" charset="0"/>
                <a:cs typeface="Tahoma" pitchFamily="34" charset="0"/>
              </a:rPr>
              <a:t>منصور المرابط، </a:t>
            </a:r>
            <a:r>
              <a:rPr lang="ar-SA" sz="1400" dirty="0" smtClean="0">
                <a:latin typeface="Tahoma" pitchFamily="34" charset="0"/>
                <a:cs typeface="Tahoma" pitchFamily="34" charset="0"/>
              </a:rPr>
              <a:t>“هندسة الجودة وتطوير الاحترافية في المؤسسات السياحية بالمملكة العربية السعودية</a:t>
            </a:r>
            <a:r>
              <a:rPr lang="ar-SA" sz="1400" b="1" i="1" dirty="0" smtClean="0">
                <a:latin typeface="Tahoma" pitchFamily="34" charset="0"/>
                <a:cs typeface="Tahoma" pitchFamily="34" charset="0"/>
              </a:rPr>
              <a:t> </a:t>
            </a:r>
            <a:r>
              <a:rPr lang="ar-SA" sz="1400" dirty="0" err="1" smtClean="0">
                <a:latin typeface="Tahoma" pitchFamily="34" charset="0"/>
                <a:cs typeface="Tahoma" pitchFamily="34" charset="0"/>
              </a:rPr>
              <a:t>إستئناسا</a:t>
            </a:r>
            <a:r>
              <a:rPr lang="ar-SA" sz="1400" dirty="0" smtClean="0">
                <a:latin typeface="Tahoma" pitchFamily="34" charset="0"/>
                <a:cs typeface="Tahoma" pitchFamily="34" charset="0"/>
              </a:rPr>
              <a:t> بالتجربة التونسية”، </a:t>
            </a:r>
            <a:r>
              <a:rPr lang="ar-EG" sz="1400" dirty="0" smtClean="0">
                <a:latin typeface="Tahoma" pitchFamily="34" charset="0"/>
                <a:cs typeface="Tahoma" pitchFamily="34" charset="0"/>
              </a:rPr>
              <a:t>5 – </a:t>
            </a:r>
            <a:r>
              <a:rPr lang="ar-SA" sz="1400" dirty="0" smtClean="0">
                <a:latin typeface="Tahoma" pitchFamily="34" charset="0"/>
                <a:cs typeface="Tahoma" pitchFamily="34" charset="0"/>
              </a:rPr>
              <a:t>7 يونيو</a:t>
            </a:r>
            <a:r>
              <a:rPr lang="ar-EG" sz="1400" dirty="0" smtClean="0">
                <a:latin typeface="Tahoma" pitchFamily="34" charset="0"/>
                <a:cs typeface="Tahoma" pitchFamily="34" charset="0"/>
              </a:rPr>
              <a:t> 2010 </a:t>
            </a:r>
            <a:r>
              <a:rPr lang="ar-EG" sz="1400" dirty="0" err="1" smtClean="0">
                <a:latin typeface="Tahoma" pitchFamily="34" charset="0"/>
                <a:cs typeface="Tahoma" pitchFamily="34" charset="0"/>
              </a:rPr>
              <a:t>م</a:t>
            </a:r>
            <a:r>
              <a:rPr lang="ar-SA" sz="1400" dirty="0" smtClean="0">
                <a:latin typeface="Tahoma" pitchFamily="34" charset="0"/>
                <a:cs typeface="Tahoma" pitchFamily="34" charset="0"/>
              </a:rPr>
              <a:t>، لقاء السياحة والضيافة الثاني، الموارد البشرية في القطاع السياحي تحت شعار نحو تمكين الموارد البشرية السياحية وتطوير كفاءتها الاحترافية، جامعة الملك سعود، كلية السياحة والآثار، كرسي الأمير سلطان بن سلمان</a:t>
            </a:r>
            <a:r>
              <a:rPr lang="ar-SA" sz="1400" b="1" i="1" dirty="0" smtClean="0">
                <a:latin typeface="Tahoma" pitchFamily="34" charset="0"/>
                <a:cs typeface="Tahoma" pitchFamily="34" charset="0"/>
              </a:rPr>
              <a:t> </a:t>
            </a:r>
            <a:r>
              <a:rPr lang="ar-SA" sz="1400" dirty="0" smtClean="0">
                <a:latin typeface="Tahoma" pitchFamily="34" charset="0"/>
                <a:cs typeface="Tahoma" pitchFamily="34" charset="0"/>
              </a:rPr>
              <a:t>لتطوير الكوادر الوطنية في السياحة والآثار، قسم الإدارة السياحية والفندقية، </a:t>
            </a:r>
            <a:r>
              <a:rPr lang="ar-EG" sz="1400" dirty="0" smtClean="0">
                <a:latin typeface="Tahoma" pitchFamily="34" charset="0"/>
                <a:cs typeface="Tahoma" pitchFamily="34" charset="0"/>
              </a:rPr>
              <a:t>الرياض، المملكة العربية السعودية.</a:t>
            </a:r>
            <a:r>
              <a:rPr lang="ar-TN" sz="1400" dirty="0" smtClean="0">
                <a:latin typeface="Tahoma" pitchFamily="34" charset="0"/>
                <a:cs typeface="Tahoma" pitchFamily="34" charset="0"/>
              </a:rPr>
              <a:t> </a:t>
            </a:r>
            <a:endParaRPr lang="ar-SA" sz="1400" dirty="0">
              <a:latin typeface="Tahoma" pitchFamily="34" charset="0"/>
              <a:cs typeface="Tahoma" pitchFamily="34" charset="0"/>
            </a:endParaRPr>
          </a:p>
        </p:txBody>
      </p:sp>
      <p:sp>
        <p:nvSpPr>
          <p:cNvPr id="9" name="ZoneTexte 7"/>
          <p:cNvSpPr txBox="1"/>
          <p:nvPr/>
        </p:nvSpPr>
        <p:spPr>
          <a:xfrm>
            <a:off x="251520" y="188640"/>
            <a:ext cx="8640960"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3200" dirty="0" smtClean="0">
                <a:solidFill>
                  <a:srgbClr val="FF0000"/>
                </a:solidFill>
                <a:latin typeface="Tahoma" pitchFamily="34" charset="0"/>
                <a:cs typeface="Tahoma" pitchFamily="34" charset="0"/>
              </a:rPr>
              <a:t>المرجعية الإسلامية لهندسة الجودة</a:t>
            </a:r>
            <a:endParaRPr lang="ar-SA" sz="3200" dirty="0" smtClean="0">
              <a:latin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wipe(down)">
                                      <p:cBhvr>
                                        <p:cTn id="7" dur="500"/>
                                        <p:tgtEl>
                                          <p:spTgt spid="9">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down)">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down)">
                                      <p:cBhvr>
                                        <p:cTn id="15" dur="500"/>
                                        <p:tgtEl>
                                          <p:spTgt spid="7">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down)">
                                      <p:cBhvr>
                                        <p:cTn id="18"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P spid="9" grpId="0" build="allAtOnce"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457200"/>
            <a:ext cx="9144000" cy="6124754"/>
          </a:xfrm>
          <a:prstGeom prst="rect">
            <a:avLst/>
          </a:prstGeom>
          <a:solidFill>
            <a:schemeClr val="bg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AL-Mohanad Bold"/>
                <a:ea typeface="Calibri" pitchFamily="34" charset="0"/>
                <a:cs typeface="Arial" pitchFamily="34" charset="0"/>
              </a:rPr>
              <a:t> </a:t>
            </a:r>
            <a:r>
              <a:rPr lang="ar-SA" sz="2800" dirty="0" smtClean="0">
                <a:latin typeface="AL-Mohanad Bold"/>
                <a:ea typeface="Calibri" pitchFamily="34" charset="0"/>
                <a:cs typeface="Arial" pitchFamily="34" charset="0"/>
              </a:rPr>
              <a:t>إن </a:t>
            </a:r>
            <a:r>
              <a:rPr kumimoji="0" lang="ar-SA" sz="2800" b="0" i="0" u="none" strike="noStrike" cap="none" normalizeH="0" baseline="0" dirty="0" smtClean="0">
                <a:ln>
                  <a:noFill/>
                </a:ln>
                <a:solidFill>
                  <a:schemeClr val="tx1"/>
                </a:solidFill>
                <a:effectLst/>
                <a:latin typeface="AL-Mohanad Bold"/>
                <a:ea typeface="Calibri" pitchFamily="34" charset="0"/>
                <a:cs typeface="Arial" pitchFamily="34" charset="0"/>
              </a:rPr>
              <a:t>تطبيق إدارة</a:t>
            </a:r>
            <a:r>
              <a:rPr kumimoji="0" lang="ar-TN" sz="2800" b="0" i="0" u="none" strike="noStrike" cap="none" normalizeH="0" baseline="0" dirty="0" smtClean="0">
                <a:ln>
                  <a:noFill/>
                </a:ln>
                <a:solidFill>
                  <a:schemeClr val="tx1"/>
                </a:solidFill>
                <a:effectLst/>
                <a:latin typeface="AL-Mohanad Bold"/>
                <a:ea typeface="Calibri" pitchFamily="34" charset="0"/>
                <a:cs typeface="Arial" pitchFamily="34" charset="0"/>
              </a:rPr>
              <a:t> وهندسة</a:t>
            </a:r>
            <a:r>
              <a:rPr kumimoji="0" lang="ar-SA" sz="2800" b="0" i="0" u="none" strike="noStrike" cap="none" normalizeH="0" baseline="0" dirty="0" smtClean="0">
                <a:ln>
                  <a:noFill/>
                </a:ln>
                <a:solidFill>
                  <a:schemeClr val="tx1"/>
                </a:solidFill>
                <a:effectLst/>
                <a:latin typeface="AL-Mohanad Bold"/>
                <a:ea typeface="Calibri" pitchFamily="34" charset="0"/>
                <a:cs typeface="Arial" pitchFamily="34" charset="0"/>
              </a:rPr>
              <a:t> الجودة الشاملة سيمكن من تطبيق المبادئ السامية لديننا الإسلامي الحنيف حيث أن:</a:t>
            </a:r>
          </a:p>
          <a:p>
            <a:pPr marL="0" marR="0" lvl="0" indent="0" algn="justLow" defTabSz="914400" rtl="1"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rgbClr val="FF0000"/>
                </a:solidFill>
                <a:effectLst/>
                <a:latin typeface="AL-Mohanad Bold"/>
                <a:ea typeface="Calibri" pitchFamily="34" charset="0"/>
                <a:cs typeface="Arial" pitchFamily="34" charset="0"/>
              </a:rPr>
              <a:t>* تشخيص الجودة </a:t>
            </a:r>
            <a:r>
              <a:rPr kumimoji="0" lang="ar-SA" sz="2800" b="0" i="0" u="none" strike="noStrike" cap="none" normalizeH="0" baseline="0" dirty="0" smtClean="0">
                <a:ln>
                  <a:noFill/>
                </a:ln>
                <a:solidFill>
                  <a:schemeClr val="tx1"/>
                </a:solidFill>
                <a:effectLst/>
                <a:latin typeface="AL-Mohanad Bold"/>
                <a:ea typeface="Calibri" pitchFamily="34" charset="0"/>
                <a:cs typeface="Arial" pitchFamily="34" charset="0"/>
              </a:rPr>
              <a:t>يمكن من التعرف على مشاكل عدم الجودة وهذا يدخل في </a:t>
            </a:r>
            <a:r>
              <a:rPr lang="ar-SA" sz="2800" dirty="0" smtClean="0">
                <a:latin typeface="AL-Mohanad Bold"/>
                <a:ea typeface="Calibri" pitchFamily="34" charset="0"/>
                <a:cs typeface="Arial" pitchFamily="34" charset="0"/>
              </a:rPr>
              <a:t>إطار</a:t>
            </a:r>
            <a:r>
              <a:rPr kumimoji="0" lang="ar-SA" sz="2800" b="0" i="0" u="none" strike="noStrike" cap="none" normalizeH="0" baseline="0" dirty="0" smtClean="0">
                <a:ln>
                  <a:noFill/>
                </a:ln>
                <a:solidFill>
                  <a:srgbClr val="FF0000"/>
                </a:solidFill>
                <a:effectLst/>
                <a:latin typeface="AL-Mohanad Bold"/>
                <a:ea typeface="Calibri" pitchFamily="34" charset="0"/>
                <a:cs typeface="Arial" pitchFamily="34" charset="0"/>
              </a:rPr>
              <a:t> </a:t>
            </a:r>
            <a:r>
              <a:rPr kumimoji="0" lang="ar-SA" sz="2800" b="0" i="0" u="none" strike="noStrike" cap="none" normalizeH="0" baseline="0" dirty="0" smtClean="0">
                <a:ln>
                  <a:noFill/>
                </a:ln>
                <a:solidFill>
                  <a:srgbClr val="008000"/>
                </a:solidFill>
                <a:effectLst/>
                <a:latin typeface="AL-Mohanad Bold"/>
                <a:ea typeface="Calibri" pitchFamily="34" charset="0"/>
                <a:cs typeface="Arial" pitchFamily="34" charset="0"/>
              </a:rPr>
              <a:t>النهي </a:t>
            </a:r>
            <a:r>
              <a:rPr kumimoji="0" lang="ar-SA" sz="2800" b="0" i="0" u="none" strike="noStrike" cap="none" normalizeH="0" baseline="0" smtClean="0">
                <a:ln>
                  <a:noFill/>
                </a:ln>
                <a:solidFill>
                  <a:srgbClr val="008000"/>
                </a:solidFill>
                <a:effectLst/>
                <a:latin typeface="AL-Mohanad Bold"/>
                <a:ea typeface="Calibri" pitchFamily="34" charset="0"/>
                <a:cs typeface="Arial" pitchFamily="34" charset="0"/>
              </a:rPr>
              <a:t>عن </a:t>
            </a:r>
            <a:r>
              <a:rPr kumimoji="0" lang="ar-SA" sz="2800" b="0" i="0" u="none" strike="noStrike" cap="none" normalizeH="0" baseline="0" smtClean="0">
                <a:ln>
                  <a:noFill/>
                </a:ln>
                <a:solidFill>
                  <a:srgbClr val="008000"/>
                </a:solidFill>
                <a:effectLst/>
                <a:latin typeface="AL-Mohanad Bold"/>
                <a:ea typeface="Calibri" pitchFamily="34" charset="0"/>
                <a:cs typeface="Arial" pitchFamily="34" charset="0"/>
              </a:rPr>
              <a:t>المنكر</a:t>
            </a:r>
            <a:endParaRPr kumimoji="0" lang="en-US" sz="2800" b="0" i="0" u="none" strike="noStrike" cap="none" normalizeH="0" baseline="0" dirty="0" smtClean="0">
              <a:ln>
                <a:noFill/>
              </a:ln>
              <a:solidFill>
                <a:srgbClr val="008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lang="ar-SA" sz="2800" dirty="0" smtClean="0">
                <a:solidFill>
                  <a:srgbClr val="FF0000"/>
                </a:solidFill>
                <a:latin typeface="AL-Mohanad Bold"/>
                <a:ea typeface="Calibri" pitchFamily="34" charset="0"/>
                <a:cs typeface="Arial" pitchFamily="34" charset="0"/>
              </a:rPr>
              <a:t>*</a:t>
            </a:r>
            <a:r>
              <a:rPr kumimoji="0" lang="ar-SA" sz="2800" b="0" i="0" u="none" strike="noStrike" cap="none" normalizeH="0" baseline="0" dirty="0" smtClean="0">
                <a:ln>
                  <a:noFill/>
                </a:ln>
                <a:solidFill>
                  <a:schemeClr val="tx1"/>
                </a:solidFill>
                <a:effectLst/>
                <a:latin typeface="AL-Mohanad Bold"/>
                <a:ea typeface="Calibri" pitchFamily="34" charset="0"/>
                <a:cs typeface="Arial" pitchFamily="34" charset="0"/>
              </a:rPr>
              <a:t> </a:t>
            </a:r>
            <a:r>
              <a:rPr kumimoji="0" lang="ar-SA" sz="2800" b="0" i="0" u="none" strike="noStrike" cap="none" normalizeH="0" baseline="0" dirty="0" smtClean="0">
                <a:ln>
                  <a:noFill/>
                </a:ln>
                <a:solidFill>
                  <a:srgbClr val="FF0000"/>
                </a:solidFill>
                <a:effectLst/>
                <a:latin typeface="AL-Mohanad Bold"/>
                <a:ea typeface="Calibri" pitchFamily="34" charset="0"/>
                <a:cs typeface="Arial" pitchFamily="34" charset="0"/>
              </a:rPr>
              <a:t>مشروع الجودة </a:t>
            </a:r>
            <a:r>
              <a:rPr kumimoji="0" lang="ar-SA" sz="2800" b="0" i="0" u="none" strike="noStrike" cap="none" normalizeH="0" baseline="0" dirty="0" smtClean="0">
                <a:ln>
                  <a:noFill/>
                </a:ln>
                <a:solidFill>
                  <a:schemeClr val="tx1"/>
                </a:solidFill>
                <a:effectLst/>
                <a:latin typeface="AL-Mohanad Bold"/>
                <a:ea typeface="Calibri" pitchFamily="34" charset="0"/>
                <a:cs typeface="Arial" pitchFamily="34" charset="0"/>
              </a:rPr>
              <a:t>يمكن من إعطاء حلول لمشاكل عدم الجودة وهذا يدخل في </a:t>
            </a:r>
            <a:r>
              <a:rPr kumimoji="0" lang="ar-SA" sz="2800" b="0" i="0" u="none" strike="noStrike" cap="none" normalizeH="0" baseline="0" dirty="0" smtClean="0">
                <a:ln>
                  <a:noFill/>
                </a:ln>
                <a:effectLst/>
                <a:latin typeface="AL-Mohanad Bold"/>
                <a:ea typeface="Calibri" pitchFamily="34" charset="0"/>
                <a:cs typeface="Arial" pitchFamily="34" charset="0"/>
              </a:rPr>
              <a:t>إطار</a:t>
            </a:r>
            <a:r>
              <a:rPr kumimoji="0" lang="ar-SA" sz="2800" b="0" i="0" u="none" strike="noStrike" cap="none" normalizeH="0" baseline="0" dirty="0" smtClean="0">
                <a:ln>
                  <a:noFill/>
                </a:ln>
                <a:solidFill>
                  <a:srgbClr val="FF0000"/>
                </a:solidFill>
                <a:effectLst/>
                <a:latin typeface="AL-Mohanad Bold"/>
                <a:ea typeface="Calibri" pitchFamily="34" charset="0"/>
                <a:cs typeface="Arial" pitchFamily="34" charset="0"/>
              </a:rPr>
              <a:t> </a:t>
            </a:r>
            <a:r>
              <a:rPr lang="ar-SA" sz="2800" dirty="0" smtClean="0">
                <a:solidFill>
                  <a:srgbClr val="008000"/>
                </a:solidFill>
                <a:latin typeface="AL-Mohanad Bold"/>
                <a:ea typeface="Calibri" pitchFamily="34" charset="0"/>
                <a:cs typeface="Arial" pitchFamily="34" charset="0"/>
              </a:rPr>
              <a:t>الأمر بالمعروف</a:t>
            </a:r>
            <a:endParaRPr lang="en-US" sz="2800" dirty="0" smtClean="0">
              <a:solidFill>
                <a:srgbClr val="008000"/>
              </a:solidFill>
              <a:latin typeface="AL-Mohanad Bold"/>
              <a:ea typeface="Calibri"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lang="ar-SA" sz="2800" dirty="0" smtClean="0">
                <a:solidFill>
                  <a:srgbClr val="FF0000"/>
                </a:solidFill>
                <a:latin typeface="AL-Mohanad Bold"/>
                <a:ea typeface="Calibri" pitchFamily="34" charset="0"/>
                <a:cs typeface="Arial" pitchFamily="34" charset="0"/>
              </a:rPr>
              <a:t>*</a:t>
            </a:r>
            <a:r>
              <a:rPr kumimoji="0" lang="ar-SA" sz="2800" b="0" i="0" u="none" strike="noStrike" cap="none" normalizeH="0" baseline="0" dirty="0" smtClean="0">
                <a:ln>
                  <a:noFill/>
                </a:ln>
                <a:solidFill>
                  <a:schemeClr val="tx1"/>
                </a:solidFill>
                <a:effectLst/>
                <a:latin typeface="AL-Mohanad Bold"/>
                <a:ea typeface="Calibri" pitchFamily="34" charset="0"/>
                <a:cs typeface="Arial" pitchFamily="34" charset="0"/>
              </a:rPr>
              <a:t> </a:t>
            </a:r>
            <a:r>
              <a:rPr lang="ar-SA" sz="2800" dirty="0" smtClean="0">
                <a:solidFill>
                  <a:srgbClr val="FF0000"/>
                </a:solidFill>
                <a:latin typeface="AL-Mohanad Bold"/>
                <a:ea typeface="Calibri" pitchFamily="34" charset="0"/>
                <a:cs typeface="Arial" pitchFamily="34" charset="0"/>
              </a:rPr>
              <a:t>تنفيذ مشروع الجودة </a:t>
            </a:r>
            <a:r>
              <a:rPr kumimoji="0" lang="ar-SA" sz="2800" b="0" i="0" u="none" strike="noStrike" cap="none" normalizeH="0" baseline="0" dirty="0" smtClean="0">
                <a:ln>
                  <a:noFill/>
                </a:ln>
                <a:solidFill>
                  <a:schemeClr val="tx1"/>
                </a:solidFill>
                <a:effectLst/>
                <a:latin typeface="AL-Mohanad Bold"/>
                <a:ea typeface="Calibri" pitchFamily="34" charset="0"/>
                <a:cs typeface="Arial" pitchFamily="34" charset="0"/>
              </a:rPr>
              <a:t>يدخل في إطار </a:t>
            </a:r>
            <a:r>
              <a:rPr lang="ar-SA" sz="2800" dirty="0" smtClean="0">
                <a:solidFill>
                  <a:srgbClr val="008000"/>
                </a:solidFill>
                <a:latin typeface="AL-Mohanad Bold"/>
                <a:ea typeface="Calibri" pitchFamily="34" charset="0"/>
                <a:cs typeface="Arial" pitchFamily="34" charset="0"/>
              </a:rPr>
              <a:t>الاستعاذة بالله من علم لا ينفع </a:t>
            </a:r>
            <a:endParaRPr lang="en-US" sz="2800" dirty="0" smtClean="0">
              <a:solidFill>
                <a:srgbClr val="008000"/>
              </a:solidFill>
              <a:latin typeface="AL-Mohanad Bold"/>
              <a:ea typeface="Calibri" pitchFamily="34" charset="0"/>
              <a:cs typeface="Arial" pitchFamily="34" charset="0"/>
            </a:endParaRPr>
          </a:p>
          <a:p>
            <a:pPr lvl="0" algn="justLow" rtl="1" eaLnBrk="0" fontAlgn="base" hangingPunct="0">
              <a:spcBef>
                <a:spcPct val="0"/>
              </a:spcBef>
              <a:spcAft>
                <a:spcPct val="0"/>
              </a:spcAft>
            </a:pPr>
            <a:r>
              <a:rPr lang="ar-SA" sz="2800" dirty="0" smtClean="0">
                <a:solidFill>
                  <a:srgbClr val="FF0000"/>
                </a:solidFill>
                <a:latin typeface="AL-Mohanad Bold"/>
                <a:ea typeface="Calibri" pitchFamily="34" charset="0"/>
                <a:cs typeface="Arial" pitchFamily="34" charset="0"/>
              </a:rPr>
              <a:t>* تقييم درجة تنفيذ مشروع الجودة </a:t>
            </a:r>
            <a:r>
              <a:rPr kumimoji="0" lang="ar-SA" sz="2800" b="0" i="0" u="none" strike="noStrike" cap="none" normalizeH="0" baseline="0" dirty="0" smtClean="0">
                <a:ln>
                  <a:noFill/>
                </a:ln>
                <a:solidFill>
                  <a:schemeClr val="tx1"/>
                </a:solidFill>
                <a:effectLst/>
                <a:latin typeface="AL-Mohanad Bold"/>
                <a:ea typeface="Calibri" pitchFamily="34" charset="0"/>
                <a:cs typeface="Arial" pitchFamily="34" charset="0"/>
              </a:rPr>
              <a:t>يدخل في إطار </a:t>
            </a:r>
            <a:r>
              <a:rPr lang="ar-SA" sz="2800" dirty="0" smtClean="0">
                <a:solidFill>
                  <a:srgbClr val="008000"/>
                </a:solidFill>
                <a:latin typeface="AL-Mohanad Bold"/>
                <a:ea typeface="Calibri" pitchFamily="34" charset="0"/>
                <a:cs typeface="Arial" pitchFamily="34" charset="0"/>
              </a:rPr>
              <a:t>حاسبوا أنفسكم قبل أن تحاسبوا</a:t>
            </a:r>
          </a:p>
          <a:p>
            <a:pPr marL="0" marR="0" lvl="0" indent="0" algn="justLow" defTabSz="914400" rtl="1" eaLnBrk="0" fontAlgn="base" latinLnBrk="0" hangingPunct="0">
              <a:lnSpc>
                <a:spcPct val="100000"/>
              </a:lnSpc>
              <a:spcBef>
                <a:spcPct val="0"/>
              </a:spcBef>
              <a:spcAft>
                <a:spcPct val="0"/>
              </a:spcAft>
              <a:buClrTx/>
              <a:buSzTx/>
              <a:buFont typeface="Arial" pitchFamily="34" charset="0"/>
              <a:buChar char="•"/>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قال الله تعالى “كُنتُمْ خَيْرَ أُمَّةٍ أُخْرِجَتْ لِلنَّاسِ تَأْمُرُونَ بِٱلْمَعْرُوفِ وَتَنْهَوْنَ عَنِ ٱلْمُنكَرِ وَتُؤْمِنُونَ بِٱللَّهِ ۗ وَلَوْ ءَامَنَ أَهْلُ ٱلْكِتَـٰبِ لَكَانَ خَيْرًۭا لَّهُم ۚ مِّنْهُمُ ٱلْمُؤْمِنُونَ وَأَكْثَرُهُمُ ٱلْفَـٰسِقُونَ”</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8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سورة </a:t>
            </a:r>
            <a:r>
              <a:rPr kumimoji="0" lang="ar-SA" sz="2800" b="1" i="0" u="none" strike="noStrike" cap="none" normalizeH="0" baseline="0" dirty="0" smtClean="0">
                <a:ln>
                  <a:noFill/>
                </a:ln>
                <a:solidFill>
                  <a:srgbClr val="FF0000"/>
                </a:solidFill>
                <a:effectLst/>
                <a:latin typeface="Arial" pitchFamily="34" charset="0"/>
                <a:ea typeface="Calibri" pitchFamily="34" charset="0"/>
                <a:cs typeface="Arial" pitchFamily="34" charset="0"/>
              </a:rPr>
              <a:t>آل عمران</a:t>
            </a:r>
            <a:r>
              <a:rPr kumimoji="0" lang="en-US" sz="28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 </a:t>
            </a:r>
            <a:r>
              <a:rPr kumimoji="0" lang="ar-SA" sz="28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الجزء</a:t>
            </a:r>
            <a:r>
              <a:rPr kumimoji="0" lang="ar-SA" sz="28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en-US" sz="2800" b="1" i="0" u="none" strike="noStrike" cap="none" normalizeH="0" baseline="0" dirty="0" smtClean="0">
                <a:ln>
                  <a:noFill/>
                </a:ln>
                <a:solidFill>
                  <a:srgbClr val="FF0000"/>
                </a:solidFill>
                <a:effectLst/>
                <a:latin typeface="Arial" pitchFamily="34" charset="0"/>
                <a:ea typeface="Calibri" pitchFamily="34" charset="0"/>
                <a:cs typeface="Arial" pitchFamily="34" charset="0"/>
              </a:rPr>
              <a:t>4</a:t>
            </a:r>
            <a:r>
              <a:rPr kumimoji="0" lang="en-US" sz="28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 </a:t>
            </a:r>
            <a:r>
              <a:rPr kumimoji="0" lang="ar-SA" sz="28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الآية </a:t>
            </a:r>
            <a:r>
              <a:rPr kumimoji="0" lang="en-US" sz="2800" b="1" i="0" u="none" strike="noStrike" cap="none" normalizeH="0" baseline="0" dirty="0" smtClean="0">
                <a:ln>
                  <a:noFill/>
                </a:ln>
                <a:solidFill>
                  <a:srgbClr val="FF0000"/>
                </a:solidFill>
                <a:effectLst/>
                <a:latin typeface="Arial" pitchFamily="34" charset="0"/>
                <a:ea typeface="Calibri" pitchFamily="34" charset="0"/>
                <a:cs typeface="Arial" pitchFamily="34" charset="0"/>
              </a:rPr>
              <a:t>110</a:t>
            </a:r>
            <a:r>
              <a:rPr kumimoji="0" lang="en-US" sz="28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 </a:t>
            </a:r>
            <a:r>
              <a:rPr kumimoji="0" lang="ar-SA" sz="28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الصفحة</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76200"/>
            <a:ext cx="9144000" cy="5262979"/>
          </a:xfrm>
          <a:prstGeom prst="rect">
            <a:avLst/>
          </a:prstGeom>
          <a:solidFill>
            <a:schemeClr val="bg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كان رسول الله ‏ ‏صلى الله عليه وسلم ‏ ‏يقول  “‏اللهم إني أعوذ بك من قلب لا يخشع ومن دعاء لا يسمع ومن نفس لا تشبع ومن علم لا ينفع أعوذ بك من هؤلاء الأربع”</a:t>
            </a:r>
            <a:r>
              <a:rPr kumimoji="0" lang="en-US" sz="2400" b="1" i="0" u="sng" strike="noStrike" cap="none" normalizeH="0" baseline="30000" dirty="0" smtClean="0">
                <a:ln>
                  <a:noFill/>
                </a:ln>
                <a:solidFill>
                  <a:srgbClr val="800080"/>
                </a:solidFill>
                <a:effectLst/>
                <a:latin typeface="Calibri" pitchFamily="34" charset="0"/>
                <a:ea typeface="Calibri" pitchFamily="34" charset="0"/>
                <a:cs typeface="Arial" pitchFamily="34" charset="0"/>
                <a:hlinkClick r:id=""/>
              </a:rPr>
              <a:t>[</a:t>
            </a:r>
            <a:r>
              <a:rPr kumimoji="0" lang="en-US" sz="2400" b="1" i="0" u="sng" strike="noStrike" cap="none" normalizeH="0" baseline="30000" dirty="0" smtClean="0" bmk="">
                <a:ln>
                  <a:noFill/>
                </a:ln>
                <a:solidFill>
                  <a:srgbClr val="800080"/>
                </a:solidFill>
                <a:effectLst/>
                <a:latin typeface="Calibri" pitchFamily="34" charset="0"/>
                <a:ea typeface="Calibri" pitchFamily="34" charset="0"/>
                <a:cs typeface="Arial" pitchFamily="34" charset="0"/>
                <a:hlinkClick r:id=""/>
              </a:rPr>
              <a:t>1]</a:t>
            </a:r>
            <a:endParaRPr kumimoji="0" lang="fr-FR" sz="2400" b="0" i="0" u="none" strike="noStrike" cap="none" normalizeH="0" baseline="0" dirty="0" smtClean="0" bmk="">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ar-TN" sz="2400" b="1" i="0" u="none" strike="noStrike" cap="none" normalizeH="0" baseline="0" dirty="0" smtClean="0" bmk="">
              <a:ln>
                <a:noFill/>
              </a:ln>
              <a:solidFill>
                <a:schemeClr val="tx1"/>
              </a:solidFill>
              <a:effectLst/>
              <a:latin typeface="Calibri" pitchFamily="34" charset="0"/>
              <a:ea typeface="Calibri"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bmk="">
                <a:ln>
                  <a:noFill/>
                </a:ln>
                <a:solidFill>
                  <a:schemeClr val="tx1"/>
                </a:solidFill>
                <a:effectLst/>
                <a:latin typeface="Calibri" pitchFamily="34" charset="0"/>
                <a:ea typeface="Calibri" pitchFamily="34" charset="0"/>
                <a:cs typeface="Arial" pitchFamily="34" charset="0"/>
              </a:rPr>
              <a:t>قال عمر بن الخطاب رضي الله عنه “حاسبوا أنفسكم قبل أن تحاسبوا، وزنوها قبل أن توزنوا، فإن أهون عليكم في الحساب غداً أن تحاسبوا أنفسكم اليوم، وتزينوا للعرض الأكبر، يومئذ تعرضون لا تخفى منكم خافية”</a:t>
            </a:r>
            <a:r>
              <a:rPr kumimoji="0" lang="en-US" sz="2400" b="1" i="0" u="sng" strike="noStrike" cap="none" normalizeH="0" baseline="30000" dirty="0" smtClean="0" bmk="">
                <a:ln>
                  <a:noFill/>
                </a:ln>
                <a:solidFill>
                  <a:srgbClr val="800080"/>
                </a:solidFill>
                <a:effectLst/>
                <a:latin typeface="Calibri" pitchFamily="34" charset="0"/>
                <a:ea typeface="Calibri" pitchFamily="34" charset="0"/>
                <a:cs typeface="Arial" pitchFamily="34" charset="0"/>
                <a:hlinkClick r:id=""/>
              </a:rPr>
              <a:t>[2]</a:t>
            </a:r>
            <a:r>
              <a:rPr kumimoji="0" lang="en-US" sz="2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ar-TN" sz="2400" b="1"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قال الله تعالى “يَـٰٓأَيُّهَا ٱلَّذِينَ ءَامَنُوا۟ ٱتَّقُوا۟ ٱللَّهَ وَلْتَنظُرْ نَفْسٌۭ مَّا قَدَّمَتْ لِغَدٍۢ ۖ وَٱتَّقُوا۟ ٱللَّهَ ۚ إِنَّ ٱللَّهَ خَبِيرٌۢ بِمَا تَعْمَلُونَ ﴿18﴾ وَلَا تَكُونُوا۟ كَٱلَّذِينَ نَسُوا۟ ٱللَّهَ فَأَنسَىٰهُمْ أَنفُسَهُمْ ۚ أُو۟لَـٰٓئِكَ هُمُ ٱلْفَـٰسِقُونَ ﴿19﴾” </a:t>
            </a:r>
            <a:r>
              <a:rPr kumimoji="0" lang="ar-SA" sz="2400" b="1" i="0" u="none" strike="noStrike" cap="none" normalizeH="0" baseline="0" dirty="0" smtClean="0">
                <a:ln>
                  <a:noFill/>
                </a:ln>
                <a:solidFill>
                  <a:srgbClr val="FF0000"/>
                </a:solidFill>
                <a:effectLst/>
                <a:latin typeface="Calibri" pitchFamily="34" charset="0"/>
                <a:ea typeface="Calibri" pitchFamily="34" charset="0"/>
                <a:cs typeface="Arial" pitchFamily="34" charset="0"/>
              </a:rPr>
              <a:t>سورة الحشر</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ar-TN" sz="2400" b="0" i="0" u="none" strike="noStrike" cap="none" normalizeH="0" baseline="0" dirty="0" smtClean="0">
              <a:ln>
                <a:noFill/>
              </a:ln>
              <a:solidFill>
                <a:schemeClr val="tx1"/>
              </a:solidFill>
              <a:effectLst/>
              <a:latin typeface="Arial" pitchFamily="34" charset="0"/>
              <a:cs typeface="Arial" pitchFamily="34" charset="0"/>
            </a:endParaRPr>
          </a:p>
          <a:p>
            <a:pPr algn="r" rtl="1"/>
            <a:r>
              <a:rPr lang="ar-SA" sz="2400" b="1" dirty="0" smtClean="0"/>
              <a:t>قال الله تعالى “لَهُۥ مُعَقِّبَـٰتٌۭ مِّنۢ بَيْنِ يَدَيْهِ وَمِنْ خَلْفِهِۦ يَحْفَظُونَهُۥ مِنْ أَمْرِ ٱللَّهِ ۗ إِنَّ ٱللَّهَ لَا يُغَيِّرُ مَا بِقَوْمٍ حَتَّىٰ يُغَيِّرُوا۟ مَا بِأَنفُسِهِمْ ۗ وَإِذَآ أَرَادَ ٱللَّهُ بِقَوْمٍۢ سُوٓءًۭا فَلَا مَرَدَّ لَهُۥ ۚ وَمَا لَهُم مِّن دُونِهِۦ مِن وَالٍ</a:t>
            </a:r>
            <a:r>
              <a:rPr lang="ar-SA" sz="2400" b="1" dirty="0" smtClean="0">
                <a:latin typeface="Calibri" pitchFamily="34" charset="0"/>
                <a:ea typeface="Calibri" pitchFamily="34" charset="0"/>
                <a:cs typeface="Arial" pitchFamily="34" charset="0"/>
              </a:rPr>
              <a:t>﴿</a:t>
            </a:r>
            <a:r>
              <a:rPr lang="ar-TN" sz="2400" b="1" dirty="0" smtClean="0">
                <a:latin typeface="Calibri" pitchFamily="34" charset="0"/>
                <a:ea typeface="Calibri" pitchFamily="34" charset="0"/>
                <a:cs typeface="Arial" pitchFamily="34" charset="0"/>
              </a:rPr>
              <a:t>11</a:t>
            </a:r>
            <a:r>
              <a:rPr lang="ar-SA" sz="2400" b="1" dirty="0" smtClean="0">
                <a:latin typeface="Calibri" pitchFamily="34" charset="0"/>
                <a:ea typeface="Calibri" pitchFamily="34" charset="0"/>
                <a:cs typeface="Arial" pitchFamily="34" charset="0"/>
              </a:rPr>
              <a:t>﴾</a:t>
            </a:r>
            <a:r>
              <a:rPr lang="ar-SA" sz="2400" b="1" dirty="0" smtClean="0"/>
              <a:t>”</a:t>
            </a:r>
            <a:r>
              <a:rPr lang="ar-TN" sz="2400" dirty="0" smtClean="0"/>
              <a:t> </a:t>
            </a:r>
            <a:r>
              <a:rPr lang="ar-SA" sz="2400" b="1" dirty="0" smtClean="0">
                <a:solidFill>
                  <a:srgbClr val="FF0000"/>
                </a:solidFill>
              </a:rPr>
              <a:t>سورة الرعد</a:t>
            </a:r>
            <a:endParaRPr lang="fr-FR" sz="2400" dirty="0" smtClean="0">
              <a:solidFill>
                <a:srgbClr val="FF0000"/>
              </a:solidFill>
            </a:endParaRPr>
          </a:p>
        </p:txBody>
      </p:sp>
      <p:sp>
        <p:nvSpPr>
          <p:cNvPr id="1026" name="Rectangle 2"/>
          <p:cNvSpPr>
            <a:spLocks noChangeArrowheads="1"/>
          </p:cNvSpPr>
          <p:nvPr/>
        </p:nvSpPr>
        <p:spPr bwMode="auto">
          <a:xfrm>
            <a:off x="0" y="5715000"/>
            <a:ext cx="3017838" cy="7938"/>
          </a:xfrm>
          <a:prstGeom prst="rect">
            <a:avLst/>
          </a:prstGeom>
          <a:solidFill>
            <a:srgbClr val="000000"/>
          </a:solidFill>
          <a:ln w="9525">
            <a:solidFill>
              <a:schemeClr val="tx1"/>
            </a:solid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sp>
        <p:nvSpPr>
          <p:cNvPr id="1027" name="Rectangle 3"/>
          <p:cNvSpPr>
            <a:spLocks noChangeArrowheads="1"/>
          </p:cNvSpPr>
          <p:nvPr/>
        </p:nvSpPr>
        <p:spPr bwMode="auto">
          <a:xfrm>
            <a:off x="0" y="5750004"/>
            <a:ext cx="9144000" cy="1107996"/>
          </a:xfrm>
          <a:prstGeom prst="rect">
            <a:avLst/>
          </a:prstGeom>
          <a:solidFill>
            <a:schemeClr val="bg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eaLnBrk="1" fontAlgn="base" latinLnBrk="0" hangingPunct="1">
              <a:lnSpc>
                <a:spcPct val="100000"/>
              </a:lnSpc>
              <a:spcBef>
                <a:spcPct val="0"/>
              </a:spcBef>
              <a:spcAft>
                <a:spcPct val="0"/>
              </a:spcAft>
              <a:buClrTx/>
              <a:buSzTx/>
              <a:buFontTx/>
              <a:buNone/>
              <a:tabLst/>
            </a:pPr>
            <a:r>
              <a:rPr kumimoji="0" lang="en-US" sz="1000" b="0" i="0" u="sng" strike="noStrike" cap="none" normalizeH="0" baseline="30000" dirty="0" smtClean="0">
                <a:ln>
                  <a:noFill/>
                </a:ln>
                <a:solidFill>
                  <a:srgbClr val="800080"/>
                </a:solidFill>
                <a:effectLst/>
                <a:latin typeface="Calibri" pitchFamily="34" charset="0"/>
                <a:ea typeface="Calibri" pitchFamily="34" charset="0"/>
                <a:cs typeface="Arial" pitchFamily="34" charset="0"/>
                <a:hlinkClick r:id=""/>
              </a:rPr>
              <a:t>[</a:t>
            </a:r>
            <a:r>
              <a:rPr kumimoji="0" lang="en-US" sz="1000" b="0" i="0" u="sng" strike="noStrike" cap="none" normalizeH="0" baseline="30000" dirty="0" smtClean="0" bmk="">
                <a:ln>
                  <a:noFill/>
                </a:ln>
                <a:solidFill>
                  <a:srgbClr val="800080"/>
                </a:solidFill>
                <a:effectLst/>
                <a:latin typeface="Calibri" pitchFamily="34" charset="0"/>
                <a:ea typeface="Calibri" pitchFamily="34" charset="0"/>
                <a:cs typeface="Arial" pitchFamily="34" charset="0"/>
                <a:hlinkClick r:id=""/>
              </a:rPr>
              <a:t>1]</a:t>
            </a:r>
            <a:r>
              <a:rPr kumimoji="0" lang="en-US" sz="1000" b="0" i="0" u="none" strike="noStrike" cap="none" normalizeH="0" baseline="0" dirty="0" smtClean="0" bmk="">
                <a:ln>
                  <a:noFill/>
                </a:ln>
                <a:solidFill>
                  <a:schemeClr val="tx1"/>
                </a:solidFill>
                <a:effectLst/>
                <a:latin typeface="Calibri" pitchFamily="34" charset="0"/>
                <a:ea typeface="Calibri" pitchFamily="34" charset="0"/>
                <a:cs typeface="Arial" pitchFamily="34" charset="0"/>
              </a:rPr>
              <a:t> </a:t>
            </a:r>
            <a:r>
              <a:rPr kumimoji="0" lang="en-US" sz="1000" b="0" i="0" u="none" strike="noStrike" cap="none" normalizeH="0" baseline="0" dirty="0" smtClean="0" bmk="">
                <a:ln>
                  <a:noFill/>
                </a:ln>
                <a:solidFill>
                  <a:schemeClr val="tx1"/>
                </a:solidFill>
                <a:effectLst/>
                <a:latin typeface="Calibri" pitchFamily="34" charset="0"/>
                <a:ea typeface="Calibri" pitchFamily="34" charset="0"/>
                <a:cs typeface="Arial" pitchFamily="34" charset="0"/>
                <a:hlinkClick r:id="rId2"/>
              </a:rPr>
              <a:t>http://hadith.al-islam.com/Display/Display.asp?hnum=3404&amp;doc=2&amp;IMAGE=%DA%D1%D6+%C7%E1%CD%CF%ED%CB</a:t>
            </a:r>
            <a:endParaRPr kumimoji="0" lang="fr-FR" sz="900" b="0" i="0" u="none" strike="noStrike" cap="none" normalizeH="0" baseline="0" dirty="0" smtClean="0" bmk="">
              <a:ln>
                <a:noFill/>
              </a:ln>
              <a:solidFill>
                <a:schemeClr val="tx1"/>
              </a:solidFill>
              <a:effectLst/>
              <a:latin typeface="Arial" pitchFamily="34" charset="0"/>
              <a:cs typeface="Arial" pitchFamily="34" charset="0"/>
            </a:endParaRPr>
          </a:p>
          <a:p>
            <a:pPr lvl="0" algn="justLow" eaLnBrk="0" fontAlgn="base" hangingPunct="0">
              <a:spcBef>
                <a:spcPct val="0"/>
              </a:spcBef>
              <a:spcAft>
                <a:spcPct val="0"/>
              </a:spcAft>
            </a:pPr>
            <a:r>
              <a:rPr kumimoji="0" lang="en-US" sz="1000" b="0" i="0" u="sng" strike="noStrike" cap="none" normalizeH="0" baseline="30000" dirty="0" smtClean="0" bmk="">
                <a:ln>
                  <a:noFill/>
                </a:ln>
                <a:solidFill>
                  <a:srgbClr val="800080"/>
                </a:solidFill>
                <a:effectLst/>
                <a:latin typeface="Calibri" pitchFamily="34" charset="0"/>
                <a:ea typeface="Calibri" pitchFamily="34" charset="0"/>
                <a:cs typeface="Arial" pitchFamily="34" charset="0"/>
                <a:hlinkClick r:id=""/>
              </a:rPr>
              <a:t>[2]</a:t>
            </a:r>
            <a:r>
              <a:rPr kumimoji="0" lang="en-US" sz="1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lang="en-US" sz="1000" dirty="0" smtClean="0">
                <a:latin typeface="Calibri" pitchFamily="34" charset="0"/>
                <a:ea typeface="Calibri" pitchFamily="34" charset="0"/>
                <a:cs typeface="Arial" pitchFamily="34" charset="0"/>
                <a:hlinkClick r:id="rId3"/>
              </a:rPr>
              <a:t>http://www.quranway.net/dboard/showthread.asp?Lang=&amp;forumid=3&amp;threadid=1020</a:t>
            </a:r>
            <a:endParaRPr lang="en-US" sz="1000" dirty="0" smtClean="0">
              <a:latin typeface="Calibri" pitchFamily="34" charset="0"/>
              <a:ea typeface="Calibri"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Calibri" pitchFamily="34" charset="0"/>
                <a:ea typeface="Calibri" pitchFamily="34" charset="0"/>
                <a:cs typeface="Arial" pitchFamily="34" charset="0"/>
                <a:hlinkClick r:id="rId4"/>
              </a:rPr>
              <a:t>http://www.ibnothaimeen.com/all/khotab/article_197.shtml</a:t>
            </a:r>
            <a:endParaRPr kumimoji="0" lang="fr-FR"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12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أخرجه الترمذي رحمه الله تعالى في سننه، في كتاب صفة القيامة والرقائق والورع، باب ما جاء في صفة أواني الحوض (2383)، من حديث أمير المؤمنين عمر بن الخطاب وشداد بن أوس رضي الله تعالى عنهما، وأخرجه ابن أبي شيبة في مصنفه، جـ7 ص96، من حديث أمير المؤمنين عمر بن الخطاب رضي الله تعالى عنه، انظر إليه في حلية الأولياء وطبقات الأصفياء لصاحبها أبو نعيم الأصبهاني رحمه الله تعالى، جـ1 ص52</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shadeToTitle="1">
        <a:solidFill>
          <a:schemeClr val="bg1"/>
        </a:solidFill>
        <a:effectLst/>
      </p:bgPr>
    </p:bg>
    <p:spTree>
      <p:nvGrpSpPr>
        <p:cNvPr id="1" name=""/>
        <p:cNvGrpSpPr/>
        <p:nvPr/>
      </p:nvGrpSpPr>
      <p:grpSpPr>
        <a:xfrm>
          <a:off x="0" y="0"/>
          <a:ext cx="0" cy="0"/>
          <a:chOff x="0" y="0"/>
          <a:chExt cx="0" cy="0"/>
        </a:xfrm>
      </p:grpSpPr>
      <p:sp>
        <p:nvSpPr>
          <p:cNvPr id="124" name="مستطيل 123"/>
          <p:cNvSpPr/>
          <p:nvPr/>
        </p:nvSpPr>
        <p:spPr>
          <a:xfrm>
            <a:off x="1371600" y="0"/>
            <a:ext cx="2362200" cy="6858000"/>
          </a:xfrm>
          <a:prstGeom prst="rect">
            <a:avLst/>
          </a:prstGeom>
          <a:solidFill>
            <a:srgbClr val="FC321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grpSp>
        <p:nvGrpSpPr>
          <p:cNvPr id="75" name="مجموعة 74"/>
          <p:cNvGrpSpPr/>
          <p:nvPr/>
        </p:nvGrpSpPr>
        <p:grpSpPr>
          <a:xfrm>
            <a:off x="4114800" y="2557046"/>
            <a:ext cx="4876800" cy="4224755"/>
            <a:chOff x="1148966" y="834682"/>
            <a:chExt cx="6850940" cy="5784665"/>
          </a:xfrm>
        </p:grpSpPr>
        <p:sp>
          <p:nvSpPr>
            <p:cNvPr id="5" name="ZoneTexte 7"/>
            <p:cNvSpPr txBox="1"/>
            <p:nvPr/>
          </p:nvSpPr>
          <p:spPr>
            <a:xfrm>
              <a:off x="6287171" y="5042090"/>
              <a:ext cx="1538509" cy="80069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1600" dirty="0" smtClean="0">
                  <a:solidFill>
                    <a:srgbClr val="00B050"/>
                  </a:solidFill>
                  <a:latin typeface="Tahoma" pitchFamily="34" charset="0"/>
                  <a:cs typeface="Tahoma" pitchFamily="34" charset="0"/>
                </a:rPr>
                <a:t>الإخلاص (داخلي)</a:t>
              </a:r>
            </a:p>
          </p:txBody>
        </p:sp>
        <p:sp>
          <p:nvSpPr>
            <p:cNvPr id="6" name="ZoneTexte 7"/>
            <p:cNvSpPr txBox="1"/>
            <p:nvPr/>
          </p:nvSpPr>
          <p:spPr>
            <a:xfrm>
              <a:off x="2326471" y="5042090"/>
              <a:ext cx="1729680" cy="80069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1600" dirty="0" smtClean="0">
                  <a:latin typeface="Tahoma" pitchFamily="34" charset="0"/>
                  <a:cs typeface="Tahoma" pitchFamily="34" charset="0"/>
                </a:rPr>
                <a:t>الإتقان (خارجي)</a:t>
              </a:r>
            </a:p>
          </p:txBody>
        </p:sp>
        <p:sp>
          <p:nvSpPr>
            <p:cNvPr id="7" name="ZoneTexte 7"/>
            <p:cNvSpPr txBox="1"/>
            <p:nvPr/>
          </p:nvSpPr>
          <p:spPr>
            <a:xfrm>
              <a:off x="1148966" y="2895600"/>
              <a:ext cx="1348680" cy="46355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1600" dirty="0" smtClean="0">
                  <a:solidFill>
                    <a:srgbClr val="FF0000"/>
                  </a:solidFill>
                  <a:latin typeface="Tahoma" pitchFamily="34" charset="0"/>
                  <a:cs typeface="Tahoma" pitchFamily="34" charset="0"/>
                </a:rPr>
                <a:t>السداد</a:t>
              </a:r>
            </a:p>
          </p:txBody>
        </p:sp>
        <p:sp>
          <p:nvSpPr>
            <p:cNvPr id="8" name="ZoneTexte 7"/>
            <p:cNvSpPr txBox="1"/>
            <p:nvPr/>
          </p:nvSpPr>
          <p:spPr>
            <a:xfrm rot="16200000">
              <a:off x="2322409" y="3674776"/>
              <a:ext cx="1982371" cy="47560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1600" dirty="0" smtClean="0">
                  <a:latin typeface="Tahoma" pitchFamily="34" charset="0"/>
                  <a:cs typeface="Tahoma" pitchFamily="34" charset="0"/>
                </a:rPr>
                <a:t>درجات الإتقان</a:t>
              </a:r>
            </a:p>
          </p:txBody>
        </p:sp>
        <p:sp>
          <p:nvSpPr>
            <p:cNvPr id="9" name="ZoneTexte 7"/>
            <p:cNvSpPr txBox="1"/>
            <p:nvPr/>
          </p:nvSpPr>
          <p:spPr>
            <a:xfrm rot="16200000">
              <a:off x="5915908" y="3622609"/>
              <a:ext cx="2086707" cy="47560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1600" dirty="0" smtClean="0">
                  <a:solidFill>
                    <a:srgbClr val="00B050"/>
                  </a:solidFill>
                  <a:latin typeface="Tahoma" pitchFamily="34" charset="0"/>
                  <a:cs typeface="Tahoma" pitchFamily="34" charset="0"/>
                </a:rPr>
                <a:t>درجات الإخلاص</a:t>
              </a:r>
            </a:p>
          </p:txBody>
        </p:sp>
        <p:sp>
          <p:nvSpPr>
            <p:cNvPr id="10" name="ZoneTexte 7"/>
            <p:cNvSpPr txBox="1"/>
            <p:nvPr/>
          </p:nvSpPr>
          <p:spPr>
            <a:xfrm>
              <a:off x="5824003" y="1727484"/>
              <a:ext cx="1948395" cy="46355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1600" dirty="0" smtClean="0">
                  <a:solidFill>
                    <a:srgbClr val="00B050"/>
                  </a:solidFill>
                  <a:latin typeface="Tahoma" pitchFamily="34" charset="0"/>
                  <a:cs typeface="Tahoma" pitchFamily="34" charset="0"/>
                </a:rPr>
                <a:t>التميز الداخلي</a:t>
              </a:r>
            </a:p>
          </p:txBody>
        </p:sp>
        <p:sp>
          <p:nvSpPr>
            <p:cNvPr id="11" name="ZoneTexte 7"/>
            <p:cNvSpPr txBox="1"/>
            <p:nvPr/>
          </p:nvSpPr>
          <p:spPr>
            <a:xfrm>
              <a:off x="2219427" y="1727484"/>
              <a:ext cx="2123971" cy="46355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1600" dirty="0" smtClean="0">
                  <a:latin typeface="Tahoma" pitchFamily="34" charset="0"/>
                  <a:cs typeface="Tahoma" pitchFamily="34" charset="0"/>
                </a:rPr>
                <a:t>التميز الخارجي</a:t>
              </a:r>
            </a:p>
          </p:txBody>
        </p:sp>
        <p:sp>
          <p:nvSpPr>
            <p:cNvPr id="12" name="ZoneTexte 7"/>
            <p:cNvSpPr txBox="1"/>
            <p:nvPr/>
          </p:nvSpPr>
          <p:spPr>
            <a:xfrm>
              <a:off x="4396678" y="3605522"/>
              <a:ext cx="1676401" cy="463559"/>
            </a:xfrm>
            <a:prstGeom prst="rect">
              <a:avLst/>
            </a:prstGeom>
            <a:solidFill>
              <a:schemeClr val="bg1"/>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1600" b="1" dirty="0" smtClean="0">
                  <a:solidFill>
                    <a:schemeClr val="accent6"/>
                  </a:solidFill>
                  <a:latin typeface="Tahoma" pitchFamily="34" charset="0"/>
                  <a:cs typeface="Tahoma" pitchFamily="34" charset="0"/>
                </a:rPr>
                <a:t>الإحسان</a:t>
              </a:r>
            </a:p>
          </p:txBody>
        </p:sp>
        <p:cxnSp>
          <p:nvCxnSpPr>
            <p:cNvPr id="14" name="رابط كسهم مستقيم 13"/>
            <p:cNvCxnSpPr/>
            <p:nvPr/>
          </p:nvCxnSpPr>
          <p:spPr>
            <a:xfrm rot="5400000" flipH="1" flipV="1">
              <a:off x="6189543" y="3673731"/>
              <a:ext cx="2550266" cy="2231"/>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6" name="رابط كسهم مستقيم 15"/>
            <p:cNvCxnSpPr/>
            <p:nvPr/>
          </p:nvCxnSpPr>
          <p:spPr>
            <a:xfrm rot="5400000" flipH="1" flipV="1">
              <a:off x="2392821" y="3729064"/>
              <a:ext cx="2650498" cy="3"/>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8" name="رابط كسهم مستقيم 17"/>
            <p:cNvCxnSpPr/>
            <p:nvPr/>
          </p:nvCxnSpPr>
          <p:spPr>
            <a:xfrm rot="10800000">
              <a:off x="4039206" y="5634111"/>
              <a:ext cx="2247965" cy="2174"/>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21" name="ZoneTexte 7"/>
            <p:cNvSpPr txBox="1"/>
            <p:nvPr/>
          </p:nvSpPr>
          <p:spPr>
            <a:xfrm>
              <a:off x="3718069" y="5112434"/>
              <a:ext cx="1348680" cy="463559"/>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1600" dirty="0" smtClean="0">
                  <a:latin typeface="Tahoma" pitchFamily="34" charset="0"/>
                  <a:cs typeface="Tahoma" pitchFamily="34" charset="0"/>
                </a:rPr>
                <a:t>يترجم</a:t>
              </a:r>
            </a:p>
          </p:txBody>
        </p:sp>
        <p:sp>
          <p:nvSpPr>
            <p:cNvPr id="22" name="ZoneTexte 7"/>
            <p:cNvSpPr txBox="1"/>
            <p:nvPr/>
          </p:nvSpPr>
          <p:spPr>
            <a:xfrm>
              <a:off x="4004224" y="6155788"/>
              <a:ext cx="3995682" cy="46355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1600" dirty="0" smtClean="0">
                  <a:solidFill>
                    <a:srgbClr val="FF0000"/>
                  </a:solidFill>
                  <a:latin typeface="Tahoma" pitchFamily="34" charset="0"/>
                  <a:cs typeface="Tahoma" pitchFamily="34" charset="0"/>
                </a:rPr>
                <a:t>السداد في إدارة الجودة والتميز</a:t>
              </a:r>
            </a:p>
          </p:txBody>
        </p:sp>
        <p:cxnSp>
          <p:nvCxnSpPr>
            <p:cNvPr id="24" name="رابط مستقيم 23"/>
            <p:cNvCxnSpPr>
              <a:stCxn id="7" idx="2"/>
            </p:cNvCxnSpPr>
            <p:nvPr/>
          </p:nvCxnSpPr>
          <p:spPr>
            <a:xfrm rot="16200000" flipH="1">
              <a:off x="460622" y="4721842"/>
              <a:ext cx="2736834" cy="11465"/>
            </a:xfrm>
            <a:prstGeom prst="line">
              <a:avLst/>
            </a:prstGeom>
          </p:spPr>
          <p:style>
            <a:lnRef idx="3">
              <a:schemeClr val="accent2"/>
            </a:lnRef>
            <a:fillRef idx="0">
              <a:schemeClr val="accent2"/>
            </a:fillRef>
            <a:effectRef idx="2">
              <a:schemeClr val="accent2"/>
            </a:effectRef>
            <a:fontRef idx="minor">
              <a:schemeClr val="tx1"/>
            </a:fontRef>
          </p:style>
        </p:cxnSp>
        <p:cxnSp>
          <p:nvCxnSpPr>
            <p:cNvPr id="26" name="رابط مستقيم 25"/>
            <p:cNvCxnSpPr/>
            <p:nvPr/>
          </p:nvCxnSpPr>
          <p:spPr>
            <a:xfrm flipV="1">
              <a:off x="1791242" y="6095998"/>
              <a:ext cx="5066760" cy="1670"/>
            </a:xfrm>
            <a:prstGeom prst="line">
              <a:avLst/>
            </a:prstGeom>
          </p:spPr>
          <p:style>
            <a:lnRef idx="3">
              <a:schemeClr val="accent2"/>
            </a:lnRef>
            <a:fillRef idx="0">
              <a:schemeClr val="accent2"/>
            </a:fillRef>
            <a:effectRef idx="2">
              <a:schemeClr val="accent2"/>
            </a:effectRef>
            <a:fontRef idx="minor">
              <a:schemeClr val="tx1"/>
            </a:fontRef>
          </p:style>
        </p:cxnSp>
        <p:cxnSp>
          <p:nvCxnSpPr>
            <p:cNvPr id="32" name="رابط كسهم مستقيم 31"/>
            <p:cNvCxnSpPr/>
            <p:nvPr/>
          </p:nvCxnSpPr>
          <p:spPr>
            <a:xfrm rot="5400000" flipH="1" flipV="1">
              <a:off x="6728518" y="5996886"/>
              <a:ext cx="258968" cy="158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3" name="رابط كسهم مستقيم 32"/>
            <p:cNvCxnSpPr/>
            <p:nvPr/>
          </p:nvCxnSpPr>
          <p:spPr>
            <a:xfrm rot="5400000" flipH="1" flipV="1">
              <a:off x="3147912" y="5996092"/>
              <a:ext cx="258968" cy="158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34" name="ZoneTexte 7"/>
            <p:cNvSpPr txBox="1"/>
            <p:nvPr/>
          </p:nvSpPr>
          <p:spPr>
            <a:xfrm>
              <a:off x="3741856" y="834682"/>
              <a:ext cx="3187591" cy="46355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1600" dirty="0" smtClean="0">
                  <a:solidFill>
                    <a:srgbClr val="FF0000"/>
                  </a:solidFill>
                  <a:latin typeface="Tahoma" pitchFamily="34" charset="0"/>
                  <a:cs typeface="Tahoma" pitchFamily="34" charset="0"/>
                </a:rPr>
                <a:t>التميز الداخلي والخارجي</a:t>
              </a:r>
            </a:p>
          </p:txBody>
        </p:sp>
        <p:cxnSp>
          <p:nvCxnSpPr>
            <p:cNvPr id="36" name="رابط مستقيم 35"/>
            <p:cNvCxnSpPr>
              <a:stCxn id="11" idx="3"/>
              <a:endCxn id="10" idx="1"/>
            </p:cNvCxnSpPr>
            <p:nvPr/>
          </p:nvCxnSpPr>
          <p:spPr>
            <a:xfrm>
              <a:off x="4343398" y="1959263"/>
              <a:ext cx="1480605"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38" name="رابط كسهم مستقيم 37"/>
            <p:cNvCxnSpPr/>
            <p:nvPr/>
          </p:nvCxnSpPr>
          <p:spPr>
            <a:xfrm rot="5400000" flipH="1" flipV="1">
              <a:off x="5136061" y="1664493"/>
              <a:ext cx="517934" cy="158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0" name="رابط كسهم مستقيم 39"/>
            <p:cNvCxnSpPr>
              <a:stCxn id="12" idx="3"/>
              <a:endCxn id="9" idx="0"/>
            </p:cNvCxnSpPr>
            <p:nvPr/>
          </p:nvCxnSpPr>
          <p:spPr>
            <a:xfrm>
              <a:off x="6073079" y="3837300"/>
              <a:ext cx="648382" cy="23109"/>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42" name="رابط كسهم مستقيم 41"/>
            <p:cNvCxnSpPr>
              <a:stCxn id="12" idx="1"/>
            </p:cNvCxnSpPr>
            <p:nvPr/>
          </p:nvCxnSpPr>
          <p:spPr>
            <a:xfrm rot="10800000" flipV="1">
              <a:off x="3710882" y="3837300"/>
              <a:ext cx="685798" cy="48209"/>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44" name="رابط كسهم مستقيم 43"/>
            <p:cNvCxnSpPr/>
            <p:nvPr/>
          </p:nvCxnSpPr>
          <p:spPr>
            <a:xfrm rot="5400000" flipH="1" flipV="1">
              <a:off x="4440731" y="5164575"/>
              <a:ext cx="1982375" cy="2231"/>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6" name="رابط كسهم مستقيم 45"/>
            <p:cNvCxnSpPr/>
            <p:nvPr/>
          </p:nvCxnSpPr>
          <p:spPr>
            <a:xfrm rot="5400000" flipH="1" flipV="1">
              <a:off x="4682172" y="2798769"/>
              <a:ext cx="1460696" cy="36573"/>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9" name="رابط مستقيم 48"/>
            <p:cNvCxnSpPr>
              <a:stCxn id="7" idx="0"/>
            </p:cNvCxnSpPr>
            <p:nvPr/>
          </p:nvCxnSpPr>
          <p:spPr>
            <a:xfrm rot="16200000" flipV="1">
              <a:off x="904260" y="1976551"/>
              <a:ext cx="1806029" cy="32065"/>
            </a:xfrm>
            <a:prstGeom prst="line">
              <a:avLst/>
            </a:prstGeom>
          </p:spPr>
          <p:style>
            <a:lnRef idx="3">
              <a:schemeClr val="accent2"/>
            </a:lnRef>
            <a:fillRef idx="0">
              <a:schemeClr val="accent2"/>
            </a:fillRef>
            <a:effectRef idx="2">
              <a:schemeClr val="accent2"/>
            </a:effectRef>
            <a:fontRef idx="minor">
              <a:schemeClr val="tx1"/>
            </a:fontRef>
          </p:style>
        </p:cxnSp>
        <p:cxnSp>
          <p:nvCxnSpPr>
            <p:cNvPr id="51" name="رابط كسهم مستقيم 50"/>
            <p:cNvCxnSpPr/>
            <p:nvPr/>
          </p:nvCxnSpPr>
          <p:spPr>
            <a:xfrm>
              <a:off x="1791242" y="1089570"/>
              <a:ext cx="1926827" cy="217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pSp>
      <p:sp>
        <p:nvSpPr>
          <p:cNvPr id="63" name="ZoneTexte 7"/>
          <p:cNvSpPr txBox="1"/>
          <p:nvPr/>
        </p:nvSpPr>
        <p:spPr>
          <a:xfrm>
            <a:off x="5181600" y="152400"/>
            <a:ext cx="3301502"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1600" dirty="0" smtClean="0">
                <a:solidFill>
                  <a:srgbClr val="FF0000"/>
                </a:solidFill>
                <a:latin typeface="Tahoma" pitchFamily="34" charset="0"/>
                <a:cs typeface="Tahoma" pitchFamily="34" charset="0"/>
              </a:rPr>
              <a:t>إدارة الجودة الجودة الشاملة والتميز</a:t>
            </a:r>
          </a:p>
        </p:txBody>
      </p:sp>
      <p:sp>
        <p:nvSpPr>
          <p:cNvPr id="64" name="ZoneTexte 7"/>
          <p:cNvSpPr txBox="1"/>
          <p:nvPr/>
        </p:nvSpPr>
        <p:spPr>
          <a:xfrm>
            <a:off x="4419600" y="652046"/>
            <a:ext cx="3657600"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1600" dirty="0" smtClean="0">
                <a:solidFill>
                  <a:srgbClr val="00B050"/>
                </a:solidFill>
                <a:latin typeface="Tahoma" pitchFamily="34" charset="0"/>
                <a:cs typeface="Tahoma" pitchFamily="34" charset="0"/>
              </a:rPr>
              <a:t>الهياكل </a:t>
            </a:r>
            <a:r>
              <a:rPr lang="ar-SA" sz="1600" b="1" dirty="0" smtClean="0"/>
              <a:t>المادية والتقنية والتنظيمية والديمغرافية والذهنية</a:t>
            </a:r>
            <a:endParaRPr lang="ar-SA" sz="1600" dirty="0" smtClean="0">
              <a:solidFill>
                <a:srgbClr val="00B050"/>
              </a:solidFill>
              <a:latin typeface="Tahoma" pitchFamily="34" charset="0"/>
              <a:cs typeface="Tahoma" pitchFamily="34" charset="0"/>
            </a:endParaRPr>
          </a:p>
        </p:txBody>
      </p:sp>
      <p:sp>
        <p:nvSpPr>
          <p:cNvPr id="65" name="ZoneTexte 7"/>
          <p:cNvSpPr txBox="1"/>
          <p:nvPr/>
        </p:nvSpPr>
        <p:spPr>
          <a:xfrm>
            <a:off x="4495800" y="1701225"/>
            <a:ext cx="3581400"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1600" dirty="0" smtClean="0">
                <a:solidFill>
                  <a:srgbClr val="00B050"/>
                </a:solidFill>
                <a:latin typeface="Tahoma" pitchFamily="34" charset="0"/>
                <a:cs typeface="Tahoma" pitchFamily="34" charset="0"/>
              </a:rPr>
              <a:t>السلوكيات </a:t>
            </a:r>
            <a:r>
              <a:rPr lang="ar-SA" sz="1600" b="1" dirty="0" smtClean="0"/>
              <a:t>الفردية والمصنفة ومجموعات النشاط  ومجموعات الضغط  والجماعية</a:t>
            </a:r>
            <a:endParaRPr lang="ar-SA" sz="1600" dirty="0" smtClean="0">
              <a:solidFill>
                <a:srgbClr val="00B050"/>
              </a:solidFill>
              <a:latin typeface="Tahoma" pitchFamily="34" charset="0"/>
              <a:cs typeface="Tahoma" pitchFamily="34" charset="0"/>
            </a:endParaRPr>
          </a:p>
        </p:txBody>
      </p:sp>
      <p:cxnSp>
        <p:nvCxnSpPr>
          <p:cNvPr id="67" name="رابط مستقيم 66"/>
          <p:cNvCxnSpPr/>
          <p:nvPr/>
        </p:nvCxnSpPr>
        <p:spPr>
          <a:xfrm rot="5400000">
            <a:off x="7696200" y="1219200"/>
            <a:ext cx="1524000"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71" name="رابط كسهم مستقيم 70"/>
          <p:cNvCxnSpPr/>
          <p:nvPr/>
        </p:nvCxnSpPr>
        <p:spPr>
          <a:xfrm rot="10800000">
            <a:off x="8077200" y="838200"/>
            <a:ext cx="381000" cy="1588"/>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84" name="رابط كسهم مستقيم 83"/>
          <p:cNvCxnSpPr/>
          <p:nvPr/>
        </p:nvCxnSpPr>
        <p:spPr>
          <a:xfrm rot="10800000">
            <a:off x="8077200" y="1903412"/>
            <a:ext cx="381000" cy="1588"/>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92" name="رابط كسهم مستقيم 91"/>
          <p:cNvCxnSpPr/>
          <p:nvPr/>
        </p:nvCxnSpPr>
        <p:spPr>
          <a:xfrm rot="5400000">
            <a:off x="7428706" y="1485106"/>
            <a:ext cx="381794" cy="794"/>
          </a:xfrm>
          <a:prstGeom prst="straightConnector1">
            <a:avLst/>
          </a:prstGeom>
          <a:ln>
            <a:headEnd type="arrow"/>
            <a:tailEnd type="arrow"/>
          </a:ln>
        </p:spPr>
        <p:style>
          <a:lnRef idx="2">
            <a:schemeClr val="accent3"/>
          </a:lnRef>
          <a:fillRef idx="0">
            <a:schemeClr val="accent3"/>
          </a:fillRef>
          <a:effectRef idx="1">
            <a:schemeClr val="accent3"/>
          </a:effectRef>
          <a:fontRef idx="minor">
            <a:schemeClr val="tx1"/>
          </a:fontRef>
        </p:style>
      </p:cxnSp>
      <p:cxnSp>
        <p:nvCxnSpPr>
          <p:cNvPr id="97" name="رابط كسهم مستقيم 96"/>
          <p:cNvCxnSpPr/>
          <p:nvPr/>
        </p:nvCxnSpPr>
        <p:spPr>
          <a:xfrm rot="5400000">
            <a:off x="7543800" y="2438400"/>
            <a:ext cx="304800"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04" name="رابط مستقيم 103"/>
          <p:cNvCxnSpPr>
            <a:stCxn id="34" idx="3"/>
          </p:cNvCxnSpPr>
          <p:nvPr/>
        </p:nvCxnSpPr>
        <p:spPr>
          <a:xfrm>
            <a:off x="8229600" y="2726323"/>
            <a:ext cx="685800" cy="16877"/>
          </a:xfrm>
          <a:prstGeom prst="line">
            <a:avLst/>
          </a:prstGeom>
        </p:spPr>
        <p:style>
          <a:lnRef idx="3">
            <a:schemeClr val="accent6"/>
          </a:lnRef>
          <a:fillRef idx="0">
            <a:schemeClr val="accent6"/>
          </a:fillRef>
          <a:effectRef idx="2">
            <a:schemeClr val="accent6"/>
          </a:effectRef>
          <a:fontRef idx="minor">
            <a:schemeClr val="tx1"/>
          </a:fontRef>
        </p:style>
      </p:cxnSp>
      <p:cxnSp>
        <p:nvCxnSpPr>
          <p:cNvPr id="108" name="رابط مستقيم 107"/>
          <p:cNvCxnSpPr/>
          <p:nvPr/>
        </p:nvCxnSpPr>
        <p:spPr>
          <a:xfrm rot="5400000" flipH="1" flipV="1">
            <a:off x="7696200" y="1524000"/>
            <a:ext cx="2438400"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109" name="رابط كسهم مستقيم 108"/>
          <p:cNvCxnSpPr/>
          <p:nvPr/>
        </p:nvCxnSpPr>
        <p:spPr>
          <a:xfrm rot="10800000">
            <a:off x="8458200" y="304800"/>
            <a:ext cx="457200"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114" name="ZoneTexte 7"/>
          <p:cNvSpPr txBox="1"/>
          <p:nvPr/>
        </p:nvSpPr>
        <p:spPr>
          <a:xfrm>
            <a:off x="1676400" y="101025"/>
            <a:ext cx="1844153"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r" rtl="1"/>
            <a:r>
              <a:rPr lang="ar-SA" sz="1600" dirty="0" smtClean="0">
                <a:solidFill>
                  <a:srgbClr val="00B050"/>
                </a:solidFill>
                <a:latin typeface="Tahoma" pitchFamily="34" charset="0"/>
                <a:cs typeface="Tahoma" pitchFamily="34" charset="0"/>
              </a:rPr>
              <a:t>القياد الإدارية الإسلامية</a:t>
            </a:r>
          </a:p>
        </p:txBody>
      </p:sp>
      <p:sp>
        <p:nvSpPr>
          <p:cNvPr id="116" name="ZoneTexte 7"/>
          <p:cNvSpPr txBox="1"/>
          <p:nvPr/>
        </p:nvSpPr>
        <p:spPr>
          <a:xfrm>
            <a:off x="1676400" y="728246"/>
            <a:ext cx="1844153"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1600" dirty="0" smtClean="0">
                <a:solidFill>
                  <a:srgbClr val="00B050"/>
                </a:solidFill>
                <a:latin typeface="Tahoma" pitchFamily="34" charset="0"/>
                <a:cs typeface="Tahoma" pitchFamily="34" charset="0"/>
              </a:rPr>
              <a:t>التسويق الإسلامي</a:t>
            </a:r>
          </a:p>
        </p:txBody>
      </p:sp>
      <p:sp>
        <p:nvSpPr>
          <p:cNvPr id="117" name="ZoneTexte 7"/>
          <p:cNvSpPr txBox="1"/>
          <p:nvPr/>
        </p:nvSpPr>
        <p:spPr>
          <a:xfrm>
            <a:off x="1676400" y="1185446"/>
            <a:ext cx="1844153"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1600" dirty="0" smtClean="0">
                <a:solidFill>
                  <a:srgbClr val="00B050"/>
                </a:solidFill>
                <a:latin typeface="Tahoma" pitchFamily="34" charset="0"/>
                <a:cs typeface="Tahoma" pitchFamily="34" charset="0"/>
              </a:rPr>
              <a:t>التمويل الإسلامي</a:t>
            </a:r>
          </a:p>
        </p:txBody>
      </p:sp>
      <p:sp>
        <p:nvSpPr>
          <p:cNvPr id="118" name="ZoneTexte 7"/>
          <p:cNvSpPr txBox="1"/>
          <p:nvPr/>
        </p:nvSpPr>
        <p:spPr>
          <a:xfrm>
            <a:off x="1676400" y="1642646"/>
            <a:ext cx="1844153"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1600" dirty="0" smtClean="0">
                <a:solidFill>
                  <a:srgbClr val="00B050"/>
                </a:solidFill>
                <a:latin typeface="Tahoma" pitchFamily="34" charset="0"/>
                <a:cs typeface="Tahoma" pitchFamily="34" charset="0"/>
              </a:rPr>
              <a:t>المصرفية الإسلامية</a:t>
            </a:r>
          </a:p>
        </p:txBody>
      </p:sp>
      <p:sp>
        <p:nvSpPr>
          <p:cNvPr id="119" name="ZoneTexte 7"/>
          <p:cNvSpPr txBox="1"/>
          <p:nvPr/>
        </p:nvSpPr>
        <p:spPr>
          <a:xfrm>
            <a:off x="1676400" y="2057400"/>
            <a:ext cx="1844153"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r" rtl="1"/>
            <a:r>
              <a:rPr lang="ar-SA" sz="1600" dirty="0" smtClean="0">
                <a:solidFill>
                  <a:srgbClr val="00B050"/>
                </a:solidFill>
                <a:latin typeface="Tahoma" pitchFamily="34" charset="0"/>
                <a:cs typeface="Tahoma" pitchFamily="34" charset="0"/>
              </a:rPr>
              <a:t>الإنتاج والإنتاجية حسب المنهج الإسلامي </a:t>
            </a:r>
          </a:p>
        </p:txBody>
      </p:sp>
      <p:sp>
        <p:nvSpPr>
          <p:cNvPr id="120" name="ZoneTexte 7"/>
          <p:cNvSpPr txBox="1"/>
          <p:nvPr/>
        </p:nvSpPr>
        <p:spPr>
          <a:xfrm>
            <a:off x="1676400" y="2996625"/>
            <a:ext cx="1844153"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1600" dirty="0" smtClean="0">
                <a:solidFill>
                  <a:srgbClr val="00B050"/>
                </a:solidFill>
                <a:latin typeface="Tahoma" pitchFamily="34" charset="0"/>
                <a:cs typeface="Tahoma" pitchFamily="34" charset="0"/>
              </a:rPr>
              <a:t>الإدارة اللوجستية الإسلامية</a:t>
            </a:r>
          </a:p>
        </p:txBody>
      </p:sp>
      <p:sp>
        <p:nvSpPr>
          <p:cNvPr id="121" name="ZoneTexte 7"/>
          <p:cNvSpPr txBox="1"/>
          <p:nvPr/>
        </p:nvSpPr>
        <p:spPr>
          <a:xfrm>
            <a:off x="1676400" y="3664803"/>
            <a:ext cx="1844153"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rtl="1"/>
            <a:r>
              <a:rPr lang="ar-SA" sz="1600" dirty="0" smtClean="0">
                <a:solidFill>
                  <a:srgbClr val="00B050"/>
                </a:solidFill>
                <a:latin typeface="Tahoma" pitchFamily="34" charset="0"/>
                <a:cs typeface="Tahoma" pitchFamily="34" charset="0"/>
              </a:rPr>
              <a:t>إدارة الموارد البشرية حسب المنهج الإسلامي</a:t>
            </a:r>
          </a:p>
        </p:txBody>
      </p:sp>
      <p:sp>
        <p:nvSpPr>
          <p:cNvPr id="122" name="ZoneTexte 7"/>
          <p:cNvSpPr txBox="1"/>
          <p:nvPr/>
        </p:nvSpPr>
        <p:spPr>
          <a:xfrm>
            <a:off x="1676400" y="4561582"/>
            <a:ext cx="1844153" cy="107721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r" rtl="1"/>
            <a:r>
              <a:rPr lang="ar-SA" sz="1600" dirty="0" smtClean="0">
                <a:solidFill>
                  <a:srgbClr val="00B050"/>
                </a:solidFill>
                <a:latin typeface="Tahoma" pitchFamily="34" charset="0"/>
                <a:cs typeface="Tahoma" pitchFamily="34" charset="0"/>
              </a:rPr>
              <a:t>الإبداع والابتكار وإدارة المعرفة حسب المنهج الإسلامي</a:t>
            </a:r>
          </a:p>
        </p:txBody>
      </p:sp>
      <p:sp>
        <p:nvSpPr>
          <p:cNvPr id="123" name="ZoneTexte 7"/>
          <p:cNvSpPr txBox="1"/>
          <p:nvPr/>
        </p:nvSpPr>
        <p:spPr>
          <a:xfrm>
            <a:off x="1676400" y="5704582"/>
            <a:ext cx="1844153" cy="107721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r" rtl="1"/>
            <a:r>
              <a:rPr lang="ar-SA" sz="1600" dirty="0" smtClean="0">
                <a:solidFill>
                  <a:srgbClr val="00B050"/>
                </a:solidFill>
                <a:latin typeface="Tahoma" pitchFamily="34" charset="0"/>
                <a:cs typeface="Tahoma" pitchFamily="34" charset="0"/>
              </a:rPr>
              <a:t>إدارة نظم المعلومات والتكنولوجيات حسب المنهج الإسلامي</a:t>
            </a:r>
          </a:p>
        </p:txBody>
      </p:sp>
      <p:cxnSp>
        <p:nvCxnSpPr>
          <p:cNvPr id="126" name="رابط كسهم مستقيم 125"/>
          <p:cNvCxnSpPr>
            <a:stCxn id="63" idx="1"/>
          </p:cNvCxnSpPr>
          <p:nvPr/>
        </p:nvCxnSpPr>
        <p:spPr>
          <a:xfrm rot="10800000">
            <a:off x="3733800" y="304801"/>
            <a:ext cx="1447800" cy="16877"/>
          </a:xfrm>
          <a:prstGeom prst="straightConnector1">
            <a:avLst/>
          </a:prstGeom>
          <a:ln>
            <a:headEnd type="arrow"/>
            <a:tailEnd type="arrow"/>
          </a:ln>
        </p:spPr>
        <p:style>
          <a:lnRef idx="3">
            <a:schemeClr val="accent3"/>
          </a:lnRef>
          <a:fillRef idx="0">
            <a:schemeClr val="accent3"/>
          </a:fillRef>
          <a:effectRef idx="2">
            <a:schemeClr val="accent3"/>
          </a:effectRef>
          <a:fontRef idx="minor">
            <a:schemeClr val="tx1"/>
          </a:fontRef>
        </p:style>
      </p:cxnSp>
      <p:cxnSp>
        <p:nvCxnSpPr>
          <p:cNvPr id="130" name="رابط كسهم مستقيم 129"/>
          <p:cNvCxnSpPr>
            <a:stCxn id="65" idx="1"/>
          </p:cNvCxnSpPr>
          <p:nvPr/>
        </p:nvCxnSpPr>
        <p:spPr>
          <a:xfrm rot="10800000">
            <a:off x="3733800" y="1981201"/>
            <a:ext cx="762000" cy="12413"/>
          </a:xfrm>
          <a:prstGeom prst="straightConnector1">
            <a:avLst/>
          </a:prstGeom>
          <a:ln>
            <a:headEnd type="arrow"/>
            <a:tailEnd type="arrow"/>
          </a:ln>
        </p:spPr>
        <p:style>
          <a:lnRef idx="3">
            <a:schemeClr val="accent3"/>
          </a:lnRef>
          <a:fillRef idx="0">
            <a:schemeClr val="accent3"/>
          </a:fillRef>
          <a:effectRef idx="2">
            <a:schemeClr val="accent3"/>
          </a:effectRef>
          <a:fontRef idx="minor">
            <a:schemeClr val="tx1"/>
          </a:fontRef>
        </p:style>
      </p:cxnSp>
      <p:cxnSp>
        <p:nvCxnSpPr>
          <p:cNvPr id="132" name="رابط كسهم مستقيم 131"/>
          <p:cNvCxnSpPr/>
          <p:nvPr/>
        </p:nvCxnSpPr>
        <p:spPr>
          <a:xfrm rot="10800000">
            <a:off x="3657600" y="2590800"/>
            <a:ext cx="2286000" cy="1588"/>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34" name="رابط كسهم مستقيم 133"/>
          <p:cNvCxnSpPr>
            <a:stCxn id="7" idx="1"/>
          </p:cNvCxnSpPr>
          <p:nvPr/>
        </p:nvCxnSpPr>
        <p:spPr>
          <a:xfrm rot="10800000">
            <a:off x="3657600" y="4191001"/>
            <a:ext cx="457200" cy="40487"/>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36" name="رابط كسهم مستقيم 135"/>
          <p:cNvCxnSpPr>
            <a:stCxn id="22" idx="1"/>
          </p:cNvCxnSpPr>
          <p:nvPr/>
        </p:nvCxnSpPr>
        <p:spPr>
          <a:xfrm rot="10800000">
            <a:off x="3733802" y="6553201"/>
            <a:ext cx="2413497" cy="59323"/>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
        <p:nvSpPr>
          <p:cNvPr id="140" name="ZoneTexte 7"/>
          <p:cNvSpPr txBox="1"/>
          <p:nvPr/>
        </p:nvSpPr>
        <p:spPr>
          <a:xfrm>
            <a:off x="102064" y="2971800"/>
            <a:ext cx="119333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rtl="1"/>
            <a:r>
              <a:rPr lang="ar-SA" sz="1400" b="1" dirty="0" smtClean="0">
                <a:solidFill>
                  <a:schemeClr val="accent6"/>
                </a:solidFill>
                <a:latin typeface="Tahoma" pitchFamily="34" charset="0"/>
                <a:cs typeface="Tahoma" pitchFamily="34" charset="0"/>
              </a:rPr>
              <a:t>الجودة والتميز  والإحسان في الاقتصاد الإسلامي</a:t>
            </a:r>
          </a:p>
        </p:txBody>
      </p:sp>
      <p:sp>
        <p:nvSpPr>
          <p:cNvPr id="142" name="سهم منحني إلى الأعلى 141"/>
          <p:cNvSpPr/>
          <p:nvPr/>
        </p:nvSpPr>
        <p:spPr>
          <a:xfrm rot="10800000">
            <a:off x="457199" y="2133600"/>
            <a:ext cx="914400" cy="838200"/>
          </a:xfrm>
          <a:prstGeom prst="bentUpArrow">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ln>
                <a:solidFill>
                  <a:srgbClr val="00B050"/>
                </a:solidFill>
              </a:ln>
              <a:solidFill>
                <a:srgbClr val="00B050"/>
              </a:solidFill>
            </a:endParaRPr>
          </a:p>
        </p:txBody>
      </p:sp>
      <p:sp>
        <p:nvSpPr>
          <p:cNvPr id="143" name="سهم منحني إلى الأعلى 142"/>
          <p:cNvSpPr/>
          <p:nvPr/>
        </p:nvSpPr>
        <p:spPr>
          <a:xfrm rot="5400000">
            <a:off x="533400" y="4343400"/>
            <a:ext cx="914400" cy="838200"/>
          </a:xfrm>
          <a:prstGeom prst="bentUpArrow">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ln>
                <a:solidFill>
                  <a:srgbClr val="00B050"/>
                </a:solidFill>
              </a:ln>
              <a:solidFill>
                <a:srgbClr val="00B050"/>
              </a:solidFill>
            </a:endParaRPr>
          </a:p>
        </p:txBody>
      </p:sp>
      <p:cxnSp>
        <p:nvCxnSpPr>
          <p:cNvPr id="147" name="رابط كسهم مستقيم 146"/>
          <p:cNvCxnSpPr/>
          <p:nvPr/>
        </p:nvCxnSpPr>
        <p:spPr>
          <a:xfrm rot="10800000">
            <a:off x="3733800" y="914400"/>
            <a:ext cx="762000" cy="12413"/>
          </a:xfrm>
          <a:prstGeom prst="straightConnector1">
            <a:avLst/>
          </a:prstGeom>
          <a:ln>
            <a:headEnd type="arrow"/>
            <a:tailEnd type="arrow"/>
          </a:ln>
        </p:spPr>
        <p:style>
          <a:lnRef idx="3">
            <a:schemeClr val="accent3"/>
          </a:lnRef>
          <a:fillRef idx="0">
            <a:schemeClr val="accent3"/>
          </a:fillRef>
          <a:effectRef idx="2">
            <a:schemeClr val="accent3"/>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3">
                                            <p:bg/>
                                          </p:spTgt>
                                        </p:tgtEl>
                                        <p:attrNameLst>
                                          <p:attrName>style.visibility</p:attrName>
                                        </p:attrNameLst>
                                      </p:cBhvr>
                                      <p:to>
                                        <p:strVal val="visible"/>
                                      </p:to>
                                    </p:set>
                                    <p:animEffect transition="in" filter="wipe(down)">
                                      <p:cBhvr>
                                        <p:cTn id="7" dur="500"/>
                                        <p:tgtEl>
                                          <p:spTgt spid="63">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wipe(down)">
                                      <p:cBhvr>
                                        <p:cTn id="10" dur="500"/>
                                        <p:tgtEl>
                                          <p:spTgt spid="6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4">
                                            <p:bg/>
                                          </p:spTgt>
                                        </p:tgtEl>
                                        <p:attrNameLst>
                                          <p:attrName>style.visibility</p:attrName>
                                        </p:attrNameLst>
                                      </p:cBhvr>
                                      <p:to>
                                        <p:strVal val="visible"/>
                                      </p:to>
                                    </p:set>
                                    <p:animEffect transition="in" filter="wipe(down)">
                                      <p:cBhvr>
                                        <p:cTn id="15" dur="500"/>
                                        <p:tgtEl>
                                          <p:spTgt spid="64">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64">
                                            <p:txEl>
                                              <p:pRg st="0" end="0"/>
                                            </p:txEl>
                                          </p:spTgt>
                                        </p:tgtEl>
                                        <p:attrNameLst>
                                          <p:attrName>style.visibility</p:attrName>
                                        </p:attrNameLst>
                                      </p:cBhvr>
                                      <p:to>
                                        <p:strVal val="visible"/>
                                      </p:to>
                                    </p:set>
                                    <p:animEffect transition="in" filter="wipe(down)">
                                      <p:cBhvr>
                                        <p:cTn id="18" dur="500"/>
                                        <p:tgtEl>
                                          <p:spTgt spid="6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65">
                                            <p:bg/>
                                          </p:spTgt>
                                        </p:tgtEl>
                                        <p:attrNameLst>
                                          <p:attrName>style.visibility</p:attrName>
                                        </p:attrNameLst>
                                      </p:cBhvr>
                                      <p:to>
                                        <p:strVal val="visible"/>
                                      </p:to>
                                    </p:set>
                                    <p:animEffect transition="in" filter="wipe(down)">
                                      <p:cBhvr>
                                        <p:cTn id="23" dur="500"/>
                                        <p:tgtEl>
                                          <p:spTgt spid="65">
                                            <p:bg/>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5">
                                            <p:txEl>
                                              <p:pRg st="0" end="0"/>
                                            </p:txEl>
                                          </p:spTgt>
                                        </p:tgtEl>
                                        <p:attrNameLst>
                                          <p:attrName>style.visibility</p:attrName>
                                        </p:attrNameLst>
                                      </p:cBhvr>
                                      <p:to>
                                        <p:strVal val="visible"/>
                                      </p:to>
                                    </p:set>
                                    <p:animEffect transition="in" filter="wipe(down)">
                                      <p:cBhvr>
                                        <p:cTn id="26" dur="500"/>
                                        <p:tgtEl>
                                          <p:spTgt spid="6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14">
                                            <p:bg/>
                                          </p:spTgt>
                                        </p:tgtEl>
                                        <p:attrNameLst>
                                          <p:attrName>style.visibility</p:attrName>
                                        </p:attrNameLst>
                                      </p:cBhvr>
                                      <p:to>
                                        <p:strVal val="visible"/>
                                      </p:to>
                                    </p:set>
                                    <p:animEffect transition="in" filter="wipe(down)">
                                      <p:cBhvr>
                                        <p:cTn id="31" dur="500"/>
                                        <p:tgtEl>
                                          <p:spTgt spid="114">
                                            <p:bg/>
                                          </p:spTgt>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14">
                                            <p:txEl>
                                              <p:pRg st="0" end="0"/>
                                            </p:txEl>
                                          </p:spTgt>
                                        </p:tgtEl>
                                        <p:attrNameLst>
                                          <p:attrName>style.visibility</p:attrName>
                                        </p:attrNameLst>
                                      </p:cBhvr>
                                      <p:to>
                                        <p:strVal val="visible"/>
                                      </p:to>
                                    </p:set>
                                    <p:animEffect transition="in" filter="wipe(down)">
                                      <p:cBhvr>
                                        <p:cTn id="34" dur="500"/>
                                        <p:tgtEl>
                                          <p:spTgt spid="114">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16">
                                            <p:bg/>
                                          </p:spTgt>
                                        </p:tgtEl>
                                        <p:attrNameLst>
                                          <p:attrName>style.visibility</p:attrName>
                                        </p:attrNameLst>
                                      </p:cBhvr>
                                      <p:to>
                                        <p:strVal val="visible"/>
                                      </p:to>
                                    </p:set>
                                    <p:animEffect transition="in" filter="wipe(down)">
                                      <p:cBhvr>
                                        <p:cTn id="39" dur="500"/>
                                        <p:tgtEl>
                                          <p:spTgt spid="116">
                                            <p:bg/>
                                          </p:spTgt>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16">
                                            <p:txEl>
                                              <p:pRg st="0" end="0"/>
                                            </p:txEl>
                                          </p:spTgt>
                                        </p:tgtEl>
                                        <p:attrNameLst>
                                          <p:attrName>style.visibility</p:attrName>
                                        </p:attrNameLst>
                                      </p:cBhvr>
                                      <p:to>
                                        <p:strVal val="visible"/>
                                      </p:to>
                                    </p:set>
                                    <p:animEffect transition="in" filter="wipe(down)">
                                      <p:cBhvr>
                                        <p:cTn id="42" dur="500"/>
                                        <p:tgtEl>
                                          <p:spTgt spid="116">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17">
                                            <p:bg/>
                                          </p:spTgt>
                                        </p:tgtEl>
                                        <p:attrNameLst>
                                          <p:attrName>style.visibility</p:attrName>
                                        </p:attrNameLst>
                                      </p:cBhvr>
                                      <p:to>
                                        <p:strVal val="visible"/>
                                      </p:to>
                                    </p:set>
                                    <p:animEffect transition="in" filter="wipe(down)">
                                      <p:cBhvr>
                                        <p:cTn id="47" dur="500"/>
                                        <p:tgtEl>
                                          <p:spTgt spid="117">
                                            <p:bg/>
                                          </p:spTgt>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17">
                                            <p:txEl>
                                              <p:pRg st="0" end="0"/>
                                            </p:txEl>
                                          </p:spTgt>
                                        </p:tgtEl>
                                        <p:attrNameLst>
                                          <p:attrName>style.visibility</p:attrName>
                                        </p:attrNameLst>
                                      </p:cBhvr>
                                      <p:to>
                                        <p:strVal val="visible"/>
                                      </p:to>
                                    </p:set>
                                    <p:animEffect transition="in" filter="wipe(down)">
                                      <p:cBhvr>
                                        <p:cTn id="50" dur="500"/>
                                        <p:tgtEl>
                                          <p:spTgt spid="117">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18">
                                            <p:bg/>
                                          </p:spTgt>
                                        </p:tgtEl>
                                        <p:attrNameLst>
                                          <p:attrName>style.visibility</p:attrName>
                                        </p:attrNameLst>
                                      </p:cBhvr>
                                      <p:to>
                                        <p:strVal val="visible"/>
                                      </p:to>
                                    </p:set>
                                    <p:animEffect transition="in" filter="wipe(down)">
                                      <p:cBhvr>
                                        <p:cTn id="55" dur="500"/>
                                        <p:tgtEl>
                                          <p:spTgt spid="118">
                                            <p:bg/>
                                          </p:spTgt>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8">
                                            <p:txEl>
                                              <p:pRg st="0" end="0"/>
                                            </p:txEl>
                                          </p:spTgt>
                                        </p:tgtEl>
                                        <p:attrNameLst>
                                          <p:attrName>style.visibility</p:attrName>
                                        </p:attrNameLst>
                                      </p:cBhvr>
                                      <p:to>
                                        <p:strVal val="visible"/>
                                      </p:to>
                                    </p:set>
                                    <p:animEffect transition="in" filter="wipe(down)">
                                      <p:cBhvr>
                                        <p:cTn id="58" dur="500"/>
                                        <p:tgtEl>
                                          <p:spTgt spid="118">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119">
                                            <p:bg/>
                                          </p:spTgt>
                                        </p:tgtEl>
                                        <p:attrNameLst>
                                          <p:attrName>style.visibility</p:attrName>
                                        </p:attrNameLst>
                                      </p:cBhvr>
                                      <p:to>
                                        <p:strVal val="visible"/>
                                      </p:to>
                                    </p:set>
                                    <p:animEffect transition="in" filter="wipe(down)">
                                      <p:cBhvr>
                                        <p:cTn id="63" dur="500"/>
                                        <p:tgtEl>
                                          <p:spTgt spid="119">
                                            <p:bg/>
                                          </p:spTgt>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119">
                                            <p:txEl>
                                              <p:pRg st="0" end="0"/>
                                            </p:txEl>
                                          </p:spTgt>
                                        </p:tgtEl>
                                        <p:attrNameLst>
                                          <p:attrName>style.visibility</p:attrName>
                                        </p:attrNameLst>
                                      </p:cBhvr>
                                      <p:to>
                                        <p:strVal val="visible"/>
                                      </p:to>
                                    </p:set>
                                    <p:animEffect transition="in" filter="wipe(down)">
                                      <p:cBhvr>
                                        <p:cTn id="66" dur="500"/>
                                        <p:tgtEl>
                                          <p:spTgt spid="119">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120">
                                            <p:bg/>
                                          </p:spTgt>
                                        </p:tgtEl>
                                        <p:attrNameLst>
                                          <p:attrName>style.visibility</p:attrName>
                                        </p:attrNameLst>
                                      </p:cBhvr>
                                      <p:to>
                                        <p:strVal val="visible"/>
                                      </p:to>
                                    </p:set>
                                    <p:animEffect transition="in" filter="wipe(down)">
                                      <p:cBhvr>
                                        <p:cTn id="71" dur="500"/>
                                        <p:tgtEl>
                                          <p:spTgt spid="120">
                                            <p:bg/>
                                          </p:spTgt>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120">
                                            <p:txEl>
                                              <p:pRg st="0" end="0"/>
                                            </p:txEl>
                                          </p:spTgt>
                                        </p:tgtEl>
                                        <p:attrNameLst>
                                          <p:attrName>style.visibility</p:attrName>
                                        </p:attrNameLst>
                                      </p:cBhvr>
                                      <p:to>
                                        <p:strVal val="visible"/>
                                      </p:to>
                                    </p:set>
                                    <p:animEffect transition="in" filter="wipe(down)">
                                      <p:cBhvr>
                                        <p:cTn id="74" dur="500"/>
                                        <p:tgtEl>
                                          <p:spTgt spid="120">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121">
                                            <p:bg/>
                                          </p:spTgt>
                                        </p:tgtEl>
                                        <p:attrNameLst>
                                          <p:attrName>style.visibility</p:attrName>
                                        </p:attrNameLst>
                                      </p:cBhvr>
                                      <p:to>
                                        <p:strVal val="visible"/>
                                      </p:to>
                                    </p:set>
                                    <p:animEffect transition="in" filter="wipe(down)">
                                      <p:cBhvr>
                                        <p:cTn id="79" dur="500"/>
                                        <p:tgtEl>
                                          <p:spTgt spid="121">
                                            <p:bg/>
                                          </p:spTgt>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121">
                                            <p:txEl>
                                              <p:pRg st="0" end="0"/>
                                            </p:txEl>
                                          </p:spTgt>
                                        </p:tgtEl>
                                        <p:attrNameLst>
                                          <p:attrName>style.visibility</p:attrName>
                                        </p:attrNameLst>
                                      </p:cBhvr>
                                      <p:to>
                                        <p:strVal val="visible"/>
                                      </p:to>
                                    </p:set>
                                    <p:animEffect transition="in" filter="wipe(down)">
                                      <p:cBhvr>
                                        <p:cTn id="82" dur="500"/>
                                        <p:tgtEl>
                                          <p:spTgt spid="121">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122">
                                            <p:bg/>
                                          </p:spTgt>
                                        </p:tgtEl>
                                        <p:attrNameLst>
                                          <p:attrName>style.visibility</p:attrName>
                                        </p:attrNameLst>
                                      </p:cBhvr>
                                      <p:to>
                                        <p:strVal val="visible"/>
                                      </p:to>
                                    </p:set>
                                    <p:animEffect transition="in" filter="wipe(down)">
                                      <p:cBhvr>
                                        <p:cTn id="87" dur="500"/>
                                        <p:tgtEl>
                                          <p:spTgt spid="122">
                                            <p:bg/>
                                          </p:spTgt>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122">
                                            <p:txEl>
                                              <p:pRg st="0" end="0"/>
                                            </p:txEl>
                                          </p:spTgt>
                                        </p:tgtEl>
                                        <p:attrNameLst>
                                          <p:attrName>style.visibility</p:attrName>
                                        </p:attrNameLst>
                                      </p:cBhvr>
                                      <p:to>
                                        <p:strVal val="visible"/>
                                      </p:to>
                                    </p:set>
                                    <p:animEffect transition="in" filter="wipe(down)">
                                      <p:cBhvr>
                                        <p:cTn id="90" dur="500"/>
                                        <p:tgtEl>
                                          <p:spTgt spid="122">
                                            <p:txEl>
                                              <p:pRg st="0" end="0"/>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123">
                                            <p:bg/>
                                          </p:spTgt>
                                        </p:tgtEl>
                                        <p:attrNameLst>
                                          <p:attrName>style.visibility</p:attrName>
                                        </p:attrNameLst>
                                      </p:cBhvr>
                                      <p:to>
                                        <p:strVal val="visible"/>
                                      </p:to>
                                    </p:set>
                                    <p:animEffect transition="in" filter="wipe(down)">
                                      <p:cBhvr>
                                        <p:cTn id="95" dur="500"/>
                                        <p:tgtEl>
                                          <p:spTgt spid="123">
                                            <p:bg/>
                                          </p:spTgt>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123">
                                            <p:txEl>
                                              <p:pRg st="0" end="0"/>
                                            </p:txEl>
                                          </p:spTgt>
                                        </p:tgtEl>
                                        <p:attrNameLst>
                                          <p:attrName>style.visibility</p:attrName>
                                        </p:attrNameLst>
                                      </p:cBhvr>
                                      <p:to>
                                        <p:strVal val="visible"/>
                                      </p:to>
                                    </p:set>
                                    <p:animEffect transition="in" filter="wipe(down)">
                                      <p:cBhvr>
                                        <p:cTn id="98" dur="500"/>
                                        <p:tgtEl>
                                          <p:spTgt spid="123">
                                            <p:txEl>
                                              <p:pRg st="0" end="0"/>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140">
                                            <p:bg/>
                                          </p:spTgt>
                                        </p:tgtEl>
                                        <p:attrNameLst>
                                          <p:attrName>style.visibility</p:attrName>
                                        </p:attrNameLst>
                                      </p:cBhvr>
                                      <p:to>
                                        <p:strVal val="visible"/>
                                      </p:to>
                                    </p:set>
                                    <p:animEffect transition="in" filter="wipe(down)">
                                      <p:cBhvr>
                                        <p:cTn id="103" dur="500"/>
                                        <p:tgtEl>
                                          <p:spTgt spid="140">
                                            <p:bg/>
                                          </p:spTgt>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140">
                                            <p:txEl>
                                              <p:pRg st="0" end="0"/>
                                            </p:txEl>
                                          </p:spTgt>
                                        </p:tgtEl>
                                        <p:attrNameLst>
                                          <p:attrName>style.visibility</p:attrName>
                                        </p:attrNameLst>
                                      </p:cBhvr>
                                      <p:to>
                                        <p:strVal val="visible"/>
                                      </p:to>
                                    </p:set>
                                    <p:animEffect transition="in" filter="wipe(down)">
                                      <p:cBhvr>
                                        <p:cTn id="106" dur="500"/>
                                        <p:tgtEl>
                                          <p:spTgt spid="1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uild="allAtOnce" animBg="1"/>
      <p:bldP spid="64" grpId="0" build="allAtOnce" animBg="1"/>
      <p:bldP spid="65" grpId="0" build="allAtOnce" animBg="1"/>
      <p:bldP spid="114" grpId="0" build="allAtOnce" animBg="1"/>
      <p:bldP spid="116" grpId="0" build="allAtOnce" animBg="1"/>
      <p:bldP spid="117" grpId="0" build="allAtOnce" animBg="1"/>
      <p:bldP spid="118" grpId="0" build="allAtOnce" animBg="1"/>
      <p:bldP spid="119" grpId="0" build="allAtOnce" animBg="1"/>
      <p:bldP spid="120" grpId="0" build="allAtOnce" animBg="1"/>
      <p:bldP spid="121" grpId="0" build="allAtOnce" animBg="1"/>
      <p:bldP spid="122" grpId="0" build="allAtOnce" animBg="1"/>
      <p:bldP spid="123" grpId="0" build="allAtOnce" animBg="1"/>
      <p:bldP spid="140" grpId="0" build="allAtOnce"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2966</TotalTime>
  <Words>2389</Words>
  <Application>Microsoft Office PowerPoint</Application>
  <PresentationFormat>عرض على الشاشة (3:4)‏</PresentationFormat>
  <Paragraphs>264</Paragraphs>
  <Slides>31</Slides>
  <Notes>2</Notes>
  <HiddenSlides>0</HiddenSlides>
  <MMClips>0</MMClips>
  <ScaleCrop>false</ScaleCrop>
  <HeadingPairs>
    <vt:vector size="4" baseType="variant">
      <vt:variant>
        <vt:lpstr>سمة</vt:lpstr>
      </vt:variant>
      <vt:variant>
        <vt:i4>1</vt:i4>
      </vt:variant>
      <vt:variant>
        <vt:lpstr>عناوين الشرائح</vt:lpstr>
      </vt:variant>
      <vt:variant>
        <vt:i4>31</vt:i4>
      </vt:variant>
    </vt:vector>
  </HeadingPairs>
  <TitlesOfParts>
    <vt:vector size="32" baseType="lpstr">
      <vt:lpstr>Office Theme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vector>
  </TitlesOfParts>
  <Company>SBG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2kuser</dc:creator>
  <cp:lastModifiedBy>mamrabet</cp:lastModifiedBy>
  <cp:revision>455</cp:revision>
  <dcterms:created xsi:type="dcterms:W3CDTF">2010-04-17T07:49:31Z</dcterms:created>
  <dcterms:modified xsi:type="dcterms:W3CDTF">2014-02-04T19:15:30Z</dcterms:modified>
</cp:coreProperties>
</file>