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3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diagrams/drawing1.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8"/>
  </p:notesMasterIdLst>
  <p:sldIdLst>
    <p:sldId id="256" r:id="rId2"/>
    <p:sldId id="257" r:id="rId3"/>
    <p:sldId id="259" r:id="rId4"/>
    <p:sldId id="260" r:id="rId5"/>
    <p:sldId id="262" r:id="rId6"/>
    <p:sldId id="261" r:id="rId7"/>
    <p:sldId id="263" r:id="rId8"/>
    <p:sldId id="264" r:id="rId9"/>
    <p:sldId id="265" r:id="rId10"/>
    <p:sldId id="269" r:id="rId11"/>
    <p:sldId id="266" r:id="rId12"/>
    <p:sldId id="273" r:id="rId13"/>
    <p:sldId id="274" r:id="rId14"/>
    <p:sldId id="275" r:id="rId15"/>
    <p:sldId id="276" r:id="rId16"/>
    <p:sldId id="277" r:id="rId17"/>
    <p:sldId id="279" r:id="rId18"/>
    <p:sldId id="278" r:id="rId19"/>
    <p:sldId id="280" r:id="rId20"/>
    <p:sldId id="281" r:id="rId21"/>
    <p:sldId id="282" r:id="rId22"/>
    <p:sldId id="283" r:id="rId23"/>
    <p:sldId id="286" r:id="rId24"/>
    <p:sldId id="287" r:id="rId25"/>
    <p:sldId id="285" r:id="rId26"/>
    <p:sldId id="288" r:id="rId27"/>
    <p:sldId id="296" r:id="rId28"/>
    <p:sldId id="297" r:id="rId29"/>
    <p:sldId id="294" r:id="rId30"/>
    <p:sldId id="295" r:id="rId31"/>
    <p:sldId id="298" r:id="rId32"/>
    <p:sldId id="299" r:id="rId33"/>
    <p:sldId id="271" r:id="rId34"/>
    <p:sldId id="267" r:id="rId35"/>
    <p:sldId id="268" r:id="rId36"/>
    <p:sldId id="270"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0EC"/>
    <a:srgbClr val="BC97BF"/>
    <a:srgbClr val="EFB7E7"/>
    <a:srgbClr val="BD75B8"/>
    <a:srgbClr val="42B858"/>
    <a:srgbClr val="D63232"/>
    <a:srgbClr val="D06338"/>
    <a:srgbClr val="BEBE3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3301" autoAdjust="0"/>
    <p:restoredTop sz="94660"/>
  </p:normalViewPr>
  <p:slideViewPr>
    <p:cSldViewPr>
      <p:cViewPr>
        <p:scale>
          <a:sx n="50" d="100"/>
          <a:sy n="50" d="100"/>
        </p:scale>
        <p:origin x="-1698" y="-5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828DB-F1AF-4DA5-B683-EB59D6CFCD57}" type="doc">
      <dgm:prSet loTypeId="urn:microsoft.com/office/officeart/2005/8/layout/list1" loCatId="list" qsTypeId="urn:microsoft.com/office/officeart/2005/8/quickstyle/simple3" qsCatId="simple" csTypeId="urn:microsoft.com/office/officeart/2005/8/colors/accent1_5" csCatId="accent1" phldr="1"/>
      <dgm:spPr/>
      <dgm:t>
        <a:bodyPr/>
        <a:lstStyle/>
        <a:p>
          <a:pPr rtl="1"/>
          <a:endParaRPr lang="ar-SA"/>
        </a:p>
      </dgm:t>
    </dgm:pt>
    <dgm:pt modelId="{088E089C-3B5B-4267-A289-E726D72C29E4}">
      <dgm:prSet phldrT="[نص]"/>
      <dgm:spPr/>
      <dgm:t>
        <a:bodyPr/>
        <a:lstStyle/>
        <a:p>
          <a:pPr algn="ctr" rtl="1"/>
          <a:r>
            <a:rPr lang="ar-SA" dirty="0" smtClean="0"/>
            <a:t>حل ثانيا 8000 أو أكثر</a:t>
          </a:r>
          <a:endParaRPr lang="ar-SA" dirty="0"/>
        </a:p>
      </dgm:t>
    </dgm:pt>
    <dgm:pt modelId="{9D177BFD-95BB-4CBC-BBE8-833CEB335FD6}" type="parTrans" cxnId="{41BF6C6B-10BD-43E6-B2DE-460DF58A8337}">
      <dgm:prSet/>
      <dgm:spPr/>
      <dgm:t>
        <a:bodyPr/>
        <a:lstStyle/>
        <a:p>
          <a:pPr rtl="1"/>
          <a:endParaRPr lang="ar-SA"/>
        </a:p>
      </dgm:t>
    </dgm:pt>
    <dgm:pt modelId="{C8E57689-C198-4775-A998-40402BAA4863}" type="sibTrans" cxnId="{41BF6C6B-10BD-43E6-B2DE-460DF58A8337}">
      <dgm:prSet/>
      <dgm:spPr/>
      <dgm:t>
        <a:bodyPr/>
        <a:lstStyle/>
        <a:p>
          <a:pPr rtl="1"/>
          <a:endParaRPr lang="ar-SA"/>
        </a:p>
      </dgm:t>
    </dgm:pt>
    <dgm:pt modelId="{D47F9986-472A-4A72-AA53-3AF0012E91F5}">
      <dgm:prSet phldrT="[نص]"/>
      <dgm:spPr/>
      <dgm:t>
        <a:bodyPr/>
        <a:lstStyle/>
        <a:p>
          <a:pPr algn="ctr" rtl="1"/>
          <a:r>
            <a:rPr lang="ar-SA" dirty="0" smtClean="0"/>
            <a:t>حل ثالثا من 3000-8000</a:t>
          </a:r>
          <a:endParaRPr lang="ar-SA" dirty="0"/>
        </a:p>
      </dgm:t>
    </dgm:pt>
    <dgm:pt modelId="{F871ABC8-09FD-4A05-A0A4-43895C51AF07}" type="parTrans" cxnId="{CE48BBDB-359E-406E-B2AE-ABFE2C6CB44F}">
      <dgm:prSet/>
      <dgm:spPr/>
      <dgm:t>
        <a:bodyPr/>
        <a:lstStyle/>
        <a:p>
          <a:pPr rtl="1"/>
          <a:endParaRPr lang="ar-SA"/>
        </a:p>
      </dgm:t>
    </dgm:pt>
    <dgm:pt modelId="{3057A6C0-A9CD-49A5-AF0D-FE2FA04ABDCA}" type="sibTrans" cxnId="{CE48BBDB-359E-406E-B2AE-ABFE2C6CB44F}">
      <dgm:prSet/>
      <dgm:spPr/>
      <dgm:t>
        <a:bodyPr/>
        <a:lstStyle/>
        <a:p>
          <a:pPr rtl="1"/>
          <a:endParaRPr lang="ar-SA"/>
        </a:p>
      </dgm:t>
    </dgm:pt>
    <dgm:pt modelId="{6F152B95-527F-40CC-8896-E53EF2F7A856}">
      <dgm:prSet phldrT="[نص]"/>
      <dgm:spPr/>
      <dgm:t>
        <a:bodyPr/>
        <a:lstStyle/>
        <a:p>
          <a:pPr algn="ctr" rtl="1"/>
          <a:r>
            <a:rPr lang="ar-SA" dirty="0" smtClean="0"/>
            <a:t>حل أولا 3000 أو اقل</a:t>
          </a:r>
          <a:endParaRPr lang="ar-SA" dirty="0"/>
        </a:p>
      </dgm:t>
    </dgm:pt>
    <dgm:pt modelId="{43D76111-2DA9-402C-88A2-11B55DD08AE4}" type="sibTrans" cxnId="{554AAF65-9012-47EB-97FD-67DE74922537}">
      <dgm:prSet/>
      <dgm:spPr/>
      <dgm:t>
        <a:bodyPr/>
        <a:lstStyle/>
        <a:p>
          <a:pPr rtl="1"/>
          <a:endParaRPr lang="ar-SA"/>
        </a:p>
      </dgm:t>
    </dgm:pt>
    <dgm:pt modelId="{1742682A-A1A7-46BC-956D-FE1463FA1730}" type="parTrans" cxnId="{554AAF65-9012-47EB-97FD-67DE74922537}">
      <dgm:prSet/>
      <dgm:spPr/>
      <dgm:t>
        <a:bodyPr/>
        <a:lstStyle/>
        <a:p>
          <a:pPr rtl="1"/>
          <a:endParaRPr lang="ar-SA"/>
        </a:p>
      </dgm:t>
    </dgm:pt>
    <dgm:pt modelId="{716453FB-C16B-4DF6-88D6-507EFDEA4629}" type="pres">
      <dgm:prSet presAssocID="{B08828DB-F1AF-4DA5-B683-EB59D6CFCD57}" presName="linear" presStyleCnt="0">
        <dgm:presLayoutVars>
          <dgm:dir/>
          <dgm:animLvl val="lvl"/>
          <dgm:resizeHandles val="exact"/>
        </dgm:presLayoutVars>
      </dgm:prSet>
      <dgm:spPr/>
      <dgm:t>
        <a:bodyPr/>
        <a:lstStyle/>
        <a:p>
          <a:pPr rtl="1"/>
          <a:endParaRPr lang="ar-SA"/>
        </a:p>
      </dgm:t>
    </dgm:pt>
    <dgm:pt modelId="{03C9DA74-E469-40D7-82D8-6DAA712F2FEC}" type="pres">
      <dgm:prSet presAssocID="{6F152B95-527F-40CC-8896-E53EF2F7A856}" presName="parentLin" presStyleCnt="0"/>
      <dgm:spPr/>
    </dgm:pt>
    <dgm:pt modelId="{3806EB2A-A8CE-445E-9E13-7D279EBA1E1C}" type="pres">
      <dgm:prSet presAssocID="{6F152B95-527F-40CC-8896-E53EF2F7A856}" presName="parentLeftMargin" presStyleLbl="node1" presStyleIdx="0" presStyleCnt="3"/>
      <dgm:spPr/>
      <dgm:t>
        <a:bodyPr/>
        <a:lstStyle/>
        <a:p>
          <a:pPr rtl="1"/>
          <a:endParaRPr lang="ar-SA"/>
        </a:p>
      </dgm:t>
    </dgm:pt>
    <dgm:pt modelId="{C101F769-CA19-410A-8FB2-61D1F0EF5B7C}" type="pres">
      <dgm:prSet presAssocID="{6F152B95-527F-40CC-8896-E53EF2F7A856}" presName="parentText" presStyleLbl="node1" presStyleIdx="0" presStyleCnt="3">
        <dgm:presLayoutVars>
          <dgm:chMax val="0"/>
          <dgm:bulletEnabled val="1"/>
        </dgm:presLayoutVars>
      </dgm:prSet>
      <dgm:spPr/>
      <dgm:t>
        <a:bodyPr/>
        <a:lstStyle/>
        <a:p>
          <a:pPr rtl="1"/>
          <a:endParaRPr lang="ar-SA"/>
        </a:p>
      </dgm:t>
    </dgm:pt>
    <dgm:pt modelId="{6E804313-48CA-4429-88EF-C8B8F2C361D7}" type="pres">
      <dgm:prSet presAssocID="{6F152B95-527F-40CC-8896-E53EF2F7A856}" presName="negativeSpace" presStyleCnt="0"/>
      <dgm:spPr/>
    </dgm:pt>
    <dgm:pt modelId="{D4769F2D-3C0D-43C3-B525-F3D4432083C6}" type="pres">
      <dgm:prSet presAssocID="{6F152B95-527F-40CC-8896-E53EF2F7A856}" presName="childText" presStyleLbl="conFgAcc1" presStyleIdx="0" presStyleCnt="3">
        <dgm:presLayoutVars>
          <dgm:bulletEnabled val="1"/>
        </dgm:presLayoutVars>
      </dgm:prSet>
      <dgm:spPr/>
    </dgm:pt>
    <dgm:pt modelId="{380C27F5-BAC3-47F9-8EF8-50F5E82D4A19}" type="pres">
      <dgm:prSet presAssocID="{43D76111-2DA9-402C-88A2-11B55DD08AE4}" presName="spaceBetweenRectangles" presStyleCnt="0"/>
      <dgm:spPr/>
    </dgm:pt>
    <dgm:pt modelId="{B18D9890-57D0-42D4-9D86-BB3103D7FFFB}" type="pres">
      <dgm:prSet presAssocID="{088E089C-3B5B-4267-A289-E726D72C29E4}" presName="parentLin" presStyleCnt="0"/>
      <dgm:spPr/>
    </dgm:pt>
    <dgm:pt modelId="{0B956667-0967-4701-A31B-95F163061E94}" type="pres">
      <dgm:prSet presAssocID="{088E089C-3B5B-4267-A289-E726D72C29E4}" presName="parentLeftMargin" presStyleLbl="node1" presStyleIdx="0" presStyleCnt="3"/>
      <dgm:spPr/>
      <dgm:t>
        <a:bodyPr/>
        <a:lstStyle/>
        <a:p>
          <a:pPr rtl="1"/>
          <a:endParaRPr lang="ar-SA"/>
        </a:p>
      </dgm:t>
    </dgm:pt>
    <dgm:pt modelId="{119AD252-B1C6-41C2-B476-14066AD5C143}" type="pres">
      <dgm:prSet presAssocID="{088E089C-3B5B-4267-A289-E726D72C29E4}" presName="parentText" presStyleLbl="node1" presStyleIdx="1" presStyleCnt="3">
        <dgm:presLayoutVars>
          <dgm:chMax val="0"/>
          <dgm:bulletEnabled val="1"/>
        </dgm:presLayoutVars>
      </dgm:prSet>
      <dgm:spPr/>
      <dgm:t>
        <a:bodyPr/>
        <a:lstStyle/>
        <a:p>
          <a:pPr rtl="1"/>
          <a:endParaRPr lang="ar-SA"/>
        </a:p>
      </dgm:t>
    </dgm:pt>
    <dgm:pt modelId="{4CB4033B-3A93-4386-AF44-2AD2ED8CC9F5}" type="pres">
      <dgm:prSet presAssocID="{088E089C-3B5B-4267-A289-E726D72C29E4}" presName="negativeSpace" presStyleCnt="0"/>
      <dgm:spPr/>
    </dgm:pt>
    <dgm:pt modelId="{AE506613-3175-48EA-A83F-B703B3BBA5DA}" type="pres">
      <dgm:prSet presAssocID="{088E089C-3B5B-4267-A289-E726D72C29E4}" presName="childText" presStyleLbl="conFgAcc1" presStyleIdx="1" presStyleCnt="3">
        <dgm:presLayoutVars>
          <dgm:bulletEnabled val="1"/>
        </dgm:presLayoutVars>
      </dgm:prSet>
      <dgm:spPr/>
    </dgm:pt>
    <dgm:pt modelId="{6F09570E-EB31-4820-9B04-182D988A84D3}" type="pres">
      <dgm:prSet presAssocID="{C8E57689-C198-4775-A998-40402BAA4863}" presName="spaceBetweenRectangles" presStyleCnt="0"/>
      <dgm:spPr/>
    </dgm:pt>
    <dgm:pt modelId="{96089C02-82AA-425A-9A04-BDD140934D50}" type="pres">
      <dgm:prSet presAssocID="{D47F9986-472A-4A72-AA53-3AF0012E91F5}" presName="parentLin" presStyleCnt="0"/>
      <dgm:spPr/>
    </dgm:pt>
    <dgm:pt modelId="{407C024D-4CEC-416C-99BA-484A954AC73E}" type="pres">
      <dgm:prSet presAssocID="{D47F9986-472A-4A72-AA53-3AF0012E91F5}" presName="parentLeftMargin" presStyleLbl="node1" presStyleIdx="1" presStyleCnt="3"/>
      <dgm:spPr/>
      <dgm:t>
        <a:bodyPr/>
        <a:lstStyle/>
        <a:p>
          <a:pPr rtl="1"/>
          <a:endParaRPr lang="ar-SA"/>
        </a:p>
      </dgm:t>
    </dgm:pt>
    <dgm:pt modelId="{33127E47-0470-42C8-9CAE-0CEBCFEC9903}" type="pres">
      <dgm:prSet presAssocID="{D47F9986-472A-4A72-AA53-3AF0012E91F5}" presName="parentText" presStyleLbl="node1" presStyleIdx="2" presStyleCnt="3">
        <dgm:presLayoutVars>
          <dgm:chMax val="0"/>
          <dgm:bulletEnabled val="1"/>
        </dgm:presLayoutVars>
      </dgm:prSet>
      <dgm:spPr/>
      <dgm:t>
        <a:bodyPr/>
        <a:lstStyle/>
        <a:p>
          <a:pPr rtl="1"/>
          <a:endParaRPr lang="ar-SA"/>
        </a:p>
      </dgm:t>
    </dgm:pt>
    <dgm:pt modelId="{AEBB26DB-2381-42C8-BC89-E4F2EDC8ABAD}" type="pres">
      <dgm:prSet presAssocID="{D47F9986-472A-4A72-AA53-3AF0012E91F5}" presName="negativeSpace" presStyleCnt="0"/>
      <dgm:spPr/>
    </dgm:pt>
    <dgm:pt modelId="{3FBE9E50-B859-47C6-B296-CCA3A6DC25B8}" type="pres">
      <dgm:prSet presAssocID="{D47F9986-472A-4A72-AA53-3AF0012E91F5}" presName="childText" presStyleLbl="conFgAcc1" presStyleIdx="2" presStyleCnt="3">
        <dgm:presLayoutVars>
          <dgm:bulletEnabled val="1"/>
        </dgm:presLayoutVars>
      </dgm:prSet>
      <dgm:spPr/>
    </dgm:pt>
  </dgm:ptLst>
  <dgm:cxnLst>
    <dgm:cxn modelId="{D27CAB51-DAB6-4821-B5F4-F7F799C690BC}" type="presOf" srcId="{088E089C-3B5B-4267-A289-E726D72C29E4}" destId="{0B956667-0967-4701-A31B-95F163061E94}" srcOrd="0" destOrd="0" presId="urn:microsoft.com/office/officeart/2005/8/layout/list1"/>
    <dgm:cxn modelId="{9FDA06F2-DE3E-4135-8DAC-1A207A4EEEDF}" type="presOf" srcId="{D47F9986-472A-4A72-AA53-3AF0012E91F5}" destId="{33127E47-0470-42C8-9CAE-0CEBCFEC9903}" srcOrd="1" destOrd="0" presId="urn:microsoft.com/office/officeart/2005/8/layout/list1"/>
    <dgm:cxn modelId="{41BF6C6B-10BD-43E6-B2DE-460DF58A8337}" srcId="{B08828DB-F1AF-4DA5-B683-EB59D6CFCD57}" destId="{088E089C-3B5B-4267-A289-E726D72C29E4}" srcOrd="1" destOrd="0" parTransId="{9D177BFD-95BB-4CBC-BBE8-833CEB335FD6}" sibTransId="{C8E57689-C198-4775-A998-40402BAA4863}"/>
    <dgm:cxn modelId="{9733ADC6-8E01-48A1-80C3-335F7DF66CD6}" type="presOf" srcId="{6F152B95-527F-40CC-8896-E53EF2F7A856}" destId="{C101F769-CA19-410A-8FB2-61D1F0EF5B7C}" srcOrd="1" destOrd="0" presId="urn:microsoft.com/office/officeart/2005/8/layout/list1"/>
    <dgm:cxn modelId="{891F830D-D64F-4789-BF89-B341D66B252B}" type="presOf" srcId="{D47F9986-472A-4A72-AA53-3AF0012E91F5}" destId="{407C024D-4CEC-416C-99BA-484A954AC73E}" srcOrd="0" destOrd="0" presId="urn:microsoft.com/office/officeart/2005/8/layout/list1"/>
    <dgm:cxn modelId="{843E02D7-CCCD-4B85-851F-7D2E844A1E3F}" type="presOf" srcId="{6F152B95-527F-40CC-8896-E53EF2F7A856}" destId="{3806EB2A-A8CE-445E-9E13-7D279EBA1E1C}" srcOrd="0" destOrd="0" presId="urn:microsoft.com/office/officeart/2005/8/layout/list1"/>
    <dgm:cxn modelId="{4FF1CFBA-F751-4A0F-8A8C-C210FFAC61D8}" type="presOf" srcId="{088E089C-3B5B-4267-A289-E726D72C29E4}" destId="{119AD252-B1C6-41C2-B476-14066AD5C143}" srcOrd="1" destOrd="0" presId="urn:microsoft.com/office/officeart/2005/8/layout/list1"/>
    <dgm:cxn modelId="{554AAF65-9012-47EB-97FD-67DE74922537}" srcId="{B08828DB-F1AF-4DA5-B683-EB59D6CFCD57}" destId="{6F152B95-527F-40CC-8896-E53EF2F7A856}" srcOrd="0" destOrd="0" parTransId="{1742682A-A1A7-46BC-956D-FE1463FA1730}" sibTransId="{43D76111-2DA9-402C-88A2-11B55DD08AE4}"/>
    <dgm:cxn modelId="{167F1CED-8192-4C94-9276-79273A81EA5E}" type="presOf" srcId="{B08828DB-F1AF-4DA5-B683-EB59D6CFCD57}" destId="{716453FB-C16B-4DF6-88D6-507EFDEA4629}" srcOrd="0" destOrd="0" presId="urn:microsoft.com/office/officeart/2005/8/layout/list1"/>
    <dgm:cxn modelId="{CE48BBDB-359E-406E-B2AE-ABFE2C6CB44F}" srcId="{B08828DB-F1AF-4DA5-B683-EB59D6CFCD57}" destId="{D47F9986-472A-4A72-AA53-3AF0012E91F5}" srcOrd="2" destOrd="0" parTransId="{F871ABC8-09FD-4A05-A0A4-43895C51AF07}" sibTransId="{3057A6C0-A9CD-49A5-AF0D-FE2FA04ABDCA}"/>
    <dgm:cxn modelId="{0B18276C-5432-45A5-9F5E-6DB56D8EE967}" type="presParOf" srcId="{716453FB-C16B-4DF6-88D6-507EFDEA4629}" destId="{03C9DA74-E469-40D7-82D8-6DAA712F2FEC}" srcOrd="0" destOrd="0" presId="urn:microsoft.com/office/officeart/2005/8/layout/list1"/>
    <dgm:cxn modelId="{A1FE230F-1439-45FD-B4FB-0AD15E0F3A7B}" type="presParOf" srcId="{03C9DA74-E469-40D7-82D8-6DAA712F2FEC}" destId="{3806EB2A-A8CE-445E-9E13-7D279EBA1E1C}" srcOrd="0" destOrd="0" presId="urn:microsoft.com/office/officeart/2005/8/layout/list1"/>
    <dgm:cxn modelId="{8B1295C0-1268-4BDC-AFA1-6DF5FF15596E}" type="presParOf" srcId="{03C9DA74-E469-40D7-82D8-6DAA712F2FEC}" destId="{C101F769-CA19-410A-8FB2-61D1F0EF5B7C}" srcOrd="1" destOrd="0" presId="urn:microsoft.com/office/officeart/2005/8/layout/list1"/>
    <dgm:cxn modelId="{B84C7597-6A3A-4788-BF9F-FF6FBC4D00BB}" type="presParOf" srcId="{716453FB-C16B-4DF6-88D6-507EFDEA4629}" destId="{6E804313-48CA-4429-88EF-C8B8F2C361D7}" srcOrd="1" destOrd="0" presId="urn:microsoft.com/office/officeart/2005/8/layout/list1"/>
    <dgm:cxn modelId="{232E64CB-8D13-41FD-80AE-A1C1478A0A72}" type="presParOf" srcId="{716453FB-C16B-4DF6-88D6-507EFDEA4629}" destId="{D4769F2D-3C0D-43C3-B525-F3D4432083C6}" srcOrd="2" destOrd="0" presId="urn:microsoft.com/office/officeart/2005/8/layout/list1"/>
    <dgm:cxn modelId="{501CE2D5-5D61-4FC3-B50F-E8E76FDE7DC6}" type="presParOf" srcId="{716453FB-C16B-4DF6-88D6-507EFDEA4629}" destId="{380C27F5-BAC3-47F9-8EF8-50F5E82D4A19}" srcOrd="3" destOrd="0" presId="urn:microsoft.com/office/officeart/2005/8/layout/list1"/>
    <dgm:cxn modelId="{190DE823-307B-4FCC-8EDA-75A3394CAF9C}" type="presParOf" srcId="{716453FB-C16B-4DF6-88D6-507EFDEA4629}" destId="{B18D9890-57D0-42D4-9D86-BB3103D7FFFB}" srcOrd="4" destOrd="0" presId="urn:microsoft.com/office/officeart/2005/8/layout/list1"/>
    <dgm:cxn modelId="{B98C5F84-B589-4A24-99AA-57F2DC34AA59}" type="presParOf" srcId="{B18D9890-57D0-42D4-9D86-BB3103D7FFFB}" destId="{0B956667-0967-4701-A31B-95F163061E94}" srcOrd="0" destOrd="0" presId="urn:microsoft.com/office/officeart/2005/8/layout/list1"/>
    <dgm:cxn modelId="{244BDA32-1519-460A-A6C1-F625D529F909}" type="presParOf" srcId="{B18D9890-57D0-42D4-9D86-BB3103D7FFFB}" destId="{119AD252-B1C6-41C2-B476-14066AD5C143}" srcOrd="1" destOrd="0" presId="urn:microsoft.com/office/officeart/2005/8/layout/list1"/>
    <dgm:cxn modelId="{83A7C40E-08F4-412E-892B-5230293093CC}" type="presParOf" srcId="{716453FB-C16B-4DF6-88D6-507EFDEA4629}" destId="{4CB4033B-3A93-4386-AF44-2AD2ED8CC9F5}" srcOrd="5" destOrd="0" presId="urn:microsoft.com/office/officeart/2005/8/layout/list1"/>
    <dgm:cxn modelId="{B5844C9B-CAB2-48D5-92FD-8F1075FE1AD0}" type="presParOf" srcId="{716453FB-C16B-4DF6-88D6-507EFDEA4629}" destId="{AE506613-3175-48EA-A83F-B703B3BBA5DA}" srcOrd="6" destOrd="0" presId="urn:microsoft.com/office/officeart/2005/8/layout/list1"/>
    <dgm:cxn modelId="{C83E7B2F-BA49-42E0-BB13-55C3CBF82588}" type="presParOf" srcId="{716453FB-C16B-4DF6-88D6-507EFDEA4629}" destId="{6F09570E-EB31-4820-9B04-182D988A84D3}" srcOrd="7" destOrd="0" presId="urn:microsoft.com/office/officeart/2005/8/layout/list1"/>
    <dgm:cxn modelId="{5F5DC5C0-8561-4D60-8F69-CCE81E6F0332}" type="presParOf" srcId="{716453FB-C16B-4DF6-88D6-507EFDEA4629}" destId="{96089C02-82AA-425A-9A04-BDD140934D50}" srcOrd="8" destOrd="0" presId="urn:microsoft.com/office/officeart/2005/8/layout/list1"/>
    <dgm:cxn modelId="{DB89277F-2993-4C91-8707-4F4A2978E8E5}" type="presParOf" srcId="{96089C02-82AA-425A-9A04-BDD140934D50}" destId="{407C024D-4CEC-416C-99BA-484A954AC73E}" srcOrd="0" destOrd="0" presId="urn:microsoft.com/office/officeart/2005/8/layout/list1"/>
    <dgm:cxn modelId="{588A9DA0-F7A9-4458-8A6A-167038C56548}" type="presParOf" srcId="{96089C02-82AA-425A-9A04-BDD140934D50}" destId="{33127E47-0470-42C8-9CAE-0CEBCFEC9903}" srcOrd="1" destOrd="0" presId="urn:microsoft.com/office/officeart/2005/8/layout/list1"/>
    <dgm:cxn modelId="{E4360C4E-7C7A-48D5-9BAF-18CA8DD689E6}" type="presParOf" srcId="{716453FB-C16B-4DF6-88D6-507EFDEA4629}" destId="{AEBB26DB-2381-42C8-BC89-E4F2EDC8ABAD}" srcOrd="9" destOrd="0" presId="urn:microsoft.com/office/officeart/2005/8/layout/list1"/>
    <dgm:cxn modelId="{1E34867E-E454-44E4-9687-830C007C9B86}" type="presParOf" srcId="{716453FB-C16B-4DF6-88D6-507EFDEA4629}" destId="{3FBE9E50-B859-47C6-B296-CCA3A6DC25B8}" srcOrd="10"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69F2D-3C0D-43C3-B525-F3D4432083C6}">
      <dsp:nvSpPr>
        <dsp:cNvPr id="0" name=""/>
        <dsp:cNvSpPr/>
      </dsp:nvSpPr>
      <dsp:spPr>
        <a:xfrm>
          <a:off x="0" y="464019"/>
          <a:ext cx="4357718" cy="781200"/>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01F769-CA19-410A-8FB2-61D1F0EF5B7C}">
      <dsp:nvSpPr>
        <dsp:cNvPr id="0" name=""/>
        <dsp:cNvSpPr/>
      </dsp:nvSpPr>
      <dsp:spPr>
        <a:xfrm>
          <a:off x="217885" y="6459"/>
          <a:ext cx="3050402" cy="915120"/>
        </a:xfrm>
        <a:prstGeom prst="roundRect">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5298" tIns="0" rIns="115298" bIns="0" numCol="1" spcCol="1270" anchor="ctr" anchorCtr="0">
          <a:noAutofit/>
        </a:bodyPr>
        <a:lstStyle/>
        <a:p>
          <a:pPr lvl="0" algn="ctr" defTabSz="1377950" rtl="1">
            <a:lnSpc>
              <a:spcPct val="90000"/>
            </a:lnSpc>
            <a:spcBef>
              <a:spcPct val="0"/>
            </a:spcBef>
            <a:spcAft>
              <a:spcPct val="35000"/>
            </a:spcAft>
          </a:pPr>
          <a:r>
            <a:rPr lang="ar-SA" sz="3100" kern="1200" dirty="0" smtClean="0"/>
            <a:t>حل أولا 3000 أو اقل</a:t>
          </a:r>
          <a:endParaRPr lang="ar-SA" sz="3100" kern="1200" dirty="0"/>
        </a:p>
      </dsp:txBody>
      <dsp:txXfrm>
        <a:off x="262557" y="51131"/>
        <a:ext cx="2961058" cy="825776"/>
      </dsp:txXfrm>
    </dsp:sp>
    <dsp:sp modelId="{AE506613-3175-48EA-A83F-B703B3BBA5DA}">
      <dsp:nvSpPr>
        <dsp:cNvPr id="0" name=""/>
        <dsp:cNvSpPr/>
      </dsp:nvSpPr>
      <dsp:spPr>
        <a:xfrm>
          <a:off x="0" y="1870179"/>
          <a:ext cx="4357718" cy="781200"/>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sp>
    <dsp:sp modelId="{119AD252-B1C6-41C2-B476-14066AD5C143}">
      <dsp:nvSpPr>
        <dsp:cNvPr id="0" name=""/>
        <dsp:cNvSpPr/>
      </dsp:nvSpPr>
      <dsp:spPr>
        <a:xfrm>
          <a:off x="217885" y="1412619"/>
          <a:ext cx="3050402" cy="915120"/>
        </a:xfrm>
        <a:prstGeom prst="roundRect">
          <a:avLst/>
        </a:prstGeom>
        <a:gradFill rotWithShape="0">
          <a:gsLst>
            <a:gs pos="0">
              <a:schemeClr val="accent1">
                <a:alpha val="90000"/>
                <a:hueOff val="0"/>
                <a:satOff val="0"/>
                <a:lumOff val="0"/>
                <a:alphaOff val="-20000"/>
                <a:tint val="50000"/>
                <a:satMod val="300000"/>
              </a:schemeClr>
            </a:gs>
            <a:gs pos="35000">
              <a:schemeClr val="accent1">
                <a:alpha val="90000"/>
                <a:hueOff val="0"/>
                <a:satOff val="0"/>
                <a:lumOff val="0"/>
                <a:alphaOff val="-20000"/>
                <a:tint val="37000"/>
                <a:satMod val="300000"/>
              </a:schemeClr>
            </a:gs>
            <a:gs pos="100000">
              <a:schemeClr val="accent1">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5298" tIns="0" rIns="115298" bIns="0" numCol="1" spcCol="1270" anchor="ctr" anchorCtr="0">
          <a:noAutofit/>
        </a:bodyPr>
        <a:lstStyle/>
        <a:p>
          <a:pPr lvl="0" algn="ctr" defTabSz="1377950" rtl="1">
            <a:lnSpc>
              <a:spcPct val="90000"/>
            </a:lnSpc>
            <a:spcBef>
              <a:spcPct val="0"/>
            </a:spcBef>
            <a:spcAft>
              <a:spcPct val="35000"/>
            </a:spcAft>
          </a:pPr>
          <a:r>
            <a:rPr lang="ar-SA" sz="3100" kern="1200" dirty="0" smtClean="0"/>
            <a:t>حل ثانيا 8000 أو أكثر</a:t>
          </a:r>
          <a:endParaRPr lang="ar-SA" sz="3100" kern="1200" dirty="0"/>
        </a:p>
      </dsp:txBody>
      <dsp:txXfrm>
        <a:off x="262557" y="1457291"/>
        <a:ext cx="2961058" cy="825776"/>
      </dsp:txXfrm>
    </dsp:sp>
    <dsp:sp modelId="{3FBE9E50-B859-47C6-B296-CCA3A6DC25B8}">
      <dsp:nvSpPr>
        <dsp:cNvPr id="0" name=""/>
        <dsp:cNvSpPr/>
      </dsp:nvSpPr>
      <dsp:spPr>
        <a:xfrm>
          <a:off x="0" y="3276340"/>
          <a:ext cx="4357718" cy="781200"/>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 modelId="{33127E47-0470-42C8-9CAE-0CEBCFEC9903}">
      <dsp:nvSpPr>
        <dsp:cNvPr id="0" name=""/>
        <dsp:cNvSpPr/>
      </dsp:nvSpPr>
      <dsp:spPr>
        <a:xfrm>
          <a:off x="217885" y="2818780"/>
          <a:ext cx="3050402" cy="915120"/>
        </a:xfrm>
        <a:prstGeom prst="roundRect">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5298" tIns="0" rIns="115298" bIns="0" numCol="1" spcCol="1270" anchor="ctr" anchorCtr="0">
          <a:noAutofit/>
        </a:bodyPr>
        <a:lstStyle/>
        <a:p>
          <a:pPr lvl="0" algn="ctr" defTabSz="1377950" rtl="1">
            <a:lnSpc>
              <a:spcPct val="90000"/>
            </a:lnSpc>
            <a:spcBef>
              <a:spcPct val="0"/>
            </a:spcBef>
            <a:spcAft>
              <a:spcPct val="35000"/>
            </a:spcAft>
          </a:pPr>
          <a:r>
            <a:rPr lang="ar-SA" sz="3100" kern="1200" dirty="0" smtClean="0"/>
            <a:t>حل ثالثا من 3000-8000</a:t>
          </a:r>
          <a:endParaRPr lang="ar-SA" sz="3100" kern="1200" dirty="0"/>
        </a:p>
      </dsp:txBody>
      <dsp:txXfrm>
        <a:off x="262557" y="2863452"/>
        <a:ext cx="2961058"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C48CAA2-F8BF-47D8-9661-02B5D2B96E5C}" type="datetimeFigureOut">
              <a:rPr lang="ar-SA" smtClean="0"/>
              <a:pPr/>
              <a:t>16/02/1437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4FEC777-1EB4-44C9-BF45-A7E77B1C4121}" type="slidenum">
              <a:rPr lang="ar-SA" smtClean="0"/>
              <a:pPr/>
              <a:t>‹#›</a:t>
            </a:fld>
            <a:endParaRPr lang="ar-SA"/>
          </a:p>
        </p:txBody>
      </p:sp>
    </p:spTree>
    <p:extLst>
      <p:ext uri="{BB962C8B-B14F-4D97-AF65-F5344CB8AC3E}">
        <p14:creationId xmlns="" xmlns:p14="http://schemas.microsoft.com/office/powerpoint/2010/main" val="11667804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E9DA5764-B54A-45D1-953B-93C9224A65A8}" type="datetimeFigureOut">
              <a:rPr lang="ar-SA" smtClean="0"/>
              <a:pPr/>
              <a:t>16/02/1437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AA3186E-E7DB-4DEB-86CA-93C3D3C696E1}"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E9DA5764-B54A-45D1-953B-93C9224A65A8}" type="datetimeFigureOut">
              <a:rPr lang="ar-SA" smtClean="0"/>
              <a:pPr/>
              <a:t>16/02/1437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AA3186E-E7DB-4DEB-86CA-93C3D3C696E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E9DA5764-B54A-45D1-953B-93C9224A65A8}" type="datetimeFigureOut">
              <a:rPr lang="ar-SA" smtClean="0"/>
              <a:pPr/>
              <a:t>16/02/1437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AA3186E-E7DB-4DEB-86CA-93C3D3C696E1}"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DA5764-B54A-45D1-953B-93C9224A65A8}" type="datetimeFigureOut">
              <a:rPr lang="ar-SA" smtClean="0"/>
              <a:pPr/>
              <a:t>16/02/1437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AA3186E-E7DB-4DEB-86CA-93C3D3C696E1}"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E9DA5764-B54A-45D1-953B-93C9224A65A8}" type="datetimeFigureOut">
              <a:rPr lang="ar-SA" smtClean="0"/>
              <a:pPr/>
              <a:t>16/02/1437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AA3186E-E7DB-4DEB-86CA-93C3D3C696E1}"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E9DA5764-B54A-45D1-953B-93C9224A65A8}" type="datetimeFigureOut">
              <a:rPr lang="ar-SA" smtClean="0"/>
              <a:pPr/>
              <a:t>16/02/1437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AA3186E-E7DB-4DEB-86CA-93C3D3C696E1}"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E9DA5764-B54A-45D1-953B-93C9224A65A8}" type="datetimeFigureOut">
              <a:rPr lang="ar-SA" smtClean="0"/>
              <a:pPr/>
              <a:t>16/02/1437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AA3186E-E7DB-4DEB-86CA-93C3D3C696E1}"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A5764-B54A-45D1-953B-93C9224A65A8}" type="datetimeFigureOut">
              <a:rPr lang="ar-SA" smtClean="0"/>
              <a:pPr/>
              <a:t>16/02/1437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AA3186E-E7DB-4DEB-86CA-93C3D3C696E1}"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A5764-B54A-45D1-953B-93C9224A65A8}" type="datetimeFigureOut">
              <a:rPr lang="ar-SA" smtClean="0"/>
              <a:pPr/>
              <a:t>16/02/1437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AA3186E-E7DB-4DEB-86CA-93C3D3C696E1}"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A5764-B54A-45D1-953B-93C9224A65A8}" type="datetimeFigureOut">
              <a:rPr lang="ar-SA" smtClean="0"/>
              <a:pPr/>
              <a:t>16/02/1437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AA3186E-E7DB-4DEB-86CA-93C3D3C696E1}"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9DA5764-B54A-45D1-953B-93C9224A65A8}" type="datetimeFigureOut">
              <a:rPr lang="ar-SA" smtClean="0"/>
              <a:pPr/>
              <a:t>16/02/1437</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A3186E-E7DB-4DEB-86CA-93C3D3C696E1}"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lriyadh.com/386598" TargetMode="External"/><Relationship Id="rId2" Type="http://schemas.openxmlformats.org/officeDocument/2006/relationships/hyperlink" Target="http://www.alarab.co.uk/?id=61253" TargetMode="External"/><Relationship Id="rId1" Type="http://schemas.openxmlformats.org/officeDocument/2006/relationships/slideLayout" Target="../slideLayouts/slideLayout2.xml"/><Relationship Id="rId4" Type="http://schemas.openxmlformats.org/officeDocument/2006/relationships/hyperlink" Target="http://www.alriyadh.com/85874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214554"/>
            <a:ext cx="7772400" cy="2155831"/>
          </a:xfrm>
        </p:spPr>
        <p:txBody>
          <a:bodyPr>
            <a:normAutofit/>
          </a:bodyPr>
          <a:lstStyle/>
          <a:p>
            <a:r>
              <a:rPr lang="ar-SA" b="1" dirty="0">
                <a:latin typeface="Sakkal Majalla" pitchFamily="2" charset="-78"/>
                <a:cs typeface="Sakkal Majalla" pitchFamily="2" charset="-78"/>
              </a:rPr>
              <a:t>تطور </a:t>
            </a:r>
            <a:r>
              <a:rPr lang="ar-SA" sz="7200" b="1" dirty="0" smtClean="0">
                <a:effectLst>
                  <a:outerShdw blurRad="38100" dist="38100" dir="2700000" algn="tl">
                    <a:srgbClr val="000000">
                      <a:alpha val="43137"/>
                    </a:srgbClr>
                  </a:outerShdw>
                </a:effectLst>
                <a:latin typeface="Sakkal Majalla" pitchFamily="2" charset="-78"/>
                <a:cs typeface="Sakkal Majalla" pitchFamily="2" charset="-78"/>
              </a:rPr>
              <a:t>ا</a:t>
            </a:r>
            <a:r>
              <a:rPr lang="ar-SA" sz="6600" b="1" dirty="0" smtClean="0">
                <a:effectLst>
                  <a:outerShdw blurRad="38100" dist="38100" dir="2700000" algn="tl">
                    <a:srgbClr val="000000">
                      <a:alpha val="43137"/>
                    </a:srgbClr>
                  </a:outerShdw>
                </a:effectLst>
                <a:latin typeface="Sakkal Majalla" pitchFamily="2" charset="-78"/>
                <a:cs typeface="Sakkal Majalla" pitchFamily="2" charset="-78"/>
              </a:rPr>
              <a:t>لصكوك</a:t>
            </a:r>
            <a:r>
              <a:rPr lang="ar-SA" b="1" dirty="0" smtClean="0">
                <a:latin typeface="Sakkal Majalla" pitchFamily="2" charset="-78"/>
                <a:cs typeface="Sakkal Majalla" pitchFamily="2" charset="-78"/>
              </a:rPr>
              <a:t>الاسلاميه </a:t>
            </a:r>
            <a:r>
              <a:rPr lang="ar-SA" sz="4000" b="1" dirty="0" smtClean="0">
                <a:latin typeface="Sakkal Majalla" pitchFamily="2" charset="-78"/>
                <a:cs typeface="Sakkal Majalla" pitchFamily="2" charset="-78"/>
              </a:rPr>
              <a:t>في المملكة </a:t>
            </a:r>
            <a:r>
              <a:rPr lang="ar-SA" b="1" dirty="0" smtClean="0">
                <a:latin typeface="Sakkal Majalla" pitchFamily="2" charset="-78"/>
                <a:cs typeface="Sakkal Majalla" pitchFamily="2" charset="-78"/>
              </a:rPr>
              <a:t/>
            </a:r>
            <a:br>
              <a:rPr lang="ar-SA" b="1" dirty="0" smtClean="0">
                <a:latin typeface="Sakkal Majalla" pitchFamily="2" charset="-78"/>
                <a:cs typeface="Sakkal Majalla" pitchFamily="2" charset="-78"/>
              </a:rPr>
            </a:br>
            <a:endParaRPr lang="ar-SA" b="1" dirty="0">
              <a:latin typeface="Sakkal Majalla" pitchFamily="2" charset="-78"/>
              <a:cs typeface="Sakkal Majalla" pitchFamily="2" charset="-78"/>
            </a:endParaRPr>
          </a:p>
        </p:txBody>
      </p:sp>
      <p:sp>
        <p:nvSpPr>
          <p:cNvPr id="4" name="Right Bracket 3"/>
          <p:cNvSpPr/>
          <p:nvPr/>
        </p:nvSpPr>
        <p:spPr>
          <a:xfrm>
            <a:off x="6357950" y="1428736"/>
            <a:ext cx="1571636" cy="2643206"/>
          </a:xfrm>
          <a:prstGeom prst="rightBracket">
            <a:avLst>
              <a:gd name="adj" fmla="val 14798"/>
            </a:avLst>
          </a:prstGeom>
        </p:spPr>
        <p:style>
          <a:lnRef idx="2">
            <a:schemeClr val="accent2"/>
          </a:lnRef>
          <a:fillRef idx="0">
            <a:schemeClr val="accent2"/>
          </a:fillRef>
          <a:effectRef idx="1">
            <a:schemeClr val="accent2"/>
          </a:effectRef>
          <a:fontRef idx="minor">
            <a:schemeClr val="tx1"/>
          </a:fontRef>
        </p:style>
        <p:txBody>
          <a:bodyPr rtlCol="1" anchor="ctr"/>
          <a:lstStyle/>
          <a:p>
            <a:pPr algn="ctr"/>
            <a:endParaRPr lang="ar-SA"/>
          </a:p>
        </p:txBody>
      </p:sp>
      <p:sp>
        <p:nvSpPr>
          <p:cNvPr id="5" name="Right Bracket 4"/>
          <p:cNvSpPr/>
          <p:nvPr/>
        </p:nvSpPr>
        <p:spPr>
          <a:xfrm rot="10800000">
            <a:off x="1142976" y="2071678"/>
            <a:ext cx="1571636" cy="2500330"/>
          </a:xfrm>
          <a:prstGeom prst="rightBracket">
            <a:avLst>
              <a:gd name="adj" fmla="val 14798"/>
            </a:avLst>
          </a:prstGeom>
        </p:spPr>
        <p:style>
          <a:lnRef idx="2">
            <a:schemeClr val="accent2"/>
          </a:lnRef>
          <a:fillRef idx="0">
            <a:schemeClr val="accent2"/>
          </a:fillRef>
          <a:effectRef idx="1">
            <a:schemeClr val="accent2"/>
          </a:effectRef>
          <a:fontRef idx="minor">
            <a:schemeClr val="tx1"/>
          </a:fontRef>
        </p:style>
        <p:txBody>
          <a:bodyPr rtlCol="1" anchor="ctr"/>
          <a:lstStyle/>
          <a:p>
            <a:pPr algn="ctr"/>
            <a:endParaRPr lang="ar-SA"/>
          </a:p>
        </p:txBody>
      </p:sp>
      <p:sp>
        <p:nvSpPr>
          <p:cNvPr id="7" name="Rectangle 6"/>
          <p:cNvSpPr/>
          <p:nvPr/>
        </p:nvSpPr>
        <p:spPr>
          <a:xfrm>
            <a:off x="4357686" y="4071942"/>
            <a:ext cx="4572000" cy="1323439"/>
          </a:xfrm>
          <a:prstGeom prst="rect">
            <a:avLst/>
          </a:prstGeom>
        </p:spPr>
        <p:txBody>
          <a:bodyPr>
            <a:spAutoFit/>
          </a:bodyPr>
          <a:lstStyle/>
          <a:p>
            <a:r>
              <a:rPr lang="ar-SA" sz="2000" dirty="0" smtClean="0">
                <a:effectLst>
                  <a:outerShdw blurRad="38100" dist="38100" dir="2700000" algn="tl">
                    <a:srgbClr val="000000">
                      <a:alpha val="43137"/>
                    </a:srgbClr>
                  </a:outerShdw>
                </a:effectLst>
                <a:cs typeface="DecoType Naskh Variants" pitchFamily="2" charset="-78"/>
              </a:rPr>
              <a:t>إعداد الطالبات:</a:t>
            </a:r>
          </a:p>
          <a:p>
            <a:r>
              <a:rPr lang="ar-SA" sz="2000" dirty="0" smtClean="0">
                <a:latin typeface="Adobe Arabic" pitchFamily="18" charset="-78"/>
                <a:cs typeface="Adobe Arabic" pitchFamily="18" charset="-78"/>
              </a:rPr>
              <a:t>نورة بن بشير -مرام السحيباني -أروى الشنيبر</a:t>
            </a:r>
          </a:p>
          <a:p>
            <a:r>
              <a:rPr lang="ar-SA" sz="2000" dirty="0" smtClean="0">
                <a:effectLst>
                  <a:outerShdw blurRad="38100" dist="38100" dir="2700000" algn="tl">
                    <a:srgbClr val="000000">
                      <a:alpha val="43137"/>
                    </a:srgbClr>
                  </a:outerShdw>
                </a:effectLst>
                <a:cs typeface="DecoType Naskh Variants" pitchFamily="2" charset="-78"/>
              </a:rPr>
              <a:t>إشراف الدكتورة:</a:t>
            </a:r>
          </a:p>
          <a:p>
            <a:r>
              <a:rPr lang="ar-SA" sz="2000" dirty="0" smtClean="0">
                <a:latin typeface="Adobe Arabic" pitchFamily="18" charset="-78"/>
                <a:cs typeface="Adobe Arabic" pitchFamily="18" charset="-78"/>
              </a:rPr>
              <a:t>خديجة الخالدي</a:t>
            </a:r>
            <a:endParaRPr lang="ar-SA" sz="2000" dirty="0">
              <a:latin typeface="Adobe Arabic" pitchFamily="18" charset="-78"/>
              <a:cs typeface="Adobe Arabic" pitchFamily="18" charset="-78"/>
            </a:endParaRPr>
          </a:p>
        </p:txBody>
      </p:sp>
      <p:sp>
        <p:nvSpPr>
          <p:cNvPr id="8" name="مستطيل 7"/>
          <p:cNvSpPr/>
          <p:nvPr/>
        </p:nvSpPr>
        <p:spPr>
          <a:xfrm>
            <a:off x="4572000" y="0"/>
            <a:ext cx="4572000" cy="923330"/>
          </a:xfrm>
          <a:prstGeom prst="rect">
            <a:avLst/>
          </a:prstGeom>
        </p:spPr>
        <p:txBody>
          <a:bodyPr>
            <a:spAutoFit/>
          </a:bodyPr>
          <a:lstStyle/>
          <a:p>
            <a:r>
              <a:rPr lang="ar-SA" dirty="0" smtClean="0">
                <a:solidFill>
                  <a:schemeClr val="tx2"/>
                </a:solidFill>
                <a:cs typeface="Akhbar MT" pitchFamily="2" charset="-78"/>
              </a:rPr>
              <a:t>وزارة التعليم العالي                                                                                                                          </a:t>
            </a:r>
            <a:endParaRPr lang="en-US" dirty="0" smtClean="0">
              <a:solidFill>
                <a:schemeClr val="tx2"/>
              </a:solidFill>
              <a:cs typeface="Akhbar MT" pitchFamily="2" charset="-78"/>
            </a:endParaRPr>
          </a:p>
          <a:p>
            <a:r>
              <a:rPr lang="ar-SA" dirty="0" smtClean="0">
                <a:solidFill>
                  <a:schemeClr val="tx2"/>
                </a:solidFill>
                <a:cs typeface="Akhbar MT" pitchFamily="2" charset="-78"/>
              </a:rPr>
              <a:t>جامعة الإمام محمد بن سعود الإسلامية </a:t>
            </a:r>
            <a:endParaRPr lang="en-US" dirty="0" smtClean="0">
              <a:solidFill>
                <a:schemeClr val="tx2"/>
              </a:solidFill>
              <a:cs typeface="Akhbar MT" pitchFamily="2" charset="-78"/>
            </a:endParaRPr>
          </a:p>
          <a:p>
            <a:r>
              <a:rPr lang="ar-SA" dirty="0" smtClean="0">
                <a:solidFill>
                  <a:schemeClr val="tx2"/>
                </a:solidFill>
                <a:cs typeface="Akhbar MT" pitchFamily="2" charset="-78"/>
              </a:rPr>
              <a:t>كلية الاقتصاد والعلوم الإدارية</a:t>
            </a:r>
            <a:endParaRPr lang="en-US" dirty="0">
              <a:solidFill>
                <a:schemeClr val="tx2"/>
              </a:solidFill>
              <a:cs typeface="Akhbar MT" pitchFamily="2" charset="-78"/>
            </a:endParaRPr>
          </a:p>
        </p:txBody>
      </p:sp>
      <p:pic>
        <p:nvPicPr>
          <p:cNvPr id="19" name="Picture 2" descr="C:\Documents and Settings\hi\Desktop\ARWA\منوع\emam_un.gif"/>
          <p:cNvPicPr>
            <a:picLocks noChangeAspect="1" noChangeArrowheads="1"/>
          </p:cNvPicPr>
          <p:nvPr/>
        </p:nvPicPr>
        <p:blipFill>
          <a:blip r:embed="rId2"/>
          <a:srcRect/>
          <a:stretch>
            <a:fillRect/>
          </a:stretch>
        </p:blipFill>
        <p:spPr bwMode="auto">
          <a:xfrm>
            <a:off x="500034" y="285728"/>
            <a:ext cx="1071538" cy="1326129"/>
          </a:xfrm>
          <a:prstGeom prst="rect">
            <a:avLst/>
          </a:prstGeom>
          <a:ln>
            <a:noFill/>
          </a:ln>
          <a:effectLst>
            <a:outerShdw blurRad="190500" algn="tl" rotWithShape="0">
              <a:srgbClr val="000000">
                <a:alpha val="70000"/>
              </a:srgbClr>
            </a:outerShdw>
          </a:effectLst>
        </p:spPr>
      </p:pic>
      <p:sp>
        <p:nvSpPr>
          <p:cNvPr id="20" name="Rectangle 19"/>
          <p:cNvSpPr/>
          <p:nvPr/>
        </p:nvSpPr>
        <p:spPr>
          <a:xfrm>
            <a:off x="4572000" y="5286388"/>
            <a:ext cx="4572000" cy="646331"/>
          </a:xfrm>
          <a:prstGeom prst="rect">
            <a:avLst/>
          </a:prstGeom>
        </p:spPr>
        <p:txBody>
          <a:bodyPr>
            <a:spAutoFit/>
          </a:bodyPr>
          <a:lstStyle/>
          <a:p>
            <a:pPr>
              <a:spcBef>
                <a:spcPct val="0"/>
              </a:spcBef>
            </a:pPr>
            <a:r>
              <a:rPr lang="ar-SA" dirty="0" smtClean="0">
                <a:solidFill>
                  <a:schemeClr val="tx1">
                    <a:lumMod val="95000"/>
                    <a:lumOff val="5000"/>
                  </a:schemeClr>
                </a:solidFill>
                <a:latin typeface="Arabic Typesetting" pitchFamily="66" charset="-78"/>
                <a:cs typeface="Arabic Typesetting" pitchFamily="66" charset="-78"/>
              </a:rPr>
              <a:t>خطة بحث مقدمة لاستكمال متطلبات مقرر موضوعات متقدمة في التمويل - قسم التمويل والاستثمار - كلية الاقتصاد والعلوم الإدارية </a:t>
            </a:r>
            <a:endParaRPr lang="en-US" dirty="0">
              <a:solidFill>
                <a:schemeClr val="tx1">
                  <a:lumMod val="95000"/>
                  <a:lumOff val="5000"/>
                </a:schemeClr>
              </a:solidFill>
              <a:latin typeface="Arabic Typesetting" pitchFamily="66" charset="-78"/>
              <a:cs typeface="Arabic Typesetting" pitchFamily="66" charset="-78"/>
            </a:endParaRPr>
          </a:p>
        </p:txBody>
      </p:sp>
      <p:sp>
        <p:nvSpPr>
          <p:cNvPr id="21" name="Rectangle 20"/>
          <p:cNvSpPr/>
          <p:nvPr/>
        </p:nvSpPr>
        <p:spPr>
          <a:xfrm>
            <a:off x="4357686" y="5929330"/>
            <a:ext cx="4572000" cy="646331"/>
          </a:xfrm>
          <a:prstGeom prst="rect">
            <a:avLst/>
          </a:prstGeom>
        </p:spPr>
        <p:txBody>
          <a:bodyPr>
            <a:spAutoFit/>
          </a:bodyPr>
          <a:lstStyle/>
          <a:p>
            <a:r>
              <a:rPr lang="ar-SA" dirty="0" smtClean="0">
                <a:solidFill>
                  <a:schemeClr val="tx1">
                    <a:lumMod val="95000"/>
                    <a:lumOff val="5000"/>
                  </a:schemeClr>
                </a:solidFill>
                <a:latin typeface="Arabic Typesetting" pitchFamily="66" charset="-78"/>
                <a:cs typeface="Arabic Typesetting" pitchFamily="66" charset="-78"/>
              </a:rPr>
              <a:t>الفصل الدراسي الأول</a:t>
            </a:r>
            <a:endParaRPr lang="en-US" dirty="0" smtClean="0">
              <a:solidFill>
                <a:schemeClr val="tx1">
                  <a:lumMod val="95000"/>
                  <a:lumOff val="5000"/>
                </a:schemeClr>
              </a:solidFill>
              <a:latin typeface="Arabic Typesetting" pitchFamily="66" charset="-78"/>
              <a:cs typeface="Arabic Typesetting" pitchFamily="66" charset="-78"/>
            </a:endParaRPr>
          </a:p>
          <a:p>
            <a:r>
              <a:rPr lang="ar-SA" dirty="0" smtClean="0">
                <a:solidFill>
                  <a:schemeClr val="tx1">
                    <a:lumMod val="95000"/>
                    <a:lumOff val="5000"/>
                  </a:schemeClr>
                </a:solidFill>
                <a:latin typeface="Arabic Typesetting" pitchFamily="66" charset="-78"/>
                <a:cs typeface="Arabic Typesetting" pitchFamily="66" charset="-78"/>
              </a:rPr>
              <a:t> 1437/1436هـ (2016/2015م)</a:t>
            </a:r>
            <a:endParaRPr lang="en-US" dirty="0">
              <a:solidFill>
                <a:schemeClr val="tx1">
                  <a:lumMod val="95000"/>
                  <a:lumOff val="5000"/>
                </a:schemeClr>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2984"/>
            <a:ext cx="9144000" cy="1643074"/>
          </a:xfrm>
        </p:spPr>
        <p:txBody>
          <a:bodyPr>
            <a:noAutofit/>
          </a:bodyPr>
          <a:lstStyle/>
          <a:p>
            <a:r>
              <a:rPr lang="ar-SA" sz="6000" dirty="0" smtClean="0">
                <a:solidFill>
                  <a:schemeClr val="accent5">
                    <a:lumMod val="75000"/>
                  </a:schemeClr>
                </a:solidFill>
                <a:effectLst>
                  <a:outerShdw blurRad="38100" dist="38100" dir="2700000" algn="tl">
                    <a:srgbClr val="000000">
                      <a:alpha val="43137"/>
                    </a:srgbClr>
                  </a:outerShdw>
                </a:effectLst>
                <a:latin typeface="Adobe Arabic" pitchFamily="18" charset="-78"/>
                <a:cs typeface="Adobe Arabic" pitchFamily="18" charset="-78"/>
              </a:rPr>
              <a:t>الأضافة التي يقدمها البحث</a:t>
            </a:r>
            <a:endParaRPr lang="ar-SA" sz="6000" dirty="0">
              <a:solidFill>
                <a:schemeClr val="accent5">
                  <a:lumMod val="75000"/>
                </a:schemeClr>
              </a:solidFill>
              <a:effectLst>
                <a:outerShdw blurRad="38100" dist="38100" dir="2700000" algn="tl">
                  <a:srgbClr val="000000">
                    <a:alpha val="43137"/>
                  </a:srgbClr>
                </a:outerShdw>
              </a:effectLst>
              <a:latin typeface="Adobe Arabic" pitchFamily="18" charset="-78"/>
              <a:cs typeface="Adobe Arabic" pitchFamily="18" charset="-78"/>
            </a:endParaRPr>
          </a:p>
        </p:txBody>
      </p:sp>
      <p:sp>
        <p:nvSpPr>
          <p:cNvPr id="3" name="TextBox 2"/>
          <p:cNvSpPr txBox="1"/>
          <p:nvPr/>
        </p:nvSpPr>
        <p:spPr>
          <a:xfrm>
            <a:off x="0" y="2857496"/>
            <a:ext cx="8786874" cy="1077218"/>
          </a:xfrm>
          <a:prstGeom prst="rect">
            <a:avLst/>
          </a:prstGeom>
          <a:noFill/>
        </p:spPr>
        <p:txBody>
          <a:bodyPr wrap="square" rtlCol="1">
            <a:spAutoFit/>
          </a:bodyPr>
          <a:lstStyle/>
          <a:p>
            <a:pPr algn="ctr"/>
            <a:r>
              <a:rPr lang="ar-SA" sz="3200" b="1" dirty="0" smtClean="0"/>
              <a:t>دراسة تفصيلة لتطور الصكوك وفعالية الصكوك الإسلامية في </a:t>
            </a:r>
          </a:p>
          <a:p>
            <a:pPr algn="ctr"/>
            <a:r>
              <a:rPr lang="ar-SA" sz="3200" b="1" dirty="0" smtClean="0"/>
              <a:t>المملكة العربية السعودية </a:t>
            </a:r>
            <a:endParaRPr lang="ar-SA" sz="3200" b="1" dirty="0"/>
          </a:p>
        </p:txBody>
      </p:sp>
      <p:sp>
        <p:nvSpPr>
          <p:cNvPr id="4" name="Double Bracket 3"/>
          <p:cNvSpPr/>
          <p:nvPr/>
        </p:nvSpPr>
        <p:spPr>
          <a:xfrm>
            <a:off x="285720" y="2714620"/>
            <a:ext cx="8286808" cy="1143008"/>
          </a:xfrm>
          <a:prstGeom prst="bracketPair">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78" y="785794"/>
            <a:ext cx="4757742" cy="1857388"/>
          </a:xfrm>
        </p:spPr>
        <p:txBody>
          <a:bodyPr>
            <a:noAutofit/>
          </a:bodyPr>
          <a:lstStyle/>
          <a:p>
            <a:pPr algn="r"/>
            <a:r>
              <a:rPr lang="ar-SA" sz="6000" dirty="0" smtClean="0">
                <a:effectLst>
                  <a:outerShdw blurRad="38100" dist="38100" dir="2700000" algn="tl">
                    <a:srgbClr val="000000">
                      <a:alpha val="43137"/>
                    </a:srgbClr>
                  </a:outerShdw>
                </a:effectLst>
                <a:latin typeface="Adobe Arabic" pitchFamily="18" charset="-78"/>
                <a:cs typeface="Adobe Arabic" pitchFamily="18" charset="-78"/>
              </a:rPr>
              <a:t>التحليل </a:t>
            </a:r>
            <a:br>
              <a:rPr lang="ar-SA" sz="6000" dirty="0" smtClean="0">
                <a:effectLst>
                  <a:outerShdw blurRad="38100" dist="38100" dir="2700000" algn="tl">
                    <a:srgbClr val="000000">
                      <a:alpha val="43137"/>
                    </a:srgbClr>
                  </a:outerShdw>
                </a:effectLst>
                <a:latin typeface="Adobe Arabic" pitchFamily="18" charset="-78"/>
                <a:cs typeface="Adobe Arabic" pitchFamily="18" charset="-78"/>
              </a:rPr>
            </a:br>
            <a:r>
              <a:rPr lang="ar-SA" sz="6000" dirty="0" smtClean="0">
                <a:effectLst>
                  <a:outerShdw blurRad="38100" dist="38100" dir="2700000" algn="tl">
                    <a:srgbClr val="000000">
                      <a:alpha val="43137"/>
                    </a:srgbClr>
                  </a:outerShdw>
                </a:effectLst>
                <a:latin typeface="Adobe Arabic" pitchFamily="18" charset="-78"/>
                <a:cs typeface="Adobe Arabic" pitchFamily="18" charset="-78"/>
              </a:rPr>
              <a:t>والمناقشة</a:t>
            </a:r>
            <a:endParaRPr lang="ar-SA" sz="6000" dirty="0">
              <a:effectLst>
                <a:outerShdw blurRad="38100" dist="38100" dir="2700000" algn="tl">
                  <a:srgbClr val="000000">
                    <a:alpha val="43137"/>
                  </a:srgbClr>
                </a:outerShdw>
              </a:effectLst>
              <a:latin typeface="Adobe Arabic" pitchFamily="18" charset="-78"/>
              <a:cs typeface="Adobe Arabic" pitchFamily="18" charset="-78"/>
            </a:endParaRPr>
          </a:p>
        </p:txBody>
      </p:sp>
      <p:sp>
        <p:nvSpPr>
          <p:cNvPr id="3" name="Left Brace 2"/>
          <p:cNvSpPr/>
          <p:nvPr/>
        </p:nvSpPr>
        <p:spPr>
          <a:xfrm>
            <a:off x="4786314" y="642918"/>
            <a:ext cx="1143008" cy="2000264"/>
          </a:xfrm>
          <a:prstGeom prst="leftBrace">
            <a:avLst>
              <a:gd name="adj1" fmla="val 21031"/>
              <a:gd name="adj2" fmla="val 37664"/>
            </a:avLst>
          </a:prstGeom>
        </p:spPr>
        <p:style>
          <a:lnRef idx="1">
            <a:schemeClr val="accent6"/>
          </a:lnRef>
          <a:fillRef idx="0">
            <a:schemeClr val="accent6"/>
          </a:fillRef>
          <a:effectRef idx="0">
            <a:schemeClr val="accent6"/>
          </a:effectRef>
          <a:fontRef idx="minor">
            <a:schemeClr val="tx1"/>
          </a:fontRef>
        </p:style>
        <p:txBody>
          <a:bodyPr rtlCol="1" anchor="ctr"/>
          <a:lstStyle/>
          <a:p>
            <a:pPr algn="ctr"/>
            <a:endParaRPr lang="ar-SA"/>
          </a:p>
        </p:txBody>
      </p:sp>
      <p:sp>
        <p:nvSpPr>
          <p:cNvPr id="4" name="TextBox 3"/>
          <p:cNvSpPr txBox="1"/>
          <p:nvPr/>
        </p:nvSpPr>
        <p:spPr>
          <a:xfrm>
            <a:off x="1214414" y="3357562"/>
            <a:ext cx="6715172" cy="2677656"/>
          </a:xfrm>
          <a:prstGeom prst="rect">
            <a:avLst/>
          </a:prstGeom>
          <a:noFill/>
        </p:spPr>
        <p:txBody>
          <a:bodyPr wrap="square" rtlCol="1">
            <a:spAutoFit/>
          </a:bodyPr>
          <a:lstStyle/>
          <a:p>
            <a:r>
              <a:rPr lang="ar-SA" sz="2800" dirty="0" smtClean="0">
                <a:latin typeface="Arabic Typesetting" pitchFamily="66" charset="-78"/>
                <a:cs typeface="Arabic Typesetting" pitchFamily="66" charset="-78"/>
              </a:rPr>
              <a:t>1-سيتم في هذا القسم بإذن الله تحليل ومناقشه المعلومات التي تم الحصول عليها عن الصكوك الإسلامية في المملكة  .</a:t>
            </a:r>
            <a:br>
              <a:rPr lang="ar-SA" sz="2800" dirty="0" smtClean="0">
                <a:latin typeface="Arabic Typesetting" pitchFamily="66" charset="-78"/>
                <a:cs typeface="Arabic Typesetting" pitchFamily="66" charset="-78"/>
              </a:rPr>
            </a:br>
            <a:r>
              <a:rPr lang="ar-SA" sz="2800" dirty="0" smtClean="0">
                <a:latin typeface="Arabic Typesetting" pitchFamily="66" charset="-78"/>
                <a:cs typeface="Arabic Typesetting" pitchFamily="66" charset="-78"/>
              </a:rPr>
              <a:t>2-سيتضح لنا حجم وتطور الصكوك الإسلامية في المملكة.</a:t>
            </a:r>
            <a:br>
              <a:rPr lang="ar-SA" sz="2800" dirty="0" smtClean="0">
                <a:latin typeface="Arabic Typesetting" pitchFamily="66" charset="-78"/>
                <a:cs typeface="Arabic Typesetting" pitchFamily="66" charset="-78"/>
              </a:rPr>
            </a:br>
            <a:r>
              <a:rPr lang="ar-SA" sz="2800" dirty="0" smtClean="0">
                <a:latin typeface="Arabic Typesetting" pitchFamily="66" charset="-78"/>
                <a:cs typeface="Arabic Typesetting" pitchFamily="66" charset="-78"/>
              </a:rPr>
              <a:t>3- سنناقش ونحلل البيانات الأولية التي سنحصل عليها عن طريق المسح المكتبي للمقالات النظرية والاستبيان بالرسوم البيانية والنسب وتحليل النتائج بواسطة برنامج</a:t>
            </a:r>
            <a:r>
              <a:rPr lang="en-US" sz="2800" dirty="0" err="1" smtClean="0">
                <a:latin typeface="Arabic Typesetting" pitchFamily="66" charset="-78"/>
                <a:cs typeface="Arabic Typesetting" pitchFamily="66" charset="-78"/>
              </a:rPr>
              <a:t>spss</a:t>
            </a:r>
            <a:r>
              <a:rPr lang="en-US" sz="2800" dirty="0" smtClean="0">
                <a:latin typeface="Arabic Typesetting" pitchFamily="66" charset="-78"/>
                <a:cs typeface="Arabic Typesetting" pitchFamily="66" charset="-78"/>
              </a:rPr>
              <a:t>)</a:t>
            </a:r>
            <a:r>
              <a:rPr lang="ar-SA" sz="2800" dirty="0" smtClean="0">
                <a:latin typeface="Arabic Typesetting" pitchFamily="66" charset="-78"/>
                <a:cs typeface="Arabic Typesetting" pitchFamily="66" charset="-78"/>
              </a:rPr>
              <a:t>)</a:t>
            </a:r>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76732" y="285728"/>
            <a:ext cx="4660250" cy="584775"/>
          </a:xfrm>
          <a:prstGeom prst="rect">
            <a:avLst/>
          </a:prstGeom>
        </p:spPr>
        <p:txBody>
          <a:bodyPr wrap="none">
            <a:spAutoFit/>
          </a:bodyPr>
          <a:lstStyle/>
          <a:p>
            <a:r>
              <a:rPr lang="ar-SA" sz="3200" b="1" dirty="0" smtClean="0">
                <a:cs typeface="Akhbar MT" pitchFamily="2" charset="-78"/>
              </a:rPr>
              <a:t>المسح المكتبي للبحوث والمقالات النظرية :</a:t>
            </a:r>
            <a:endParaRPr lang="ar-SA" sz="3200" b="1" dirty="0">
              <a:cs typeface="Akhbar MT" pitchFamily="2" charset="-78"/>
            </a:endParaRPr>
          </a:p>
        </p:txBody>
      </p:sp>
      <p:sp>
        <p:nvSpPr>
          <p:cNvPr id="4" name="Left Bracket 12"/>
          <p:cNvSpPr/>
          <p:nvPr/>
        </p:nvSpPr>
        <p:spPr>
          <a:xfrm>
            <a:off x="3857620" y="214290"/>
            <a:ext cx="428628" cy="857256"/>
          </a:xfrm>
          <a:prstGeom prst="leftBracket">
            <a:avLst>
              <a:gd name="adj" fmla="val 8333"/>
            </a:avLst>
          </a:prstGeom>
        </p:spPr>
        <p:style>
          <a:lnRef idx="2">
            <a:schemeClr val="accent4"/>
          </a:lnRef>
          <a:fillRef idx="0">
            <a:schemeClr val="accent4"/>
          </a:fillRef>
          <a:effectRef idx="1">
            <a:schemeClr val="accent4"/>
          </a:effectRef>
          <a:fontRef idx="minor">
            <a:schemeClr val="tx1"/>
          </a:fontRef>
        </p:style>
        <p:txBody>
          <a:bodyPr rtlCol="1" anchor="ctr"/>
          <a:lstStyle/>
          <a:p>
            <a:pPr algn="ctr"/>
            <a:endParaRPr lang="ar-SA"/>
          </a:p>
        </p:txBody>
      </p:sp>
      <p:pic>
        <p:nvPicPr>
          <p:cNvPr id="1026" name="Picture 2" descr="C:\Documents and Settings\hi\Desktop\ARWA\موضوعات متقدمة في التمويل\العرض 3\693407381848.jpg"/>
          <p:cNvPicPr>
            <a:picLocks noChangeAspect="1" noChangeArrowheads="1"/>
          </p:cNvPicPr>
          <p:nvPr/>
        </p:nvPicPr>
        <p:blipFill>
          <a:blip r:embed="rId2"/>
          <a:srcRect/>
          <a:stretch>
            <a:fillRect/>
          </a:stretch>
        </p:blipFill>
        <p:spPr bwMode="auto">
          <a:xfrm>
            <a:off x="3786150" y="1142984"/>
            <a:ext cx="5357850" cy="5357850"/>
          </a:xfrm>
          <a:prstGeom prst="rect">
            <a:avLst/>
          </a:prstGeom>
          <a:ln>
            <a:noFill/>
          </a:ln>
          <a:effectLst>
            <a:softEdge rad="112500"/>
          </a:effectLst>
        </p:spPr>
      </p:pic>
      <p:sp>
        <p:nvSpPr>
          <p:cNvPr id="6" name="مربع نص 5"/>
          <p:cNvSpPr txBox="1"/>
          <p:nvPr/>
        </p:nvSpPr>
        <p:spPr>
          <a:xfrm>
            <a:off x="285720" y="142852"/>
            <a:ext cx="3214710" cy="6247864"/>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2000" dirty="0" smtClean="0">
                <a:cs typeface="Akhbar MT" pitchFamily="2" charset="-78"/>
              </a:rPr>
              <a:t>نلاحظ أن بداية إصدار الصكوك في المملكة كانت عام 2006 ومعروف أن شركة سابك بادرت إلى إصدار أول صكوك إسلامية في السوق السعودية المحلية بقيمة 3مليارات ريال، والذي شكل أكبر إصدار للصكوك على مستوى المنطقة. وتعتبر تجربة إصدار سابك للصكوك خطوة بالغة الأهمية في مسيرتها، حيث لقيت هذه الصكوك إقبالا واسعا من المستثمرين السعوديين عند طرحها للاكتتاب، كما أنها مهدت الطريق بهذه الخطوة لفتح قناة استثمارية رأسمالية في السعودية غير الأسهم للمساهمة في تطوير السوق المالية السعودية وتزويد المستثمرين بخيارات أوسع للاستثمار. وأعطى اعتماد الصكوك الإسلامية على أصول عقارية أو أوراق مالية، المزيد من الثقة للشركات الكبرى في العالم، للدخول في مشروعات تمويل البنية التحتية والطاقة والتطوير العقاري.</a:t>
            </a:r>
            <a:r>
              <a:rPr lang="ar-SA" sz="2000" dirty="0" err="1" smtClean="0">
                <a:cs typeface="Akhbar MT" pitchFamily="2" charset="-78"/>
              </a:rPr>
              <a:t>والاصدارات</a:t>
            </a:r>
            <a:r>
              <a:rPr lang="ar-SA" sz="2000" dirty="0" smtClean="0">
                <a:cs typeface="Akhbar MT" pitchFamily="2" charset="-78"/>
              </a:rPr>
              <a:t> متفاوتة وأكثرها عامي 2007و2012.</a:t>
            </a:r>
          </a:p>
          <a:p>
            <a:endParaRPr lang="ar-SA" sz="2000" dirty="0">
              <a:cs typeface="Akhbar MT"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hi\Desktop\ARWA\موضوعات متقدمة في التمويل\العرض 3\الإصدار 2012.jpg"/>
          <p:cNvPicPr>
            <a:picLocks noChangeAspect="1" noChangeArrowheads="1"/>
          </p:cNvPicPr>
          <p:nvPr/>
        </p:nvPicPr>
        <p:blipFill>
          <a:blip r:embed="rId2"/>
          <a:srcRect/>
          <a:stretch>
            <a:fillRect/>
          </a:stretch>
        </p:blipFill>
        <p:spPr bwMode="auto">
          <a:xfrm>
            <a:off x="4857752" y="1"/>
            <a:ext cx="4286248" cy="2928933"/>
          </a:xfrm>
          <a:prstGeom prst="rect">
            <a:avLst/>
          </a:prstGeom>
          <a:ln>
            <a:noFill/>
          </a:ln>
          <a:effectLst>
            <a:softEdge rad="112500"/>
          </a:effectLst>
        </p:spPr>
      </p:pic>
      <p:pic>
        <p:nvPicPr>
          <p:cNvPr id="2052" name="Picture 4" descr="C:\Documents and Settings\hi\Desktop\ARWA\موضوعات متقدمة في التمويل\العرض 3\اصدار الصكوك في اللملكه2013.jpg"/>
          <p:cNvPicPr>
            <a:picLocks noChangeAspect="1" noChangeArrowheads="1"/>
          </p:cNvPicPr>
          <p:nvPr/>
        </p:nvPicPr>
        <p:blipFill>
          <a:blip r:embed="rId3"/>
          <a:srcRect/>
          <a:stretch>
            <a:fillRect/>
          </a:stretch>
        </p:blipFill>
        <p:spPr bwMode="auto">
          <a:xfrm>
            <a:off x="0" y="0"/>
            <a:ext cx="4929190" cy="3071810"/>
          </a:xfrm>
          <a:prstGeom prst="rect">
            <a:avLst/>
          </a:prstGeom>
          <a:ln>
            <a:noFill/>
          </a:ln>
          <a:effectLst>
            <a:softEdge rad="112500"/>
          </a:effectLst>
        </p:spPr>
      </p:pic>
      <p:pic>
        <p:nvPicPr>
          <p:cNvPr id="2053" name="Picture 5" descr="C:\Documents and Settings\hi\Desktop\ARWA\موضوعات متقدمة في التمويل\العرض 3\اصدارات الصكوك 2013.jpg"/>
          <p:cNvPicPr>
            <a:picLocks noChangeAspect="1" noChangeArrowheads="1"/>
          </p:cNvPicPr>
          <p:nvPr/>
        </p:nvPicPr>
        <p:blipFill>
          <a:blip r:embed="rId4"/>
          <a:srcRect/>
          <a:stretch>
            <a:fillRect/>
          </a:stretch>
        </p:blipFill>
        <p:spPr bwMode="auto">
          <a:xfrm>
            <a:off x="0" y="2857496"/>
            <a:ext cx="9144000" cy="2714644"/>
          </a:xfrm>
          <a:prstGeom prst="rect">
            <a:avLst/>
          </a:prstGeom>
          <a:ln>
            <a:noFill/>
          </a:ln>
          <a:effectLst>
            <a:softEdge rad="112500"/>
          </a:effectLst>
        </p:spPr>
      </p:pic>
      <p:sp>
        <p:nvSpPr>
          <p:cNvPr id="6" name="مربع نص 5"/>
          <p:cNvSpPr txBox="1"/>
          <p:nvPr/>
        </p:nvSpPr>
        <p:spPr>
          <a:xfrm>
            <a:off x="285720" y="5572140"/>
            <a:ext cx="842968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SA" sz="2000" dirty="0" smtClean="0">
                <a:cs typeface="Akhbar MT" pitchFamily="2" charset="-78"/>
              </a:rPr>
              <a:t>نلاحظ في الرسوم البيانية أن المملكة كانت تحتل المرتبة الثانية بعد ماليزيا في الإصدارات وهذا يدل على فعالية أداة الصكوك الإسلامية ومساهمتها في تنمية الاقتصاد المحلي مما زاد من الاهتمام بتطويرها خلال المراحل الزمنية السابقة وتوظيفها بشكل يدعم </a:t>
            </a:r>
            <a:r>
              <a:rPr lang="ar-SA" sz="2000" dirty="0" err="1" smtClean="0">
                <a:cs typeface="Akhbar MT" pitchFamily="2" charset="-78"/>
              </a:rPr>
              <a:t>الإقتصاد</a:t>
            </a:r>
            <a:r>
              <a:rPr lang="ar-SA" sz="2000" dirty="0" smtClean="0">
                <a:cs typeface="Akhbar MT" pitchFamily="2" charset="-78"/>
              </a:rPr>
              <a:t> وينمي العوائد والدخل للقطاع الحكومي والخاص.</a:t>
            </a:r>
            <a:endParaRPr lang="ar-SA" sz="2000" dirty="0">
              <a:cs typeface="Akhbar MT"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hi\Desktop\ARWA\موضوعات متقدمة في التمويل\العرض 3\اصدار صكوك 2014.png"/>
          <p:cNvPicPr>
            <a:picLocks noChangeAspect="1" noChangeArrowheads="1"/>
          </p:cNvPicPr>
          <p:nvPr/>
        </p:nvPicPr>
        <p:blipFill>
          <a:blip r:embed="rId2"/>
          <a:srcRect/>
          <a:stretch>
            <a:fillRect/>
          </a:stretch>
        </p:blipFill>
        <p:spPr bwMode="auto">
          <a:xfrm>
            <a:off x="0" y="0"/>
            <a:ext cx="9144000" cy="3500438"/>
          </a:xfrm>
          <a:prstGeom prst="rect">
            <a:avLst/>
          </a:prstGeom>
          <a:ln>
            <a:noFill/>
          </a:ln>
          <a:effectLst>
            <a:outerShdw blurRad="292100" dist="139700" dir="2700000" algn="tl" rotWithShape="0">
              <a:srgbClr val="333333">
                <a:alpha val="65000"/>
              </a:srgbClr>
            </a:outerShdw>
          </a:effectLst>
        </p:spPr>
      </p:pic>
      <p:sp>
        <p:nvSpPr>
          <p:cNvPr id="3" name="مربع نص 2"/>
          <p:cNvSpPr txBox="1"/>
          <p:nvPr/>
        </p:nvSpPr>
        <p:spPr>
          <a:xfrm>
            <a:off x="571472" y="3929066"/>
            <a:ext cx="8072494"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4000" dirty="0" smtClean="0">
                <a:latin typeface="Arabic Typesetting" pitchFamily="66" charset="-78"/>
                <a:cs typeface="Arabic Typesetting" pitchFamily="66" charset="-78"/>
              </a:rPr>
              <a:t>من خلال هذا الرسم نلاحظ أن ثمانية من كبرى الشركات في المملكة قامت بإصدار صكوك إسلامية وليست صكوكا إسلامية عادية وإنما صكوك إسلامية سيادية وهذا يدل على فعالية الصكوك الإسلامية ومدى التطور الذي مرت </a:t>
            </a:r>
            <a:r>
              <a:rPr lang="ar-SA" sz="4000" dirty="0" err="1" smtClean="0">
                <a:latin typeface="Arabic Typesetting" pitchFamily="66" charset="-78"/>
                <a:cs typeface="Arabic Typesetting" pitchFamily="66" charset="-78"/>
              </a:rPr>
              <a:t>به</a:t>
            </a:r>
            <a:r>
              <a:rPr lang="ar-SA" sz="4000" dirty="0" smtClean="0">
                <a:latin typeface="Arabic Typesetting" pitchFamily="66" charset="-78"/>
                <a:cs typeface="Arabic Typesetting" pitchFamily="66" charset="-78"/>
              </a:rPr>
              <a:t> وأدى إلى ثقة هذه الشركات بها كأداة فعالة للتمويل .</a:t>
            </a:r>
            <a:endParaRPr lang="ar-SA" sz="4000" dirty="0">
              <a:latin typeface="Arabic Typesetting" pitchFamily="66" charset="-78"/>
              <a:cs typeface="Arabic Typesetting" pitchFamily="66" charset="-78"/>
            </a:endParaRPr>
          </a:p>
        </p:txBody>
      </p:sp>
      <p:cxnSp>
        <p:nvCxnSpPr>
          <p:cNvPr id="8" name="رابط كسهم مستقيم 7"/>
          <p:cNvCxnSpPr/>
          <p:nvPr/>
        </p:nvCxnSpPr>
        <p:spPr>
          <a:xfrm rot="10800000" flipV="1">
            <a:off x="8286776" y="3500438"/>
            <a:ext cx="500066" cy="3571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hi\My Documents\Downloads\image (5).png"/>
          <p:cNvPicPr>
            <a:picLocks noChangeAspect="1" noChangeArrowheads="1"/>
          </p:cNvPicPr>
          <p:nvPr/>
        </p:nvPicPr>
        <p:blipFill>
          <a:blip r:embed="rId2"/>
          <a:srcRect l="7500" r="27499" b="9029"/>
          <a:stretch>
            <a:fillRect/>
          </a:stretch>
        </p:blipFill>
        <p:spPr bwMode="auto">
          <a:xfrm>
            <a:off x="4500562" y="357166"/>
            <a:ext cx="4357718" cy="4143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مستطيل 11"/>
          <p:cNvSpPr/>
          <p:nvPr/>
        </p:nvSpPr>
        <p:spPr>
          <a:xfrm>
            <a:off x="285720" y="1357298"/>
            <a:ext cx="2928958" cy="4031873"/>
          </a:xfrm>
          <a:prstGeom prst="rect">
            <a:avLst/>
          </a:prstGeom>
        </p:spPr>
        <p:txBody>
          <a:bodyPr wrap="square">
            <a:spAutoFit/>
          </a:bodyPr>
          <a:lstStyle/>
          <a:p>
            <a:r>
              <a:rPr lang="ar-SA" sz="3200" dirty="0" smtClean="0">
                <a:latin typeface="Hacen Algeria" panose="02000500000000000000" pitchFamily="2" charset="-78"/>
                <a:cs typeface="Akhbar MT" pitchFamily="2" charset="-78"/>
              </a:rPr>
              <a:t>يوضح الرسم توزيع أفراد عينة الدراسة وفق الجنس، ويتضح أن النسبة الأعلى من أفراد عينة الدراسة من النساء بنسبة بلغت (74.7%)، مقابل (25.3%) من أفراد عينة الدراسة من الذكور. </a:t>
            </a:r>
          </a:p>
        </p:txBody>
      </p:sp>
      <p:cxnSp>
        <p:nvCxnSpPr>
          <p:cNvPr id="13" name="Curved Connector 19"/>
          <p:cNvCxnSpPr/>
          <p:nvPr/>
        </p:nvCxnSpPr>
        <p:spPr>
          <a:xfrm rot="10800000" flipV="1">
            <a:off x="3357554" y="2357430"/>
            <a:ext cx="928694" cy="71438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750" r="24999"/>
          <a:stretch>
            <a:fillRect/>
          </a:stretch>
        </p:blipFill>
        <p:spPr bwMode="auto">
          <a:xfrm>
            <a:off x="4786314" y="214290"/>
            <a:ext cx="4071966" cy="3533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714348" y="1714488"/>
            <a:ext cx="3143272" cy="3785652"/>
          </a:xfrm>
          <a:prstGeom prst="rect">
            <a:avLst/>
          </a:prstGeom>
        </p:spPr>
        <p:txBody>
          <a:bodyPr wrap="square">
            <a:spAutoFit/>
          </a:bodyPr>
          <a:lstStyle/>
          <a:p>
            <a:pPr algn="ctr"/>
            <a:r>
              <a:rPr lang="ar-SA" sz="2400" dirty="0" smtClean="0">
                <a:latin typeface="Hacen Algeria" panose="02000500000000000000" pitchFamily="2" charset="-78"/>
                <a:cs typeface="Akhbar MT" pitchFamily="2" charset="-78"/>
              </a:rPr>
              <a:t>يوضح الرسم توزيع أفراد عينة الدراسة وفق العمر ويتضح من النتائج أن النسبة الأعلى من أفراد عينة الدراسة أعمارهم تتراوح ما بين 25 سنة أو أقل بنسبة بلغت (47.8%)، يليهم (28.3%) من أفراد عينة الدراسة أعمارهم 40 سنة فما فوق، وهناك ما نسبتهم (23.9%) من أفراد عينة الدراسة أعمارهم تتراوح ما بين 25-40 سنة.</a:t>
            </a:r>
            <a:endParaRPr lang="ar-SA" sz="2400" dirty="0">
              <a:cs typeface="Akhbar MT" pitchFamily="2" charset="-78"/>
            </a:endParaRPr>
          </a:p>
        </p:txBody>
      </p:sp>
      <p:cxnSp>
        <p:nvCxnSpPr>
          <p:cNvPr id="4" name="Curved Connector 19"/>
          <p:cNvCxnSpPr/>
          <p:nvPr/>
        </p:nvCxnSpPr>
        <p:spPr>
          <a:xfrm rot="10800000" flipV="1">
            <a:off x="3786182" y="2071678"/>
            <a:ext cx="928694" cy="71438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286380" y="142852"/>
            <a:ext cx="3428984" cy="6000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571472" y="571480"/>
            <a:ext cx="2643206" cy="5262979"/>
          </a:xfrm>
          <a:prstGeom prst="rect">
            <a:avLst/>
          </a:prstGeom>
          <a:noFill/>
        </p:spPr>
        <p:txBody>
          <a:bodyPr wrap="square" lIns="91440" tIns="45720" rIns="91440" bIns="45720">
            <a:spAutoFit/>
          </a:bodyPr>
          <a:lstStyle/>
          <a:p>
            <a:pPr algn="ctr"/>
            <a:r>
              <a:rPr lang="ar-SA" sz="4800" b="1" dirty="0" smtClean="0">
                <a:ln w="12700">
                  <a:solidFill>
                    <a:schemeClr val="tx2">
                      <a:satMod val="155000"/>
                    </a:schemeClr>
                  </a:solidFill>
                  <a:prstDash val="solid"/>
                </a:ln>
                <a:effectLst>
                  <a:outerShdw blurRad="41275" dist="20320" dir="1800000" algn="tl" rotWithShape="0">
                    <a:srgbClr val="000000">
                      <a:alpha val="40000"/>
                    </a:srgbClr>
                  </a:outerShdw>
                </a:effectLst>
                <a:cs typeface="Akhbar MT" pitchFamily="2" charset="-78"/>
              </a:rPr>
              <a:t>الأغلبية كانت لمنسوبي القطاع العام</a:t>
            </a:r>
          </a:p>
          <a:p>
            <a:pPr algn="ctr"/>
            <a:r>
              <a:rPr lang="ar-SA" sz="4800" b="1" dirty="0" smtClean="0">
                <a:ln w="12700">
                  <a:solidFill>
                    <a:schemeClr val="tx2">
                      <a:satMod val="155000"/>
                    </a:schemeClr>
                  </a:solidFill>
                  <a:prstDash val="solid"/>
                </a:ln>
                <a:effectLst>
                  <a:outerShdw blurRad="41275" dist="20320" dir="1800000" algn="tl" rotWithShape="0">
                    <a:srgbClr val="000000">
                      <a:alpha val="40000"/>
                    </a:srgbClr>
                  </a:outerShdw>
                </a:effectLst>
                <a:cs typeface="Akhbar MT" pitchFamily="2" charset="-78"/>
              </a:rPr>
              <a:t>يليه الخاص ثم الطلبة والطالبات </a:t>
            </a:r>
          </a:p>
          <a:p>
            <a:pPr algn="ctr"/>
            <a:r>
              <a:rPr lang="ar-SA" sz="4800" b="1" dirty="0" smtClean="0">
                <a:ln w="12700">
                  <a:solidFill>
                    <a:schemeClr val="tx2">
                      <a:satMod val="155000"/>
                    </a:schemeClr>
                  </a:solidFill>
                  <a:prstDash val="solid"/>
                </a:ln>
                <a:effectLst>
                  <a:outerShdw blurRad="41275" dist="20320" dir="1800000" algn="tl" rotWithShape="0">
                    <a:srgbClr val="000000">
                      <a:alpha val="40000"/>
                    </a:srgbClr>
                  </a:outerShdw>
                </a:effectLst>
                <a:cs typeface="Akhbar MT" pitchFamily="2" charset="-78"/>
              </a:rPr>
              <a:t>والغير عاملين  </a:t>
            </a:r>
            <a:endParaRPr lang="ar-SA" sz="4800" b="1" dirty="0">
              <a:ln w="12700">
                <a:solidFill>
                  <a:schemeClr val="tx2">
                    <a:satMod val="155000"/>
                  </a:schemeClr>
                </a:solidFill>
                <a:prstDash val="solid"/>
              </a:ln>
              <a:effectLst>
                <a:outerShdw blurRad="41275" dist="20320" dir="1800000" algn="tl" rotWithShape="0">
                  <a:srgbClr val="000000">
                    <a:alpha val="40000"/>
                  </a:srgbClr>
                </a:outerShdw>
              </a:effectLst>
              <a:cs typeface="Akhbar MT" pitchFamily="2" charset="-78"/>
            </a:endParaRPr>
          </a:p>
        </p:txBody>
      </p:sp>
      <p:sp>
        <p:nvSpPr>
          <p:cNvPr id="4" name="Left Brace 2"/>
          <p:cNvSpPr/>
          <p:nvPr/>
        </p:nvSpPr>
        <p:spPr>
          <a:xfrm>
            <a:off x="3571868" y="1428736"/>
            <a:ext cx="1143008" cy="3571900"/>
          </a:xfrm>
          <a:prstGeom prst="leftBrace">
            <a:avLst>
              <a:gd name="adj1" fmla="val 21031"/>
              <a:gd name="adj2" fmla="val 37664"/>
            </a:avLst>
          </a:prstGeom>
        </p:spPr>
        <p:style>
          <a:lnRef idx="1">
            <a:schemeClr val="accent6"/>
          </a:lnRef>
          <a:fillRef idx="0">
            <a:schemeClr val="accent6"/>
          </a:fillRef>
          <a:effectRef idx="0">
            <a:schemeClr val="accent6"/>
          </a:effectRef>
          <a:fontRef idx="minor">
            <a:schemeClr val="tx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9211" r="18421" b="11051"/>
          <a:stretch>
            <a:fillRect/>
          </a:stretch>
        </p:blipFill>
        <p:spPr bwMode="auto">
          <a:xfrm>
            <a:off x="5000628" y="214290"/>
            <a:ext cx="3929090" cy="3143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رسم تخطيطي 2"/>
          <p:cNvGraphicFramePr/>
          <p:nvPr/>
        </p:nvGraphicFramePr>
        <p:xfrm>
          <a:off x="357158" y="2357430"/>
          <a:ext cx="435771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8750" r="28750"/>
          <a:stretch>
            <a:fillRect/>
          </a:stretch>
        </p:blipFill>
        <p:spPr bwMode="auto">
          <a:xfrm>
            <a:off x="5072066" y="285728"/>
            <a:ext cx="3571892" cy="3533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857224" y="1142984"/>
            <a:ext cx="3046399" cy="5078313"/>
          </a:xfrm>
          <a:prstGeom prst="rect">
            <a:avLst/>
          </a:prstGeom>
          <a:noFill/>
        </p:spPr>
        <p:txBody>
          <a:bodyPr wrap="square" lIns="91440" tIns="45720" rIns="91440" bIns="45720">
            <a:spAutoFit/>
          </a:bodyPr>
          <a:lstStyle/>
          <a:p>
            <a:pPr algn="ctr"/>
            <a:r>
              <a:rPr lang="ar-SA" sz="3600" dirty="0" smtClean="0">
                <a:ln w="18415" cmpd="sng">
                  <a:solidFill>
                    <a:srgbClr val="FFFFFF"/>
                  </a:solidFill>
                  <a:prstDash val="solid"/>
                </a:ln>
                <a:effectLst>
                  <a:outerShdw blurRad="63500" dir="3600000" algn="tl" rotWithShape="0">
                    <a:srgbClr val="000000">
                      <a:alpha val="70000"/>
                    </a:srgbClr>
                  </a:outerShdw>
                </a:effectLst>
                <a:cs typeface="Akhbar MT" pitchFamily="2" charset="-78"/>
              </a:rPr>
              <a:t>الاغلبيه كانت لا وهم عامة المجتمع </a:t>
            </a:r>
          </a:p>
          <a:p>
            <a:pPr algn="ctr"/>
            <a:r>
              <a:rPr lang="ar-SA" sz="3600" b="0" cap="none" spc="0" dirty="0" smtClean="0">
                <a:ln w="18415" cmpd="sng">
                  <a:solidFill>
                    <a:srgbClr val="FFFFFF"/>
                  </a:solidFill>
                  <a:prstDash val="solid"/>
                </a:ln>
                <a:effectLst>
                  <a:outerShdw blurRad="63500" dir="3600000" algn="tl" rotWithShape="0">
                    <a:srgbClr val="000000">
                      <a:alpha val="70000"/>
                    </a:srgbClr>
                  </a:outerShdw>
                </a:effectLst>
                <a:cs typeface="Akhbar MT" pitchFamily="2" charset="-78"/>
              </a:rPr>
              <a:t>أما</a:t>
            </a:r>
            <a:r>
              <a:rPr lang="ar-SA" sz="3600" dirty="0" smtClean="0">
                <a:ln w="18415" cmpd="sng">
                  <a:solidFill>
                    <a:srgbClr val="FFFFFF"/>
                  </a:solidFill>
                  <a:prstDash val="solid"/>
                </a:ln>
                <a:effectLst>
                  <a:outerShdw blurRad="63500" dir="3600000" algn="tl" rotWithShape="0">
                    <a:srgbClr val="000000">
                      <a:alpha val="70000"/>
                    </a:srgbClr>
                  </a:outerShdw>
                </a:effectLst>
                <a:cs typeface="Akhbar MT" pitchFamily="2" charset="-78"/>
              </a:rPr>
              <a:t> نعم فقد كانوا رجال الأعمال أو من خاض تجربة التمويل</a:t>
            </a:r>
          </a:p>
          <a:p>
            <a:pPr algn="ctr"/>
            <a:r>
              <a:rPr lang="ar-SA" sz="3600" b="0" cap="none" spc="0" dirty="0" smtClean="0">
                <a:ln w="18415" cmpd="sng">
                  <a:solidFill>
                    <a:srgbClr val="FFFFFF"/>
                  </a:solidFill>
                  <a:prstDash val="solid"/>
                </a:ln>
                <a:effectLst>
                  <a:outerShdw blurRad="63500" dir="3600000" algn="tl" rotWithShape="0">
                    <a:srgbClr val="000000">
                      <a:alpha val="70000"/>
                    </a:srgbClr>
                  </a:outerShdw>
                </a:effectLst>
                <a:cs typeface="Akhbar MT" pitchFamily="2" charset="-78"/>
              </a:rPr>
              <a:t>وهذا يدل على تقصير في نشر ثقافة التمويل الإسلامي وحصرها للنفس فقط</a:t>
            </a:r>
            <a:endParaRPr lang="ar-SA" sz="3600" b="0" cap="none" spc="0" dirty="0">
              <a:ln w="18415" cmpd="sng">
                <a:solidFill>
                  <a:srgbClr val="FFFFFF"/>
                </a:solidFill>
                <a:prstDash val="solid"/>
              </a:ln>
              <a:effectLst>
                <a:outerShdw blurRad="63500" dir="3600000" algn="tl" rotWithShape="0">
                  <a:srgbClr val="000000">
                    <a:alpha val="70000"/>
                  </a:srgbClr>
                </a:outerShdw>
              </a:effectLst>
              <a:cs typeface="Akhbar MT" pitchFamily="2" charset="-78"/>
            </a:endParaRPr>
          </a:p>
        </p:txBody>
      </p:sp>
      <p:sp>
        <p:nvSpPr>
          <p:cNvPr id="4" name="تمرير عمودي 3"/>
          <p:cNvSpPr/>
          <p:nvPr/>
        </p:nvSpPr>
        <p:spPr>
          <a:xfrm>
            <a:off x="214282" y="214290"/>
            <a:ext cx="4500594" cy="6072230"/>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Flowchart: Manual Input 51"/>
          <p:cNvSpPr/>
          <p:nvPr/>
        </p:nvSpPr>
        <p:spPr>
          <a:xfrm>
            <a:off x="214282" y="500042"/>
            <a:ext cx="5429288" cy="857256"/>
          </a:xfrm>
          <a:prstGeom prst="flowChartManualInput">
            <a:avLst/>
          </a:prstGeom>
          <a:solidFill>
            <a:schemeClr val="accent6">
              <a:lumMod val="60000"/>
              <a:lumOff val="40000"/>
              <a:alpha val="95000"/>
            </a:schemeClr>
          </a:solidFill>
          <a:ln>
            <a:solidFill>
              <a:schemeClr val="accent2">
                <a:lumMod val="40000"/>
                <a:lumOff val="6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TextBox 5"/>
          <p:cNvSpPr txBox="1"/>
          <p:nvPr/>
        </p:nvSpPr>
        <p:spPr>
          <a:xfrm>
            <a:off x="285720" y="571480"/>
            <a:ext cx="5286444" cy="830997"/>
          </a:xfrm>
          <a:prstGeom prst="rect">
            <a:avLst/>
          </a:prstGeom>
          <a:noFill/>
        </p:spPr>
        <p:txBody>
          <a:bodyPr wrap="square" rtlCol="1">
            <a:spAutoFit/>
          </a:bodyPr>
          <a:lstStyle/>
          <a:p>
            <a:r>
              <a:rPr lang="ar-SA" sz="2400" b="1" dirty="0" smtClean="0">
                <a:latin typeface="Sakkal Majalla" pitchFamily="2" charset="-78"/>
                <a:cs typeface="Sakkal Majalla" pitchFamily="2" charset="-78"/>
              </a:rPr>
              <a:t>معرفة حجم الصكوك الاسلاميه ودورها  في تحريك الموارد المالية وتوجيهها إلى الاستثمارات المنتجة الحقيقه</a:t>
            </a:r>
            <a:endParaRPr lang="ar-SA" sz="2400" b="1" dirty="0">
              <a:latin typeface="Sakkal Majalla" pitchFamily="2" charset="-78"/>
              <a:cs typeface="Sakkal Majalla" pitchFamily="2" charset="-78"/>
            </a:endParaRPr>
          </a:p>
        </p:txBody>
      </p:sp>
      <p:sp>
        <p:nvSpPr>
          <p:cNvPr id="50" name="Flowchart: Manual Input 49"/>
          <p:cNvSpPr/>
          <p:nvPr/>
        </p:nvSpPr>
        <p:spPr>
          <a:xfrm rot="10800000">
            <a:off x="3428992" y="4286256"/>
            <a:ext cx="5357850" cy="1000132"/>
          </a:xfrm>
          <a:prstGeom prst="flowChartManualInput">
            <a:avLst/>
          </a:prstGeom>
          <a:solidFill>
            <a:srgbClr val="D63232"/>
          </a:solidFill>
          <a:ln>
            <a:solidFill>
              <a:srgbClr val="D63232">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9" name="Flowchart: Manual Input 48"/>
          <p:cNvSpPr/>
          <p:nvPr/>
        </p:nvSpPr>
        <p:spPr>
          <a:xfrm>
            <a:off x="500034" y="5572140"/>
            <a:ext cx="5429288" cy="928694"/>
          </a:xfrm>
          <a:prstGeom prst="flowChartManualInput">
            <a:avLst/>
          </a:prstGeom>
          <a:solidFill>
            <a:srgbClr val="FFC000">
              <a:alpha val="51000"/>
            </a:srgbClr>
          </a:solidFill>
          <a:ln>
            <a:noFill/>
          </a:ln>
          <a:effectLst>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400" b="1" dirty="0" smtClean="0">
                <a:solidFill>
                  <a:schemeClr val="tx1"/>
                </a:solidFill>
                <a:latin typeface="Sakkal Majalla" pitchFamily="2" charset="-78"/>
                <a:cs typeface="Sakkal Majalla" pitchFamily="2" charset="-78"/>
              </a:rPr>
              <a:t>بيان فاعليتها باعتبارها واحدة من أهم أدوات التمويل </a:t>
            </a:r>
          </a:p>
          <a:p>
            <a:pPr algn="ctr"/>
            <a:r>
              <a:rPr lang="ar-SA" sz="2400" b="1" dirty="0" smtClean="0">
                <a:solidFill>
                  <a:schemeClr val="tx1"/>
                </a:solidFill>
                <a:latin typeface="Sakkal Majalla" pitchFamily="2" charset="-78"/>
                <a:cs typeface="Sakkal Majalla" pitchFamily="2" charset="-78"/>
              </a:rPr>
              <a:t>الإسلامية</a:t>
            </a:r>
          </a:p>
          <a:p>
            <a:pPr algn="ctr"/>
            <a:endParaRPr lang="ar-SA" b="1" dirty="0"/>
          </a:p>
        </p:txBody>
      </p:sp>
      <p:sp>
        <p:nvSpPr>
          <p:cNvPr id="2" name="Title 1"/>
          <p:cNvSpPr>
            <a:spLocks noGrp="1"/>
          </p:cNvSpPr>
          <p:nvPr>
            <p:ph type="title"/>
          </p:nvPr>
        </p:nvSpPr>
        <p:spPr>
          <a:xfrm>
            <a:off x="571472" y="1857364"/>
            <a:ext cx="8229600" cy="1143000"/>
          </a:xfrm>
        </p:spPr>
        <p:txBody>
          <a:bodyPr>
            <a:noAutofit/>
          </a:bodyPr>
          <a:lstStyle/>
          <a:p>
            <a:r>
              <a:rPr lang="ar-SA" sz="13800" dirty="0">
                <a:effectLst>
                  <a:outerShdw blurRad="38100" dist="38100" dir="2700000" algn="tl">
                    <a:srgbClr val="000000">
                      <a:alpha val="43137"/>
                    </a:srgbClr>
                  </a:outerShdw>
                </a:effectLst>
                <a:latin typeface="Microsoft Uighur" pitchFamily="2" charset="-78"/>
                <a:cs typeface="Microsoft Uighur" pitchFamily="2" charset="-78"/>
              </a:rPr>
              <a:t> </a:t>
            </a:r>
            <a:r>
              <a:rPr lang="ar-SA" sz="13800" dirty="0" smtClean="0">
                <a:effectLst>
                  <a:outerShdw blurRad="38100" dist="38100" dir="2700000" algn="tl">
                    <a:srgbClr val="000000">
                      <a:alpha val="43137"/>
                    </a:srgbClr>
                  </a:outerShdw>
                </a:effectLst>
                <a:latin typeface="Microsoft Uighur" pitchFamily="2" charset="-78"/>
                <a:cs typeface="Microsoft Uighur" pitchFamily="2" charset="-78"/>
              </a:rPr>
              <a:t>أهمية </a:t>
            </a:r>
            <a:r>
              <a:rPr lang="ar-SA" sz="19900" dirty="0" smtClean="0">
                <a:effectLst>
                  <a:outerShdw blurRad="38100" dist="38100" dir="2700000" algn="tl">
                    <a:srgbClr val="000000">
                      <a:alpha val="43137"/>
                    </a:srgbClr>
                  </a:outerShdw>
                </a:effectLst>
                <a:latin typeface="Microsoft Uighur" pitchFamily="2" charset="-78"/>
                <a:cs typeface="Microsoft Uighur" pitchFamily="2" charset="-78"/>
              </a:rPr>
              <a:t>البحث</a:t>
            </a:r>
            <a:endParaRPr lang="ar-SA" sz="13800" dirty="0">
              <a:effectLst>
                <a:outerShdw blurRad="38100" dist="38100" dir="2700000" algn="tl">
                  <a:srgbClr val="000000">
                    <a:alpha val="43137"/>
                  </a:srgbClr>
                </a:outerShdw>
              </a:effectLst>
              <a:latin typeface="Microsoft Uighur" pitchFamily="2" charset="-78"/>
              <a:cs typeface="Microsoft Uighur" pitchFamily="2" charset="-78"/>
            </a:endParaRPr>
          </a:p>
        </p:txBody>
      </p:sp>
      <p:sp>
        <p:nvSpPr>
          <p:cNvPr id="7" name="Rectangle 6"/>
          <p:cNvSpPr/>
          <p:nvPr/>
        </p:nvSpPr>
        <p:spPr>
          <a:xfrm>
            <a:off x="3071802" y="4357694"/>
            <a:ext cx="6072198" cy="830997"/>
          </a:xfrm>
          <a:prstGeom prst="rect">
            <a:avLst/>
          </a:prstGeom>
        </p:spPr>
        <p:txBody>
          <a:bodyPr wrap="square">
            <a:spAutoFit/>
          </a:bodyPr>
          <a:lstStyle/>
          <a:p>
            <a:pPr algn="ctr"/>
            <a:r>
              <a:rPr lang="ar-SA" sz="2400" b="1" dirty="0" smtClean="0">
                <a:latin typeface="Sakkal Majalla" pitchFamily="2" charset="-78"/>
                <a:cs typeface="Sakkal Majalla" pitchFamily="2" charset="-78"/>
              </a:rPr>
              <a:t>معرفة الصعوبات التي واجهت سوق الصكوك السعودية </a:t>
            </a:r>
          </a:p>
          <a:p>
            <a:pPr algn="ctr"/>
            <a:r>
              <a:rPr lang="ar-SA" sz="2400" b="1" dirty="0" smtClean="0">
                <a:latin typeface="Sakkal Majalla" pitchFamily="2" charset="-78"/>
                <a:cs typeface="Sakkal Majalla" pitchFamily="2" charset="-78"/>
              </a:rPr>
              <a:t>ودور الصكوك في معالجة المشاكل المالية </a:t>
            </a:r>
            <a:endParaRPr lang="ar-SA" sz="2400" b="1" dirty="0">
              <a:latin typeface="Sakkal Majalla" pitchFamily="2" charset="-78"/>
              <a:cs typeface="Sakkal Majalla" pitchFamily="2" charset="-78"/>
            </a:endParaRPr>
          </a:p>
        </p:txBody>
      </p:sp>
      <p:cxnSp>
        <p:nvCxnSpPr>
          <p:cNvPr id="20" name="Curved Connector 19"/>
          <p:cNvCxnSpPr/>
          <p:nvPr/>
        </p:nvCxnSpPr>
        <p:spPr>
          <a:xfrm rot="5400000">
            <a:off x="1357290" y="3500438"/>
            <a:ext cx="2000264" cy="1285884"/>
          </a:xfrm>
          <a:prstGeom prst="curvedConnector3">
            <a:avLst>
              <a:gd name="adj1" fmla="val 50726"/>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6" name="Shape 25"/>
          <p:cNvCxnSpPr>
            <a:endCxn id="6" idx="3"/>
          </p:cNvCxnSpPr>
          <p:nvPr/>
        </p:nvCxnSpPr>
        <p:spPr>
          <a:xfrm rot="16200000" flipV="1">
            <a:off x="5529865" y="1029278"/>
            <a:ext cx="941824" cy="857226"/>
          </a:xfrm>
          <a:prstGeom prst="curved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9" name="Curved Connector 28"/>
          <p:cNvCxnSpPr/>
          <p:nvPr/>
        </p:nvCxnSpPr>
        <p:spPr>
          <a:xfrm rot="16200000" flipH="1">
            <a:off x="6822297" y="3321843"/>
            <a:ext cx="1000132" cy="785818"/>
          </a:xfrm>
          <a:prstGeom prst="curved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143504" y="357166"/>
            <a:ext cx="3428984" cy="3533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7" name="Picture 3"/>
          <p:cNvPicPr>
            <a:picLocks noChangeAspect="1" noChangeArrowheads="1"/>
          </p:cNvPicPr>
          <p:nvPr/>
        </p:nvPicPr>
        <p:blipFill>
          <a:blip r:embed="rId3"/>
          <a:srcRect l="9972" r="21278"/>
          <a:stretch>
            <a:fillRect/>
          </a:stretch>
        </p:blipFill>
        <p:spPr bwMode="auto">
          <a:xfrm>
            <a:off x="571472" y="357166"/>
            <a:ext cx="3929090" cy="3533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مستطيل 3"/>
          <p:cNvSpPr/>
          <p:nvPr/>
        </p:nvSpPr>
        <p:spPr>
          <a:xfrm>
            <a:off x="214282" y="4572008"/>
            <a:ext cx="8428911" cy="156966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ar-SA"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نعم كانت بنسبة 33.8%وهذه تعتبر نسبة مرضية بالنسبة لعينة بسيطة من المجتمع</a:t>
            </a:r>
          </a:p>
          <a:p>
            <a:pPr algn="ctr"/>
            <a:r>
              <a:rPr lang="ar-SA"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أما النسبة 47.3% كانت بلا والأداة كانت المرابحة </a:t>
            </a:r>
          </a:p>
          <a:p>
            <a:pPr algn="ctr"/>
            <a:r>
              <a:rPr lang="ar-SA"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والنسب المتبقية كانت لأدوات تمويل أخرى  مثل الأسهم والصناديق </a:t>
            </a:r>
          </a:p>
          <a:p>
            <a:pPr algn="ctr"/>
            <a:r>
              <a:rPr lang="ar-SA"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الاستثمارية .</a:t>
            </a:r>
            <a:endParaRPr lang="ar-SA" sz="24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cxnSp>
        <p:nvCxnSpPr>
          <p:cNvPr id="6" name="رابط كسهم مستقيم 5"/>
          <p:cNvCxnSpPr/>
          <p:nvPr/>
        </p:nvCxnSpPr>
        <p:spPr>
          <a:xfrm rot="5400000">
            <a:off x="6536545" y="4036223"/>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rot="16200000" flipH="1">
            <a:off x="2964645" y="4036223"/>
            <a:ext cx="57150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857356" y="214290"/>
            <a:ext cx="5715000" cy="3533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1785918" y="4286256"/>
            <a:ext cx="5521062" cy="1815882"/>
          </a:xfrm>
          <a:prstGeom prst="rect">
            <a:avLst/>
          </a:prstGeom>
          <a:noFill/>
        </p:spPr>
        <p:txBody>
          <a:bodyPr wrap="none" lIns="91440" tIns="45720" rIns="91440" bIns="45720">
            <a:spAutoFit/>
          </a:bodyPr>
          <a:lstStyle/>
          <a:p>
            <a:r>
              <a:rPr lang="ar-SA"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khbar MT" pitchFamily="2" charset="-78"/>
              </a:rPr>
              <a:t>النسبة الأكبر كانت للمؤيدين </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khbar MT" pitchFamily="2" charset="-78"/>
              </a:rPr>
              <a:t>لعدة أسباب ذكروها منها:</a:t>
            </a:r>
          </a:p>
          <a:p>
            <a:pPr>
              <a:buFont typeface="Arial" pitchFamily="34" charset="0"/>
              <a:buChar char="•"/>
            </a:pPr>
            <a:r>
              <a:rPr lang="ar-SA"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khbar MT" pitchFamily="2" charset="-78"/>
              </a:rPr>
              <a:t>موافقة للشريعة بعوائد </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khbar MT" pitchFamily="2" charset="-78"/>
              </a:rPr>
              <a:t>ممتازة نسبيا </a:t>
            </a:r>
          </a:p>
          <a:p>
            <a:pPr>
              <a:buFont typeface="Arial" pitchFamily="34" charset="0"/>
              <a:buChar char="•"/>
            </a:pP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khbar MT" pitchFamily="2" charset="-78"/>
              </a:rPr>
              <a:t>الابتعاد عن الشبهات والربا </a:t>
            </a:r>
          </a:p>
          <a:p>
            <a:pPr>
              <a:buFont typeface="Arial" pitchFamily="34" charset="0"/>
              <a:buChar char="•"/>
            </a:pPr>
            <a:r>
              <a:rPr lang="ar-SA"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khbar MT" pitchFamily="2" charset="-78"/>
              </a:rPr>
              <a:t>تعتبر أفضل من المرابحة في تحقيق العوائد</a:t>
            </a:r>
          </a:p>
        </p:txBody>
      </p:sp>
      <p:sp>
        <p:nvSpPr>
          <p:cNvPr id="4" name="سحابة 3"/>
          <p:cNvSpPr/>
          <p:nvPr/>
        </p:nvSpPr>
        <p:spPr>
          <a:xfrm>
            <a:off x="500034" y="3857628"/>
            <a:ext cx="8215370" cy="300037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8750" r="16249" b="11051"/>
          <a:stretch>
            <a:fillRect/>
          </a:stretch>
        </p:blipFill>
        <p:spPr bwMode="auto">
          <a:xfrm>
            <a:off x="4357686" y="428604"/>
            <a:ext cx="4286280" cy="3143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1785918" y="4643446"/>
            <a:ext cx="606365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ar-SA"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الغالب بلا لعدة أسباب منها صغر حجم التمويل وبالتالي محدودية العائد </a:t>
            </a:r>
            <a:r>
              <a:rPr lang="ar-SA"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a:t>
            </a:r>
            <a:r>
              <a:rPr lang="ar-SA"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ثم نعم ثم النسب الأخرى  </a:t>
            </a:r>
            <a:endParaRPr lang="ar-SA"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5" name="رابط منحني 4"/>
          <p:cNvCxnSpPr/>
          <p:nvPr/>
        </p:nvCxnSpPr>
        <p:spPr>
          <a:xfrm rot="5400000">
            <a:off x="3107521" y="3393281"/>
            <a:ext cx="1428760" cy="92869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13750" r="18749" b="15094"/>
          <a:stretch>
            <a:fillRect/>
          </a:stretch>
        </p:blipFill>
        <p:spPr bwMode="auto">
          <a:xfrm>
            <a:off x="4714876" y="214290"/>
            <a:ext cx="3857652" cy="300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428596" y="3857628"/>
            <a:ext cx="8362848" cy="2400657"/>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24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الأغلب بنعم حسب النسبة المذكورة وهذا جيد جدا ويخدم البحث</a:t>
            </a:r>
          </a:p>
          <a:p>
            <a:pPr algn="ctr"/>
            <a:r>
              <a:rPr lang="ar-SA"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ثم لا بالنسبة الموردة ثم بقية النسب لأسباب أخرى منها التجارب السيئة </a:t>
            </a:r>
          </a:p>
          <a:p>
            <a:pPr algn="ctr"/>
            <a:r>
              <a:rPr lang="ar-SA" sz="24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للتمويل في البنوك بالأداة المذكورة مع رفض التصريح وإذا كان صحيحا فهذا غير جيد ولا يخدم التمويل بالصكوك في المملكة .</a:t>
            </a:r>
          </a:p>
          <a:p>
            <a:pPr algn="ctr"/>
            <a:endParaRPr lang="ar-SA" sz="5400"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cxnSp>
        <p:nvCxnSpPr>
          <p:cNvPr id="4" name="رابط منحني 3"/>
          <p:cNvCxnSpPr/>
          <p:nvPr/>
        </p:nvCxnSpPr>
        <p:spPr>
          <a:xfrm rot="5400000">
            <a:off x="3393273" y="2250273"/>
            <a:ext cx="1285884" cy="121444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l="12472" r="17528" b="13118"/>
          <a:stretch>
            <a:fillRect/>
          </a:stretch>
        </p:blipFill>
        <p:spPr bwMode="auto">
          <a:xfrm>
            <a:off x="4786314" y="357166"/>
            <a:ext cx="4000528" cy="3070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785786" y="4143380"/>
            <a:ext cx="7501022" cy="163121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2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نسبة مذهلة وكبيرة كانت بنعم وهذا رائع جدا ويخدم البحث</a:t>
            </a:r>
          </a:p>
          <a:p>
            <a:pPr algn="ctr"/>
            <a:r>
              <a:rPr lang="ar-SA"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وهذه النسبة لم تأتي عبثا بل من خلال التجربة لهذه الأداة والملاحظة لتماسك </a:t>
            </a:r>
          </a:p>
          <a:p>
            <a:pPr algn="ctr"/>
            <a:r>
              <a:rPr lang="ar-SA" sz="2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اقتصاد المملكة هذه الفترة مع انخفاض أسعار النفط الذي يعد أحد مصادر الدخل الأساسي في المملكة بسبب لجوؤها لتمويل </a:t>
            </a:r>
          </a:p>
          <a:p>
            <a:pPr algn="ctr"/>
            <a:r>
              <a:rPr lang="ar-SA" sz="2000" b="1" dirty="0" smtClean="0">
                <a:ln w="12700">
                  <a:solidFill>
                    <a:schemeClr val="tx2">
                      <a:satMod val="155000"/>
                    </a:schemeClr>
                  </a:solidFill>
                  <a:prstDash val="solid"/>
                </a:ln>
                <a:effectLst>
                  <a:outerShdw blurRad="41275" dist="20320" dir="1800000" algn="tl" rotWithShape="0">
                    <a:srgbClr val="000000">
                      <a:alpha val="40000"/>
                    </a:srgbClr>
                  </a:outerShdw>
                </a:effectLst>
              </a:rPr>
              <a:t>المشروعات الحكومية والبنية التحتية بالصكوك الإسلامية السيادية </a:t>
            </a:r>
            <a:r>
              <a:rPr lang="ar-SA" sz="2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 </a:t>
            </a:r>
            <a:endParaRPr lang="ar-SA" sz="2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12500" r="17500" b="17115"/>
          <a:stretch>
            <a:fillRect/>
          </a:stretch>
        </p:blipFill>
        <p:spPr bwMode="auto">
          <a:xfrm>
            <a:off x="4643438" y="571480"/>
            <a:ext cx="4000528" cy="2928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1142976" y="4572008"/>
            <a:ext cx="6789776" cy="1200329"/>
          </a:xfrm>
          <a:prstGeom prst="rect">
            <a:avLst/>
          </a:prstGeom>
          <a:noFill/>
        </p:spPr>
        <p:txBody>
          <a:bodyPr wrap="square" lIns="91440" tIns="45720" rIns="91440" bIns="45720">
            <a:spAutoFit/>
          </a:bodyPr>
          <a:lstStyle/>
          <a:p>
            <a:pPr algn="ctr"/>
            <a:r>
              <a:rPr lang="ar-SA" sz="36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الأغلبية </a:t>
            </a:r>
            <a:r>
              <a:rPr lang="ar-SA" sz="3600" b="1" dirty="0" smtClean="0">
                <a:ln w="12700">
                  <a:solidFill>
                    <a:schemeClr val="tx2">
                      <a:satMod val="155000"/>
                    </a:schemeClr>
                  </a:solidFill>
                  <a:prstDash val="solid"/>
                </a:ln>
                <a:effectLst>
                  <a:outerShdw blurRad="41275" dist="20320" dir="1800000" algn="tl" rotWithShape="0">
                    <a:srgbClr val="000000">
                      <a:alpha val="40000"/>
                    </a:srgbClr>
                  </a:outerShdw>
                </a:effectLst>
              </a:rPr>
              <a:t>كانت بنعم حسب النسبة الواردة والباقي بلا حسب النسبة الواردة </a:t>
            </a:r>
            <a:endParaRPr lang="ar-SA" sz="36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4" name="مخطط انسيابي: مستند 3"/>
          <p:cNvSpPr/>
          <p:nvPr/>
        </p:nvSpPr>
        <p:spPr>
          <a:xfrm>
            <a:off x="857224" y="4286256"/>
            <a:ext cx="7072362" cy="2071702"/>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868" y="285728"/>
            <a:ext cx="5248553" cy="92333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ar-SA"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khbar MT" pitchFamily="2" charset="-78"/>
              </a:rPr>
              <a:t>التحليل باستخدام</a:t>
            </a: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khbar MT" pitchFamily="2" charset="-78"/>
              </a:rPr>
              <a:t>SPSS </a:t>
            </a:r>
            <a:r>
              <a:rPr lang="ar-SA"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khbar MT" pitchFamily="2" charset="-78"/>
              </a:rPr>
              <a:t> :</a:t>
            </a:r>
            <a:endParaRPr lang="ar-SA"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khbar MT" pitchFamily="2" charset="-78"/>
            </a:endParaRPr>
          </a:p>
        </p:txBody>
      </p:sp>
      <p:sp>
        <p:nvSpPr>
          <p:cNvPr id="3" name="مستطيل 2"/>
          <p:cNvSpPr/>
          <p:nvPr/>
        </p:nvSpPr>
        <p:spPr>
          <a:xfrm>
            <a:off x="285720" y="1428736"/>
            <a:ext cx="8429684" cy="3539430"/>
          </a:xfrm>
          <a:prstGeom prst="rect">
            <a:avLst/>
          </a:prstGeom>
        </p:spPr>
        <p:txBody>
          <a:bodyPr wrap="square">
            <a:spAutoFit/>
          </a:bodyPr>
          <a:lstStyle/>
          <a:p>
            <a:pPr algn="ctr"/>
            <a:r>
              <a:rPr lang="ar-SA" sz="2800" dirty="0" smtClean="0">
                <a:cs typeface="Akhbar MT" pitchFamily="2" charset="-78"/>
              </a:rPr>
              <a:t>برنامج حاسوب بالإنجليزية </a:t>
            </a:r>
            <a:r>
              <a:rPr lang="en-US" sz="2800" dirty="0" smtClean="0">
                <a:cs typeface="Akhbar MT" pitchFamily="2" charset="-78"/>
              </a:rPr>
              <a:t>SPSS </a:t>
            </a:r>
            <a:r>
              <a:rPr lang="ar-SA" sz="2800" dirty="0" smtClean="0">
                <a:cs typeface="Akhbar MT" pitchFamily="2" charset="-78"/>
              </a:rPr>
              <a:t>والحروف هي اختصارات (</a:t>
            </a:r>
            <a:r>
              <a:rPr lang="en-US" sz="2800" dirty="0" smtClean="0">
                <a:cs typeface="Akhbar MT" pitchFamily="2" charset="-78"/>
              </a:rPr>
              <a:t>Statistical Package for the Social Sciences</a:t>
            </a:r>
            <a:r>
              <a:rPr lang="ar-SA" sz="2800" dirty="0" smtClean="0">
                <a:cs typeface="Akhbar MT" pitchFamily="2" charset="-78"/>
              </a:rPr>
              <a:t>)و معناها الحزمة الإحصائية للعلوم الاجتماعية. أول نسخة من البرنامج ظهرت عام 1968 يعتبر البرنامج من أكثر البرامج استخداما لتحليل المعلومات الإحصائية في علم الاجتماع. يستخدم اليوم بكثرة من قبل الباحثين في مجال التسويق والمال والحكومة والتربية ويستخدم أيضا لتحليل الاستبيانات وفي إدارة المعلومات وتوثيق المعلومات.</a:t>
            </a:r>
          </a:p>
          <a:p>
            <a:pPr lvl="0" algn="ctr"/>
            <a:r>
              <a:rPr lang="ar-SA" sz="2800" dirty="0" smtClean="0">
                <a:cs typeface="Akhbar MT" pitchFamily="2" charset="-78"/>
              </a:rPr>
              <a:t>وبالنسبة لنوع البيانات المستخدمة فهي نوعية</a:t>
            </a:r>
            <a:r>
              <a:rPr lang="ar-SA" sz="2800" b="1" dirty="0" smtClean="0"/>
              <a:t> </a:t>
            </a:r>
            <a:r>
              <a:rPr lang="en-US" sz="2800" b="1" dirty="0" smtClean="0">
                <a:latin typeface="AngsanaUPC" pitchFamily="18" charset="-34"/>
                <a:cs typeface="AngsanaUPC" pitchFamily="18" charset="-34"/>
              </a:rPr>
              <a:t>Qualitative or Categorical  Data</a:t>
            </a:r>
            <a:endParaRPr lang="en-US" sz="2800" dirty="0" smtClean="0">
              <a:latin typeface="AngsanaUPC" pitchFamily="18" charset="-34"/>
              <a:cs typeface="AngsanaUPC" pitchFamily="18" charset="-34"/>
            </a:endParaRPr>
          </a:p>
          <a:p>
            <a:pPr algn="ctr"/>
            <a:endParaRPr lang="ar-SA" sz="2800" dirty="0">
              <a:cs typeface="Akhbar MT" pitchFamily="2" charset="-78"/>
            </a:endParaRPr>
          </a:p>
        </p:txBody>
      </p:sp>
      <p:sp>
        <p:nvSpPr>
          <p:cNvPr id="4" name="مستطيل 3"/>
          <p:cNvSpPr/>
          <p:nvPr/>
        </p:nvSpPr>
        <p:spPr>
          <a:xfrm>
            <a:off x="2357422" y="4929198"/>
            <a:ext cx="6421951" cy="92333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ar-SA"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khbar MT" pitchFamily="2" charset="-78"/>
              </a:rPr>
              <a:t>خطوات إدخال البيانات والتحليل:</a:t>
            </a:r>
            <a:endParaRPr lang="ar-SA"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khbar MT"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2913" r="14844" b="4854"/>
          <a:stretch>
            <a:fillRect/>
          </a:stretch>
        </p:blipFill>
        <p:spPr bwMode="auto">
          <a:xfrm>
            <a:off x="0" y="0"/>
            <a:ext cx="4500562" cy="685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r="14453" b="7187"/>
          <a:stretch>
            <a:fillRect/>
          </a:stretch>
        </p:blipFill>
        <p:spPr bwMode="auto">
          <a:xfrm>
            <a:off x="4500562" y="0"/>
            <a:ext cx="464343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t="1875" r="14062" b="4375"/>
          <a:stretch>
            <a:fillRect/>
          </a:stretch>
        </p:blipFill>
        <p:spPr bwMode="auto">
          <a:xfrm>
            <a:off x="0" y="0"/>
            <a:ext cx="4572000" cy="6858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t="2812" r="14453" b="7187"/>
          <a:stretch>
            <a:fillRect/>
          </a:stretch>
        </p:blipFill>
        <p:spPr bwMode="auto">
          <a:xfrm>
            <a:off x="4572000" y="0"/>
            <a:ext cx="4572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r="14062" b="5051"/>
          <a:stretch>
            <a:fillRect/>
          </a:stretch>
        </p:blipFill>
        <p:spPr bwMode="auto">
          <a:xfrm>
            <a:off x="0" y="0"/>
            <a:ext cx="4714876" cy="6858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t="1875" r="15039" b="4375"/>
          <a:stretch>
            <a:fillRect/>
          </a:stretch>
        </p:blipFill>
        <p:spPr bwMode="auto">
          <a:xfrm>
            <a:off x="4714876" y="0"/>
            <a:ext cx="442912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ardrop 5"/>
          <p:cNvSpPr/>
          <p:nvPr/>
        </p:nvSpPr>
        <p:spPr>
          <a:xfrm>
            <a:off x="4929190" y="285728"/>
            <a:ext cx="3929058" cy="3071810"/>
          </a:xfrm>
          <a:prstGeom prst="teardrop">
            <a:avLst>
              <a:gd name="adj" fmla="val 107388"/>
            </a:avLst>
          </a:prstGeom>
          <a:solidFill>
            <a:srgbClr val="42B858"/>
          </a:solidFill>
          <a:ln>
            <a:solidFill>
              <a:srgbClr val="42B8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Title 1"/>
          <p:cNvSpPr>
            <a:spLocks noGrp="1"/>
          </p:cNvSpPr>
          <p:nvPr>
            <p:ph type="title"/>
          </p:nvPr>
        </p:nvSpPr>
        <p:spPr>
          <a:xfrm>
            <a:off x="3000364" y="1357298"/>
            <a:ext cx="8001056" cy="1143000"/>
          </a:xfrm>
        </p:spPr>
        <p:txBody>
          <a:bodyPr>
            <a:normAutofit fontScale="90000"/>
          </a:bodyPr>
          <a:lstStyle/>
          <a:p>
            <a:r>
              <a:rPr lang="ar-SA" sz="8800" dirty="0" smtClean="0">
                <a:solidFill>
                  <a:schemeClr val="bg1"/>
                </a:solidFill>
                <a:effectLst>
                  <a:outerShdw blurRad="38100" dist="38100" dir="2700000" algn="tl">
                    <a:srgbClr val="000000">
                      <a:alpha val="43137"/>
                    </a:srgbClr>
                  </a:outerShdw>
                </a:effectLst>
                <a:cs typeface="DecoType Naskh" pitchFamily="2" charset="-78"/>
              </a:rPr>
              <a:t>أسئلة</a:t>
            </a:r>
            <a:br>
              <a:rPr lang="ar-SA" sz="8800" dirty="0" smtClean="0">
                <a:solidFill>
                  <a:schemeClr val="bg1"/>
                </a:solidFill>
                <a:effectLst>
                  <a:outerShdw blurRad="38100" dist="38100" dir="2700000" algn="tl">
                    <a:srgbClr val="000000">
                      <a:alpha val="43137"/>
                    </a:srgbClr>
                  </a:outerShdw>
                </a:effectLst>
                <a:cs typeface="DecoType Naskh" pitchFamily="2" charset="-78"/>
              </a:rPr>
            </a:br>
            <a:r>
              <a:rPr lang="ar-SA" sz="8800" dirty="0" smtClean="0">
                <a:solidFill>
                  <a:schemeClr val="bg1"/>
                </a:solidFill>
                <a:effectLst>
                  <a:outerShdw blurRad="38100" dist="38100" dir="2700000" algn="tl">
                    <a:srgbClr val="000000">
                      <a:alpha val="43137"/>
                    </a:srgbClr>
                  </a:outerShdw>
                </a:effectLst>
                <a:cs typeface="DecoType Naskh" pitchFamily="2" charset="-78"/>
              </a:rPr>
              <a:t>البحث</a:t>
            </a:r>
            <a:endParaRPr lang="ar-SA" sz="8800" dirty="0">
              <a:solidFill>
                <a:schemeClr val="bg1"/>
              </a:solidFill>
              <a:effectLst>
                <a:outerShdw blurRad="38100" dist="38100" dir="2700000" algn="tl">
                  <a:srgbClr val="000000">
                    <a:alpha val="43137"/>
                  </a:srgbClr>
                </a:outerShdw>
              </a:effectLst>
              <a:cs typeface="DecoType Naskh" pitchFamily="2" charset="-78"/>
            </a:endParaRPr>
          </a:p>
        </p:txBody>
      </p:sp>
      <p:sp>
        <p:nvSpPr>
          <p:cNvPr id="4" name="Rectangle 3"/>
          <p:cNvSpPr/>
          <p:nvPr/>
        </p:nvSpPr>
        <p:spPr>
          <a:xfrm>
            <a:off x="2786050" y="4929198"/>
            <a:ext cx="6929454" cy="1292662"/>
          </a:xfrm>
          <a:prstGeom prst="rect">
            <a:avLst/>
          </a:prstGeom>
        </p:spPr>
        <p:txBody>
          <a:bodyPr wrap="square">
            <a:spAutoFit/>
          </a:bodyPr>
          <a:lstStyle/>
          <a:p>
            <a:pPr algn="ctr"/>
            <a:r>
              <a:rPr lang="ar-SA" dirty="0" smtClean="0"/>
              <a:t/>
            </a:r>
            <a:br>
              <a:rPr lang="ar-SA" dirty="0" smtClean="0"/>
            </a:br>
            <a:r>
              <a:rPr lang="ar-SA" sz="2400" b="1" dirty="0" smtClean="0">
                <a:solidFill>
                  <a:schemeClr val="tx2">
                    <a:lumMod val="75000"/>
                  </a:schemeClr>
                </a:solidFill>
                <a:latin typeface="Sakkal Majalla" pitchFamily="2" charset="-78"/>
                <a:cs typeface="Sakkal Majalla" pitchFamily="2" charset="-78"/>
              </a:rPr>
              <a:t>هل </a:t>
            </a:r>
            <a:r>
              <a:rPr lang="ar-SA" sz="2400" b="1" dirty="0">
                <a:solidFill>
                  <a:schemeClr val="tx2">
                    <a:lumMod val="75000"/>
                  </a:schemeClr>
                </a:solidFill>
                <a:latin typeface="Sakkal Majalla" pitchFamily="2" charset="-78"/>
                <a:cs typeface="Sakkal Majalla" pitchFamily="2" charset="-78"/>
              </a:rPr>
              <a:t>للصكوك  الإسلامية قدرة </a:t>
            </a:r>
            <a:r>
              <a:rPr lang="ar-SA" sz="2400" b="1" dirty="0" smtClean="0">
                <a:solidFill>
                  <a:schemeClr val="tx2">
                    <a:lumMod val="75000"/>
                  </a:schemeClr>
                </a:solidFill>
                <a:latin typeface="Sakkal Majalla" pitchFamily="2" charset="-78"/>
                <a:cs typeface="Sakkal Majalla" pitchFamily="2" charset="-78"/>
              </a:rPr>
              <a:t>على </a:t>
            </a:r>
            <a:r>
              <a:rPr lang="ar-SA" sz="2400" b="1" dirty="0">
                <a:solidFill>
                  <a:schemeClr val="tx2">
                    <a:lumMod val="75000"/>
                  </a:schemeClr>
                </a:solidFill>
                <a:latin typeface="Sakkal Majalla" pitchFamily="2" charset="-78"/>
                <a:cs typeface="Sakkal Majalla" pitchFamily="2" charset="-78"/>
              </a:rPr>
              <a:t>إحداث </a:t>
            </a:r>
            <a:r>
              <a:rPr lang="ar-SA" sz="2400" b="1" dirty="0" smtClean="0">
                <a:solidFill>
                  <a:schemeClr val="tx2">
                    <a:lumMod val="75000"/>
                  </a:schemeClr>
                </a:solidFill>
                <a:latin typeface="Sakkal Majalla" pitchFamily="2" charset="-78"/>
                <a:cs typeface="Sakkal Majalla" pitchFamily="2" charset="-78"/>
              </a:rPr>
              <a:t>التوازن</a:t>
            </a:r>
          </a:p>
          <a:p>
            <a:pPr algn="ctr"/>
            <a:r>
              <a:rPr lang="ar-SA" sz="2400" b="1" dirty="0" smtClean="0">
                <a:solidFill>
                  <a:schemeClr val="tx2">
                    <a:lumMod val="75000"/>
                  </a:schemeClr>
                </a:solidFill>
                <a:latin typeface="Sakkal Majalla" pitchFamily="2" charset="-78"/>
                <a:cs typeface="Sakkal Majalla" pitchFamily="2" charset="-78"/>
              </a:rPr>
              <a:t> </a:t>
            </a:r>
            <a:r>
              <a:rPr lang="ar-SA" sz="3600" b="1" dirty="0">
                <a:solidFill>
                  <a:schemeClr val="tx2">
                    <a:lumMod val="75000"/>
                  </a:schemeClr>
                </a:solidFill>
                <a:latin typeface="Sakkal Majalla" pitchFamily="2" charset="-78"/>
                <a:cs typeface="Sakkal Majalla" pitchFamily="2" charset="-78"/>
              </a:rPr>
              <a:t>بين </a:t>
            </a:r>
            <a:r>
              <a:rPr lang="ar-SA" sz="3600" b="1" u="sng" dirty="0" smtClean="0">
                <a:solidFill>
                  <a:schemeClr val="tx2">
                    <a:lumMod val="75000"/>
                  </a:schemeClr>
                </a:solidFill>
                <a:latin typeface="Sakkal Majalla" pitchFamily="2" charset="-78"/>
                <a:cs typeface="Sakkal Majalla" pitchFamily="2" charset="-78"/>
              </a:rPr>
              <a:t>الاقتصاد </a:t>
            </a:r>
            <a:r>
              <a:rPr lang="ar-SA" sz="3600" b="1" u="sng" dirty="0">
                <a:solidFill>
                  <a:schemeClr val="tx2">
                    <a:lumMod val="75000"/>
                  </a:schemeClr>
                </a:solidFill>
                <a:latin typeface="Sakkal Majalla" pitchFamily="2" charset="-78"/>
                <a:cs typeface="Sakkal Majalla" pitchFamily="2" charset="-78"/>
              </a:rPr>
              <a:t>الحقيقي </a:t>
            </a:r>
            <a:r>
              <a:rPr lang="ar-SA" sz="3600" b="1" dirty="0" smtClean="0">
                <a:solidFill>
                  <a:schemeClr val="tx2">
                    <a:lumMod val="75000"/>
                  </a:schemeClr>
                </a:solidFill>
                <a:latin typeface="Sakkal Majalla" pitchFamily="2" charset="-78"/>
                <a:cs typeface="Sakkal Majalla" pitchFamily="2" charset="-78"/>
              </a:rPr>
              <a:t>و </a:t>
            </a:r>
            <a:r>
              <a:rPr lang="ar-SA" sz="3600" b="1" u="sng" dirty="0" smtClean="0">
                <a:solidFill>
                  <a:schemeClr val="tx2">
                    <a:lumMod val="75000"/>
                  </a:schemeClr>
                </a:solidFill>
                <a:latin typeface="Sakkal Majalla" pitchFamily="2" charset="-78"/>
                <a:cs typeface="Sakkal Majalla" pitchFamily="2" charset="-78"/>
              </a:rPr>
              <a:t>الاقتصاد المالي</a:t>
            </a:r>
            <a:endParaRPr lang="ar-SA" sz="4000" b="1" u="sng" dirty="0">
              <a:solidFill>
                <a:schemeClr val="tx2">
                  <a:lumMod val="75000"/>
                </a:schemeClr>
              </a:solidFill>
              <a:latin typeface="Sakkal Majalla" pitchFamily="2" charset="-78"/>
              <a:cs typeface="Sakkal Majalla" pitchFamily="2" charset="-78"/>
            </a:endParaRPr>
          </a:p>
        </p:txBody>
      </p:sp>
      <p:sp>
        <p:nvSpPr>
          <p:cNvPr id="5" name="Rectangle 4"/>
          <p:cNvSpPr/>
          <p:nvPr/>
        </p:nvSpPr>
        <p:spPr>
          <a:xfrm>
            <a:off x="285720" y="714356"/>
            <a:ext cx="4572000" cy="1384995"/>
          </a:xfrm>
          <a:prstGeom prst="rect">
            <a:avLst/>
          </a:prstGeom>
        </p:spPr>
        <p:txBody>
          <a:bodyPr>
            <a:spAutoFit/>
          </a:bodyPr>
          <a:lstStyle/>
          <a:p>
            <a:r>
              <a:rPr lang="ar-SA" sz="2800" b="1" dirty="0" smtClean="0">
                <a:solidFill>
                  <a:schemeClr val="tx2">
                    <a:lumMod val="75000"/>
                  </a:schemeClr>
                </a:solidFill>
                <a:latin typeface="Sakkal Majalla" pitchFamily="2" charset="-78"/>
                <a:cs typeface="Sakkal Majalla" pitchFamily="2" charset="-78"/>
              </a:rPr>
              <a:t>ماهو حجم اصدار الصكوك في المملكة العربيه السعوديه</a:t>
            </a:r>
          </a:p>
          <a:p>
            <a:r>
              <a:rPr lang="ar-SA" sz="2800" b="1" dirty="0" smtClean="0">
                <a:solidFill>
                  <a:schemeClr val="tx2">
                    <a:lumMod val="75000"/>
                  </a:schemeClr>
                </a:solidFill>
                <a:latin typeface="Sakkal Majalla" pitchFamily="2" charset="-78"/>
                <a:cs typeface="Sakkal Majalla" pitchFamily="2" charset="-78"/>
              </a:rPr>
              <a:t> وهل له دور بارز ام لا</a:t>
            </a:r>
            <a:endParaRPr lang="ar-SA" sz="2800" b="1" dirty="0">
              <a:solidFill>
                <a:schemeClr val="tx2">
                  <a:lumMod val="75000"/>
                </a:schemeClr>
              </a:solidFill>
              <a:latin typeface="Sakkal Majalla" pitchFamily="2" charset="-78"/>
              <a:cs typeface="Sakkal Majalla" pitchFamily="2" charset="-78"/>
            </a:endParaRPr>
          </a:p>
        </p:txBody>
      </p:sp>
      <p:sp>
        <p:nvSpPr>
          <p:cNvPr id="7" name="Rectangle 6"/>
          <p:cNvSpPr/>
          <p:nvPr/>
        </p:nvSpPr>
        <p:spPr>
          <a:xfrm>
            <a:off x="642910" y="3000372"/>
            <a:ext cx="4572000" cy="1384995"/>
          </a:xfrm>
          <a:prstGeom prst="rect">
            <a:avLst/>
          </a:prstGeom>
        </p:spPr>
        <p:txBody>
          <a:bodyPr>
            <a:spAutoFit/>
          </a:bodyPr>
          <a:lstStyle/>
          <a:p>
            <a:r>
              <a:rPr lang="ar-SA" sz="2800" b="1" dirty="0" smtClean="0">
                <a:solidFill>
                  <a:schemeClr val="tx1">
                    <a:lumMod val="95000"/>
                    <a:lumOff val="5000"/>
                  </a:schemeClr>
                </a:solidFill>
                <a:latin typeface="Sakkal Majalla" pitchFamily="2" charset="-78"/>
                <a:cs typeface="Sakkal Majalla" pitchFamily="2" charset="-78"/>
              </a:rPr>
              <a:t>هل للصكوك دور في معالجة </a:t>
            </a:r>
            <a:r>
              <a:rPr lang="ar-SA" sz="2800" b="1" dirty="0" smtClean="0">
                <a:solidFill>
                  <a:schemeClr val="tx1">
                    <a:lumMod val="95000"/>
                    <a:lumOff val="5000"/>
                  </a:schemeClr>
                </a:solidFill>
                <a:latin typeface="Sakkal Majalla" pitchFamily="2" charset="-78"/>
                <a:cs typeface="Sakkal Majalla" pitchFamily="2" charset="-78"/>
              </a:rPr>
              <a:t>المشاكل </a:t>
            </a:r>
            <a:r>
              <a:rPr lang="ar-SA" sz="2800" b="1" dirty="0" err="1" smtClean="0">
                <a:solidFill>
                  <a:schemeClr val="tx1">
                    <a:lumMod val="95000"/>
                    <a:lumOff val="5000"/>
                  </a:schemeClr>
                </a:solidFill>
                <a:latin typeface="Sakkal Majalla" pitchFamily="2" charset="-78"/>
                <a:cs typeface="Sakkal Majalla" pitchFamily="2" charset="-78"/>
              </a:rPr>
              <a:t>الماليه</a:t>
            </a:r>
            <a:r>
              <a:rPr lang="ar-SA" sz="2800" b="1" dirty="0" smtClean="0">
                <a:solidFill>
                  <a:schemeClr val="tx1">
                    <a:lumMod val="95000"/>
                    <a:lumOff val="5000"/>
                  </a:schemeClr>
                </a:solidFill>
                <a:latin typeface="Sakkal Majalla" pitchFamily="2" charset="-78"/>
                <a:cs typeface="Sakkal Majalla" pitchFamily="2" charset="-78"/>
              </a:rPr>
              <a:t> </a:t>
            </a:r>
            <a:br>
              <a:rPr lang="ar-SA" sz="2800" b="1" dirty="0" smtClean="0">
                <a:solidFill>
                  <a:schemeClr val="tx1">
                    <a:lumMod val="95000"/>
                    <a:lumOff val="5000"/>
                  </a:schemeClr>
                </a:solidFill>
                <a:latin typeface="Sakkal Majalla" pitchFamily="2" charset="-78"/>
                <a:cs typeface="Sakkal Majalla" pitchFamily="2" charset="-78"/>
              </a:rPr>
            </a:br>
            <a:r>
              <a:rPr lang="ar-SA" sz="2800" b="1" dirty="0" err="1" smtClean="0">
                <a:solidFill>
                  <a:schemeClr val="tx1">
                    <a:lumMod val="95000"/>
                    <a:lumOff val="5000"/>
                  </a:schemeClr>
                </a:solidFill>
                <a:latin typeface="Sakkal Majalla" pitchFamily="2" charset="-78"/>
                <a:cs typeface="Sakkal Majalla" pitchFamily="2" charset="-78"/>
              </a:rPr>
              <a:t>وماهي</a:t>
            </a:r>
            <a:r>
              <a:rPr lang="ar-SA" sz="2800" b="1" dirty="0" smtClean="0">
                <a:solidFill>
                  <a:schemeClr val="tx1">
                    <a:lumMod val="95000"/>
                    <a:lumOff val="5000"/>
                  </a:schemeClr>
                </a:solidFill>
                <a:latin typeface="Sakkal Majalla" pitchFamily="2" charset="-78"/>
                <a:cs typeface="Sakkal Majalla" pitchFamily="2" charset="-78"/>
              </a:rPr>
              <a:t> المعوقات اللتي تواجه صناعة الصكوك الماليه الاسلاميه</a:t>
            </a:r>
            <a:endParaRPr lang="ar-SA" sz="2800" b="1" dirty="0">
              <a:solidFill>
                <a:schemeClr val="tx1">
                  <a:lumMod val="95000"/>
                  <a:lumOff val="5000"/>
                </a:schemeClr>
              </a:solidFill>
              <a:latin typeface="Sakkal Majalla" pitchFamily="2" charset="-78"/>
              <a:cs typeface="Sakkal Majalla" pitchFamily="2" charset="-78"/>
            </a:endParaRPr>
          </a:p>
        </p:txBody>
      </p:sp>
      <p:sp>
        <p:nvSpPr>
          <p:cNvPr id="9" name="Double Brace 8"/>
          <p:cNvSpPr/>
          <p:nvPr/>
        </p:nvSpPr>
        <p:spPr>
          <a:xfrm>
            <a:off x="428596" y="3000372"/>
            <a:ext cx="5000660" cy="1285884"/>
          </a:xfrm>
          <a:prstGeom prst="bracePair">
            <a:avLst>
              <a:gd name="adj" fmla="val 15105"/>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ar-SA"/>
          </a:p>
        </p:txBody>
      </p:sp>
      <p:sp>
        <p:nvSpPr>
          <p:cNvPr id="10" name="TextBox 9"/>
          <p:cNvSpPr txBox="1"/>
          <p:nvPr/>
        </p:nvSpPr>
        <p:spPr>
          <a:xfrm>
            <a:off x="1571604" y="928670"/>
            <a:ext cx="857256" cy="1323439"/>
          </a:xfrm>
          <a:prstGeom prst="rect">
            <a:avLst/>
          </a:prstGeom>
          <a:noFill/>
        </p:spPr>
        <p:txBody>
          <a:bodyPr wrap="square" rtlCol="1">
            <a:spAutoFit/>
          </a:bodyPr>
          <a:lstStyle/>
          <a:p>
            <a:r>
              <a:rPr lang="ar-SA" sz="8000" b="1" dirty="0" smtClean="0">
                <a:solidFill>
                  <a:schemeClr val="tx2">
                    <a:lumMod val="75000"/>
                  </a:schemeClr>
                </a:solidFill>
                <a:latin typeface="Sakkal Majalla" pitchFamily="2" charset="-78"/>
                <a:cs typeface="Sakkal Majalla" pitchFamily="2" charset="-78"/>
              </a:rPr>
              <a:t>؟!</a:t>
            </a:r>
            <a:endParaRPr lang="ar-SA" sz="8000" dirty="0"/>
          </a:p>
        </p:txBody>
      </p:sp>
      <p:sp>
        <p:nvSpPr>
          <p:cNvPr id="12" name="TextBox 11"/>
          <p:cNvSpPr txBox="1"/>
          <p:nvPr/>
        </p:nvSpPr>
        <p:spPr>
          <a:xfrm>
            <a:off x="2571736" y="3500438"/>
            <a:ext cx="615874" cy="1569660"/>
          </a:xfrm>
          <a:prstGeom prst="rect">
            <a:avLst/>
          </a:prstGeom>
          <a:noFill/>
        </p:spPr>
        <p:txBody>
          <a:bodyPr wrap="none" rtlCol="1">
            <a:spAutoFit/>
          </a:bodyPr>
          <a:lstStyle/>
          <a:p>
            <a:r>
              <a:rPr lang="ar-SA" sz="9600" b="1" dirty="0" smtClean="0">
                <a:solidFill>
                  <a:schemeClr val="tx1">
                    <a:lumMod val="95000"/>
                    <a:lumOff val="5000"/>
                  </a:schemeClr>
                </a:solidFill>
                <a:latin typeface="Sakkal Majalla" pitchFamily="2" charset="-78"/>
                <a:cs typeface="Sakkal Majalla" pitchFamily="2" charset="-78"/>
              </a:rPr>
              <a:t>؟</a:t>
            </a:r>
            <a:endParaRPr lang="ar-SA" sz="9600" dirty="0"/>
          </a:p>
        </p:txBody>
      </p:sp>
      <p:sp>
        <p:nvSpPr>
          <p:cNvPr id="16" name="TextBox 15"/>
          <p:cNvSpPr txBox="1"/>
          <p:nvPr/>
        </p:nvSpPr>
        <p:spPr>
          <a:xfrm>
            <a:off x="3214678" y="5072074"/>
            <a:ext cx="455574" cy="1569660"/>
          </a:xfrm>
          <a:prstGeom prst="rect">
            <a:avLst/>
          </a:prstGeom>
          <a:noFill/>
        </p:spPr>
        <p:txBody>
          <a:bodyPr wrap="none" rtlCol="1">
            <a:spAutoFit/>
          </a:bodyPr>
          <a:lstStyle/>
          <a:p>
            <a:r>
              <a:rPr lang="ar-SA" sz="9600" b="1" dirty="0" smtClean="0">
                <a:solidFill>
                  <a:schemeClr val="tx2"/>
                </a:solidFill>
                <a:latin typeface="Sakkal Majalla" pitchFamily="2" charset="-78"/>
                <a:cs typeface="Sakkal Majalla" pitchFamily="2" charset="-78"/>
              </a:rPr>
              <a:t>!</a:t>
            </a:r>
            <a:endParaRPr lang="ar-SA" sz="9600" dirty="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13542" b="43750"/>
          <a:stretch>
            <a:fillRect/>
          </a:stretch>
        </p:blipFill>
        <p:spPr bwMode="auto">
          <a:xfrm>
            <a:off x="0" y="0"/>
            <a:ext cx="9144000" cy="307181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t="1875" r="14453" b="40937"/>
          <a:stretch>
            <a:fillRect/>
          </a:stretch>
        </p:blipFill>
        <p:spPr bwMode="auto">
          <a:xfrm>
            <a:off x="0" y="3071810"/>
            <a:ext cx="9144000" cy="37861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r="18462" b="22812"/>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srcRect l="15404" t="11250" r="25000" b="13750"/>
          <a:stretch/>
        </p:blipFill>
        <p:spPr bwMode="auto">
          <a:xfrm>
            <a:off x="4283968" y="0"/>
            <a:ext cx="4860031" cy="3212976"/>
          </a:xfrm>
          <a:prstGeom prst="rect">
            <a:avLst/>
          </a:prstGeom>
          <a:ln>
            <a:noFill/>
          </a:ln>
          <a:effectLst>
            <a:softEdge rad="112500"/>
          </a:effectLst>
        </p:spPr>
      </p:pic>
      <p:pic>
        <p:nvPicPr>
          <p:cNvPr id="3" name="Picture 2"/>
          <p:cNvPicPr>
            <a:picLocks noChangeAspect="1" noChangeArrowheads="1"/>
          </p:cNvPicPr>
          <p:nvPr/>
        </p:nvPicPr>
        <p:blipFill>
          <a:blip r:embed="rId3"/>
          <a:srcRect l="16406" t="26250" r="29687" b="10000"/>
          <a:stretch>
            <a:fillRect/>
          </a:stretch>
        </p:blipFill>
        <p:spPr bwMode="auto">
          <a:xfrm>
            <a:off x="3995936" y="3356992"/>
            <a:ext cx="5148064" cy="3501008"/>
          </a:xfrm>
          <a:prstGeom prst="rect">
            <a:avLst/>
          </a:prstGeom>
          <a:ln>
            <a:noFill/>
          </a:ln>
          <a:effectLst>
            <a:softEdge rad="112500"/>
          </a:effectLst>
        </p:spPr>
      </p:pic>
      <p:sp>
        <p:nvSpPr>
          <p:cNvPr id="2" name="مستطيل 1"/>
          <p:cNvSpPr/>
          <p:nvPr/>
        </p:nvSpPr>
        <p:spPr>
          <a:xfrm>
            <a:off x="0" y="260648"/>
            <a:ext cx="3686657" cy="6186309"/>
          </a:xfrm>
          <a:prstGeom prst="rect">
            <a:avLst/>
          </a:prstGeom>
          <a:noFill/>
        </p:spPr>
        <p:txBody>
          <a:bodyPr wrap="square" lIns="91440" tIns="45720" rIns="91440" bIns="45720">
            <a:spAutoFit/>
          </a:bodyPr>
          <a:lstStyle/>
          <a:p>
            <a:pPr algn="ctr"/>
            <a:r>
              <a:rPr lang="ar-SA" sz="4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abic Typesetting" panose="03020402040406030203" pitchFamily="66" charset="-78"/>
                <a:cs typeface="Arabic Typesetting" panose="03020402040406030203" pitchFamily="66" charset="-78"/>
              </a:rPr>
              <a:t>هنا كما نرى الرسم </a:t>
            </a:r>
            <a:r>
              <a:rPr lang="ar-SA" sz="4400" b="1" cap="none" spc="0"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Arabic Typesetting" panose="03020402040406030203" pitchFamily="66" charset="-78"/>
                <a:cs typeface="Arabic Typesetting" panose="03020402040406030203" pitchFamily="66" charset="-78"/>
              </a:rPr>
              <a:t>يشبة</a:t>
            </a:r>
            <a:r>
              <a:rPr lang="ar-SA" sz="4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abic Typesetting" panose="03020402040406030203" pitchFamily="66" charset="-78"/>
                <a:cs typeface="Arabic Typesetting" panose="03020402040406030203" pitchFamily="66" charset="-78"/>
              </a:rPr>
              <a:t> شكل المدرج </a:t>
            </a:r>
          </a:p>
          <a:p>
            <a:pPr algn="ctr"/>
            <a:r>
              <a:rPr lang="ar-SA" sz="4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abic Typesetting" panose="03020402040406030203" pitchFamily="66" charset="-78"/>
                <a:cs typeface="Arabic Typesetting" panose="03020402040406030203" pitchFamily="66" charset="-78"/>
              </a:rPr>
              <a:t>وهدا يدل على عدم التوزيع المعتدل للبيانات بسب كثرة العينة </a:t>
            </a:r>
          </a:p>
          <a:p>
            <a:pPr algn="ctr"/>
            <a:r>
              <a:rPr lang="ar-SA" sz="4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abic Typesetting" panose="03020402040406030203" pitchFamily="66" charset="-78"/>
                <a:cs typeface="Arabic Typesetting" panose="03020402040406030203" pitchFamily="66" charset="-78"/>
              </a:rPr>
              <a:t>عكس التوزيع المعتدل يكون شبيها بشكل الجرس</a:t>
            </a:r>
          </a:p>
          <a:p>
            <a:pPr algn="ctr"/>
            <a:r>
              <a:rPr lang="ar-SA" sz="4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abic Typesetting" panose="03020402040406030203" pitchFamily="66" charset="-78"/>
                <a:cs typeface="Arabic Typesetting" panose="03020402040406030203" pitchFamily="66" charset="-78"/>
              </a:rPr>
              <a:t>مما </a:t>
            </a:r>
            <a:r>
              <a:rPr lang="ar-SA" sz="4400" b="1" smtClean="0">
                <a:ln w="12700">
                  <a:solidFill>
                    <a:schemeClr val="tx2">
                      <a:satMod val="155000"/>
                    </a:schemeClr>
                  </a:solidFill>
                  <a:prstDash val="solid"/>
                </a:ln>
                <a:effectLst>
                  <a:outerShdw blurRad="41275" dist="20320" dir="1800000" algn="tl" rotWithShape="0">
                    <a:srgbClr val="000000">
                      <a:alpha val="40000"/>
                    </a:srgbClr>
                  </a:outerShdw>
                </a:effectLst>
                <a:latin typeface="Arabic Typesetting" panose="03020402040406030203" pitchFamily="66" charset="-78"/>
                <a:cs typeface="Arabic Typesetting" panose="03020402040406030203" pitchFamily="66" charset="-78"/>
              </a:rPr>
              <a:t>حدا بنا </a:t>
            </a:r>
            <a:r>
              <a:rPr lang="ar-SA" sz="4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abic Typesetting" panose="03020402040406030203" pitchFamily="66" charset="-78"/>
                <a:cs typeface="Arabic Typesetting" panose="03020402040406030203" pitchFamily="66" charset="-78"/>
              </a:rPr>
              <a:t>لاستخدام طرق الإحصاء اللابارميتي</a:t>
            </a:r>
            <a:endParaRPr lang="ar-SA" sz="4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357950" y="214290"/>
            <a:ext cx="1269899" cy="923330"/>
          </a:xfrm>
          <a:prstGeom prst="rect">
            <a:avLst/>
          </a:prstGeom>
          <a:noFill/>
        </p:spPr>
        <p:txBody>
          <a:bodyPr wrap="none" lIns="91440" tIns="45720" rIns="91440" bIns="45720">
            <a:spAutoFit/>
          </a:bodyPr>
          <a:lstStyle/>
          <a:p>
            <a:pPr algn="ctr"/>
            <a:r>
              <a:rPr lang="ar-SA" sz="5400" dirty="0" smtClean="0">
                <a:ln w="18415" cmpd="sng">
                  <a:solidFill>
                    <a:schemeClr val="tx1"/>
                  </a:solidFill>
                  <a:prstDash val="solid"/>
                </a:ln>
                <a:solidFill>
                  <a:sysClr val="windowText" lastClr="000000"/>
                </a:solidFill>
                <a:effectLst>
                  <a:outerShdw blurRad="63500" dir="3600000" algn="tl" rotWithShape="0">
                    <a:srgbClr val="000000">
                      <a:alpha val="70000"/>
                    </a:srgbClr>
                  </a:outerShdw>
                </a:effectLst>
                <a:latin typeface="Arabic Typesetting" pitchFamily="66" charset="-78"/>
                <a:cs typeface="Arabic Typesetting" pitchFamily="66" charset="-78"/>
              </a:rPr>
              <a:t>النتائج :</a:t>
            </a:r>
            <a:endParaRPr lang="ar-SA" sz="5400" b="0" cap="none" spc="0" dirty="0">
              <a:ln w="18415" cmpd="sng">
                <a:solidFill>
                  <a:schemeClr val="tx1"/>
                </a:solidFill>
                <a:prstDash val="solid"/>
              </a:ln>
              <a:solidFill>
                <a:sysClr val="windowText" lastClr="000000"/>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3" name="Arc 3"/>
          <p:cNvSpPr/>
          <p:nvPr/>
        </p:nvSpPr>
        <p:spPr>
          <a:xfrm rot="20687941">
            <a:off x="5165485" y="1317732"/>
            <a:ext cx="3598965" cy="647907"/>
          </a:xfrm>
          <a:prstGeom prst="arc">
            <a:avLst>
              <a:gd name="adj1" fmla="val 11831416"/>
              <a:gd name="adj2" fmla="val 1136135"/>
            </a:avLst>
          </a:prstGeom>
          <a:ln>
            <a:solidFill>
              <a:srgbClr val="FF0000"/>
            </a:solidFill>
          </a:ln>
        </p:spPr>
        <p:style>
          <a:lnRef idx="2">
            <a:schemeClr val="accent6"/>
          </a:lnRef>
          <a:fillRef idx="0">
            <a:schemeClr val="accent6"/>
          </a:fillRef>
          <a:effectRef idx="1">
            <a:schemeClr val="accent6"/>
          </a:effectRef>
          <a:fontRef idx="minor">
            <a:schemeClr val="tx1"/>
          </a:fontRef>
        </p:style>
        <p:txBody>
          <a:bodyPr rtlCol="1" anchor="ctr"/>
          <a:lstStyle/>
          <a:p>
            <a:pPr algn="ctr"/>
            <a:endParaRPr lang="ar-SA"/>
          </a:p>
        </p:txBody>
      </p:sp>
      <p:sp>
        <p:nvSpPr>
          <p:cNvPr id="4" name="مستطيل 3"/>
          <p:cNvSpPr/>
          <p:nvPr/>
        </p:nvSpPr>
        <p:spPr>
          <a:xfrm>
            <a:off x="714348" y="1928802"/>
            <a:ext cx="7858180" cy="4462760"/>
          </a:xfrm>
          <a:prstGeom prst="rect">
            <a:avLst/>
          </a:prstGeom>
          <a:noFill/>
        </p:spPr>
        <p:txBody>
          <a:bodyPr wrap="square" lIns="91440" tIns="45720" rIns="91440" bIns="45720">
            <a:spAutoFit/>
          </a:bodyPr>
          <a:lstStyle/>
          <a:p>
            <a:r>
              <a:rPr lang="ar-SA" sz="2800" cap="none" spc="0" dirty="0" smtClean="0">
                <a:ln w="17780" cmpd="sng">
                  <a:solidFill>
                    <a:schemeClr val="tx1"/>
                  </a:solidFill>
                  <a:prstDash val="solid"/>
                  <a:miter lim="800000"/>
                </a:ln>
                <a:effectLst>
                  <a:outerShdw blurRad="50800" algn="tl" rotWithShape="0">
                    <a:srgbClr val="000000"/>
                  </a:outerShdw>
                </a:effectLst>
                <a:latin typeface="Arabic Typesetting" pitchFamily="66" charset="-78"/>
                <a:cs typeface="Arabic Typesetting" pitchFamily="66" charset="-78"/>
              </a:rPr>
              <a:t>- توجه المملكة لإصدار الصكوك وخاصة السيادية كبديل للاقتراض الخارجي باهظ التكلفة وكبديل أيضا للإصدار النقدي غير الحقيقي </a:t>
            </a:r>
            <a:r>
              <a:rPr lang="ar-SA" sz="2800" dirty="0" smtClean="0">
                <a:ln w="17780" cmpd="sng">
                  <a:solidFill>
                    <a:schemeClr val="tx1"/>
                  </a:solidFill>
                  <a:prstDash val="solid"/>
                  <a:miter lim="800000"/>
                </a:ln>
                <a:effectLst>
                  <a:outerShdw blurRad="50800" algn="tl" rotWithShape="0">
                    <a:srgbClr val="000000"/>
                  </a:outerShdw>
                </a:effectLst>
                <a:latin typeface="Arabic Typesetting" pitchFamily="66" charset="-78"/>
                <a:cs typeface="Arabic Typesetting" pitchFamily="66" charset="-78"/>
              </a:rPr>
              <a:t>لعدة أهداف منها سد العجز في الموازنة والتنمية ومشاريع البنية التحتية .</a:t>
            </a:r>
          </a:p>
          <a:p>
            <a:pPr>
              <a:buFontTx/>
              <a:buChar char="-"/>
            </a:pPr>
            <a:r>
              <a:rPr lang="ar-SA" sz="2800" cap="none" spc="0" dirty="0" smtClean="0">
                <a:ln w="17780" cmpd="sng">
                  <a:solidFill>
                    <a:schemeClr val="tx1"/>
                  </a:solidFill>
                  <a:prstDash val="solid"/>
                  <a:miter lim="800000"/>
                </a:ln>
                <a:effectLst>
                  <a:outerShdw blurRad="50800" algn="tl" rotWithShape="0">
                    <a:srgbClr val="000000"/>
                  </a:outerShdw>
                </a:effectLst>
                <a:latin typeface="Arabic Typesetting" pitchFamily="66" charset="-78"/>
                <a:cs typeface="Arabic Typesetting" pitchFamily="66" charset="-78"/>
              </a:rPr>
              <a:t>فعالية الصكوك الإسلامية </a:t>
            </a:r>
            <a:r>
              <a:rPr lang="ar-SA" sz="2800" dirty="0" smtClean="0">
                <a:ln w="17780" cmpd="sng">
                  <a:solidFill>
                    <a:schemeClr val="tx1"/>
                  </a:solidFill>
                  <a:prstDash val="solid"/>
                  <a:miter lim="800000"/>
                </a:ln>
                <a:effectLst>
                  <a:outerShdw blurRad="50800" algn="tl" rotWithShape="0">
                    <a:srgbClr val="000000"/>
                  </a:outerShdw>
                </a:effectLst>
                <a:latin typeface="Arabic Typesetting" pitchFamily="66" charset="-78"/>
                <a:cs typeface="Arabic Typesetting" pitchFamily="66" charset="-78"/>
              </a:rPr>
              <a:t>ونتائجها الملموسة ودليل ذلك استقطابها للحكومة وللمؤسسات الشبة حكومية والخاصة لاستعمالها كأداة للتمويل.</a:t>
            </a:r>
          </a:p>
          <a:p>
            <a:pPr>
              <a:buFontTx/>
              <a:buChar char="-"/>
            </a:pPr>
            <a:r>
              <a:rPr lang="ar-SA" sz="2800" dirty="0" smtClean="0">
                <a:ln w="17780" cmpd="sng">
                  <a:solidFill>
                    <a:schemeClr val="tx1"/>
                  </a:solidFill>
                  <a:prstDash val="solid"/>
                  <a:miter lim="800000"/>
                </a:ln>
                <a:effectLst>
                  <a:outerShdw blurRad="50800" algn="tl" rotWithShape="0">
                    <a:srgbClr val="000000"/>
                  </a:outerShdw>
                </a:effectLst>
                <a:latin typeface="Arabic Typesetting" pitchFamily="66" charset="-78"/>
                <a:cs typeface="Arabic Typesetting" pitchFamily="66" charset="-78"/>
              </a:rPr>
              <a:t>التطور الملحوظ والملموس لهذه الصكوك </a:t>
            </a:r>
          </a:p>
          <a:p>
            <a:pPr>
              <a:buFontTx/>
              <a:buChar char="-"/>
            </a:pPr>
            <a:r>
              <a:rPr lang="ar-SA" sz="2800" dirty="0" smtClean="0">
                <a:ln w="17780" cmpd="sng">
                  <a:solidFill>
                    <a:schemeClr val="tx1"/>
                  </a:solidFill>
                  <a:prstDash val="solid"/>
                  <a:miter lim="800000"/>
                </a:ln>
                <a:effectLst>
                  <a:outerShdw blurRad="50800" algn="tl" rotWithShape="0">
                    <a:srgbClr val="000000"/>
                  </a:outerShdw>
                </a:effectLst>
                <a:latin typeface="Arabic Typesetting" pitchFamily="66" charset="-78"/>
                <a:cs typeface="Arabic Typesetting" pitchFamily="66" charset="-78"/>
              </a:rPr>
              <a:t>المعرفة النسبية لها وإن كنا نطمح لأكثر من ذلك </a:t>
            </a:r>
          </a:p>
          <a:p>
            <a:pPr>
              <a:buFontTx/>
              <a:buChar char="-"/>
            </a:pPr>
            <a:r>
              <a:rPr lang="ar-SA" sz="2800" dirty="0" smtClean="0">
                <a:ln w="17780" cmpd="sng">
                  <a:solidFill>
                    <a:schemeClr val="tx1"/>
                  </a:solidFill>
                  <a:prstDash val="solid"/>
                  <a:miter lim="800000"/>
                </a:ln>
                <a:effectLst>
                  <a:outerShdw blurRad="50800" algn="tl" rotWithShape="0">
                    <a:srgbClr val="000000"/>
                  </a:outerShdw>
                </a:effectLst>
                <a:latin typeface="Arabic Typesetting" pitchFamily="66" charset="-78"/>
                <a:cs typeface="Arabic Typesetting" pitchFamily="66" charset="-78"/>
              </a:rPr>
              <a:t>الاعتقاد بأنها أفضل من ناحية العوائد مقارنة بالمرابحة والأدوات أو المنتجات الإسلامية الأخرى.</a:t>
            </a:r>
          </a:p>
          <a:p>
            <a:pPr algn="ctr">
              <a:buFontTx/>
              <a:buChar char="-"/>
            </a:pPr>
            <a:endParaRPr lang="ar-SA" sz="3200" dirty="0" smtClean="0">
              <a:ln w="17780" cmpd="sng">
                <a:solidFill>
                  <a:schemeClr val="tx1"/>
                </a:solidFill>
                <a:prstDash val="solid"/>
                <a:miter lim="800000"/>
              </a:ln>
              <a:effectLst>
                <a:outerShdw blurRad="50800" algn="tl" rotWithShape="0">
                  <a:srgbClr val="000000"/>
                </a:outerShdw>
              </a:effectLst>
              <a:latin typeface="Arabic Typesetting" pitchFamily="66" charset="-78"/>
              <a:cs typeface="Arabic Typesetting" pitchFamily="66" charset="-78"/>
            </a:endParaRPr>
          </a:p>
          <a:p>
            <a:endParaRPr lang="ar-SA" sz="2800" cap="none" spc="0" dirty="0">
              <a:ln w="17780" cmpd="sng">
                <a:solidFill>
                  <a:schemeClr val="tx1"/>
                </a:solidFill>
                <a:prstDash val="solid"/>
                <a:miter lim="800000"/>
              </a:ln>
              <a:effectLst>
                <a:outerShdw blurRad="50800" algn="tl" rotWithShape="0">
                  <a:srgbClr val="000000"/>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rot="20687941">
            <a:off x="621962" y="2365185"/>
            <a:ext cx="6215106" cy="1214446"/>
          </a:xfrm>
          <a:prstGeom prst="arc">
            <a:avLst>
              <a:gd name="adj1" fmla="val 11831416"/>
              <a:gd name="adj2" fmla="val 1136135"/>
            </a:avLst>
          </a:prstGeom>
          <a:ln>
            <a:solidFill>
              <a:srgbClr val="FF0000"/>
            </a:solidFill>
          </a:ln>
        </p:spPr>
        <p:style>
          <a:lnRef idx="2">
            <a:schemeClr val="accent6"/>
          </a:lnRef>
          <a:fillRef idx="0">
            <a:schemeClr val="accent6"/>
          </a:fillRef>
          <a:effectRef idx="1">
            <a:schemeClr val="accent6"/>
          </a:effectRef>
          <a:fontRef idx="minor">
            <a:schemeClr val="tx1"/>
          </a:fontRef>
        </p:style>
        <p:txBody>
          <a:bodyPr rtlCol="1" anchor="ctr"/>
          <a:lstStyle/>
          <a:p>
            <a:pPr algn="ctr"/>
            <a:endParaRPr lang="ar-SA"/>
          </a:p>
        </p:txBody>
      </p:sp>
      <p:sp>
        <p:nvSpPr>
          <p:cNvPr id="2" name="Title 1"/>
          <p:cNvSpPr>
            <a:spLocks noGrp="1"/>
          </p:cNvSpPr>
          <p:nvPr>
            <p:ph type="title"/>
          </p:nvPr>
        </p:nvSpPr>
        <p:spPr>
          <a:xfrm>
            <a:off x="500034" y="714356"/>
            <a:ext cx="8229600" cy="1143000"/>
          </a:xfrm>
        </p:spPr>
        <p:txBody>
          <a:bodyPr>
            <a:normAutofit fontScale="90000"/>
          </a:bodyPr>
          <a:lstStyle/>
          <a:p>
            <a:r>
              <a:rPr lang="ar-SA" sz="15300" dirty="0" smtClean="0">
                <a:cs typeface="DecoType Naskh Variants" pitchFamily="2" charset="-78"/>
              </a:rPr>
              <a:t>التوصيات</a:t>
            </a:r>
            <a:endParaRPr lang="ar-SA" dirty="0">
              <a:cs typeface="DecoType Naskh Variants" pitchFamily="2" charset="-78"/>
            </a:endParaRPr>
          </a:p>
        </p:txBody>
      </p:sp>
      <p:sp>
        <p:nvSpPr>
          <p:cNvPr id="3" name="TextBox 2"/>
          <p:cNvSpPr txBox="1"/>
          <p:nvPr/>
        </p:nvSpPr>
        <p:spPr>
          <a:xfrm>
            <a:off x="1000100" y="3214686"/>
            <a:ext cx="6286544" cy="3816429"/>
          </a:xfrm>
          <a:prstGeom prst="rect">
            <a:avLst/>
          </a:prstGeom>
          <a:noFill/>
        </p:spPr>
        <p:txBody>
          <a:bodyPr wrap="square" rtlCol="1">
            <a:spAutoFit/>
          </a:bodyPr>
          <a:lstStyle/>
          <a:p>
            <a:r>
              <a:rPr lang="ar-SA" sz="3200" dirty="0" smtClean="0">
                <a:latin typeface="Arabic Typesetting" pitchFamily="66" charset="-78"/>
                <a:cs typeface="Arabic Typesetting" pitchFamily="66" charset="-78"/>
              </a:rPr>
              <a:t>-إجراء بحوث اضافيه حول هذا الموضوع </a:t>
            </a:r>
            <a:br>
              <a:rPr lang="ar-SA" sz="3200" dirty="0" smtClean="0">
                <a:latin typeface="Arabic Typesetting" pitchFamily="66" charset="-78"/>
                <a:cs typeface="Arabic Typesetting" pitchFamily="66" charset="-78"/>
              </a:rPr>
            </a:br>
            <a:r>
              <a:rPr lang="ar-SA" sz="3200" dirty="0" smtClean="0">
                <a:latin typeface="Arabic Typesetting" pitchFamily="66" charset="-78"/>
                <a:cs typeface="Arabic Typesetting" pitchFamily="66" charset="-78"/>
              </a:rPr>
              <a:t>-محاولة إثراء الجانب العلمي والعملي في هذا المجال </a:t>
            </a:r>
            <a:br>
              <a:rPr lang="ar-SA" sz="3200" dirty="0" smtClean="0">
                <a:latin typeface="Arabic Typesetting" pitchFamily="66" charset="-78"/>
                <a:cs typeface="Arabic Typesetting" pitchFamily="66" charset="-78"/>
              </a:rPr>
            </a:br>
            <a:r>
              <a:rPr lang="ar-SA" sz="3200" dirty="0" smtClean="0">
                <a:latin typeface="Arabic Typesetting" pitchFamily="66" charset="-78"/>
                <a:cs typeface="Arabic Typesetting" pitchFamily="66" charset="-78"/>
              </a:rPr>
              <a:t>- إعطاء المجال لإصدار عدد اكبر من هذه الصكوك وفتح المجال لذلك .</a:t>
            </a:r>
            <a:br>
              <a:rPr lang="ar-SA" sz="3200" dirty="0" smtClean="0">
                <a:latin typeface="Arabic Typesetting" pitchFamily="66" charset="-78"/>
                <a:cs typeface="Arabic Typesetting" pitchFamily="66" charset="-78"/>
              </a:rPr>
            </a:br>
            <a:r>
              <a:rPr lang="ar-SA" sz="3200" dirty="0" smtClean="0">
                <a:latin typeface="Arabic Typesetting" pitchFamily="66" charset="-78"/>
                <a:cs typeface="Arabic Typesetting" pitchFamily="66" charset="-78"/>
              </a:rPr>
              <a:t>-الاستفادة من التجارب الناجحة السابقة</a:t>
            </a:r>
          </a:p>
          <a:p>
            <a:r>
              <a:rPr lang="ar-SA" sz="3200" dirty="0" smtClean="0">
                <a:latin typeface="Arabic Typesetting" pitchFamily="66" charset="-78"/>
                <a:cs typeface="Arabic Typesetting" pitchFamily="66" charset="-78"/>
              </a:rPr>
              <a:t>-محاولة نشر ثقافة التمويل بالصكوك الإسلامية من خلال وسائل الإعلام ورجال الأعمال والمستخدمين لهذه الأداة .</a:t>
            </a:r>
            <a:r>
              <a:rPr lang="ar-SA" sz="3200" dirty="0" smtClean="0"/>
              <a:t> </a:t>
            </a:r>
          </a:p>
          <a:p>
            <a:endParaRPr lang="ar-SA" sz="3200" dirty="0" smtClean="0"/>
          </a:p>
          <a:p>
            <a:endParaRPr lang="ar-S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500174"/>
            <a:ext cx="8229600" cy="1143000"/>
          </a:xfrm>
        </p:spPr>
        <p:txBody>
          <a:bodyPr>
            <a:normAutofit fontScale="90000"/>
          </a:bodyPr>
          <a:lstStyle/>
          <a:p>
            <a:pPr algn="r"/>
            <a:r>
              <a:rPr lang="ar-SA" sz="18400" dirty="0" smtClean="0">
                <a:cs typeface="DecoType Naskh Variants" pitchFamily="2" charset="-78"/>
              </a:rPr>
              <a:t>الخاتمة</a:t>
            </a:r>
            <a:endParaRPr lang="ar-SA" dirty="0">
              <a:cs typeface="DecoType Naskh Variants" pitchFamily="2" charset="-78"/>
            </a:endParaRPr>
          </a:p>
        </p:txBody>
      </p:sp>
      <p:sp>
        <p:nvSpPr>
          <p:cNvPr id="3" name="Rectangle 2"/>
          <p:cNvSpPr/>
          <p:nvPr/>
        </p:nvSpPr>
        <p:spPr>
          <a:xfrm>
            <a:off x="1214414" y="3571876"/>
            <a:ext cx="7286676" cy="2062103"/>
          </a:xfrm>
          <a:prstGeom prst="rect">
            <a:avLst/>
          </a:prstGeom>
        </p:spPr>
        <p:txBody>
          <a:bodyPr wrap="square">
            <a:spAutoFit/>
          </a:bodyPr>
          <a:lstStyle/>
          <a:p>
            <a:r>
              <a:rPr lang="ar-SA" sz="3200" dirty="0" smtClean="0">
                <a:latin typeface="Arabic Typesetting" pitchFamily="66" charset="-78"/>
                <a:cs typeface="Arabic Typesetting" pitchFamily="66" charset="-78"/>
              </a:rPr>
              <a:t>تعرفنا في هذا البحث على الصكوك الاسلاميه ومدى تطورها في المملكة ودورها في تطور الصناعة المالية الإسلامية والمساهمة في حل بعض مشاكلها في المملكة سائلين العلي القدير أن يديم علينا النعمه ويبعد عنا النقمه .</a:t>
            </a:r>
          </a:p>
          <a:p>
            <a:r>
              <a:rPr lang="ar-SA" sz="3200" dirty="0" smtClean="0">
                <a:latin typeface="Arabic Typesetting" pitchFamily="66" charset="-78"/>
                <a:cs typeface="Arabic Typesetting" pitchFamily="66" charset="-78"/>
              </a:rPr>
              <a:t>وصلى الله على محمد و آله وصحبه أجمعين.</a:t>
            </a:r>
            <a:endParaRPr lang="ar-SA" sz="3200" dirty="0">
              <a:latin typeface="Arabic Typesetting" pitchFamily="66" charset="-78"/>
              <a:cs typeface="Arabic Typesetting" pitchFamily="66" charset="-78"/>
            </a:endParaRPr>
          </a:p>
        </p:txBody>
      </p:sp>
      <p:sp>
        <p:nvSpPr>
          <p:cNvPr id="5" name="Arc 4"/>
          <p:cNvSpPr/>
          <p:nvPr/>
        </p:nvSpPr>
        <p:spPr>
          <a:xfrm rot="21112621">
            <a:off x="2928926" y="2643182"/>
            <a:ext cx="5715040" cy="642942"/>
          </a:xfrm>
          <a:prstGeom prst="arc">
            <a:avLst>
              <a:gd name="adj1" fmla="val 11943605"/>
              <a:gd name="adj2" fmla="val 245376"/>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90"/>
            <a:ext cx="8229600" cy="2154230"/>
          </a:xfrm>
        </p:spPr>
        <p:txBody>
          <a:bodyPr>
            <a:noAutofit/>
          </a:bodyPr>
          <a:lstStyle/>
          <a:p>
            <a:r>
              <a:rPr lang="ar-SA" sz="6000" dirty="0" smtClean="0">
                <a:effectLst>
                  <a:outerShdw blurRad="38100" dist="38100" dir="2700000" algn="tl">
                    <a:srgbClr val="000000">
                      <a:alpha val="43137"/>
                    </a:srgbClr>
                  </a:outerShdw>
                </a:effectLst>
                <a:latin typeface="Adobe Arabic" pitchFamily="18" charset="-78"/>
                <a:cs typeface="Adobe Arabic" pitchFamily="18" charset="-78"/>
              </a:rPr>
              <a:t>المراجع </a:t>
            </a:r>
            <a:endParaRPr lang="ar-SA" sz="6000" dirty="0">
              <a:effectLst>
                <a:outerShdw blurRad="38100" dist="38100" dir="2700000" algn="tl">
                  <a:srgbClr val="000000">
                    <a:alpha val="43137"/>
                  </a:srgbClr>
                </a:outerShdw>
              </a:effectLst>
              <a:latin typeface="Adobe Arabic" pitchFamily="18" charset="-78"/>
              <a:cs typeface="Adobe Arabic" pitchFamily="18" charset="-78"/>
            </a:endParaRPr>
          </a:p>
        </p:txBody>
      </p:sp>
      <p:sp>
        <p:nvSpPr>
          <p:cNvPr id="3" name="TextBox 2"/>
          <p:cNvSpPr txBox="1"/>
          <p:nvPr/>
        </p:nvSpPr>
        <p:spPr>
          <a:xfrm>
            <a:off x="714348" y="2714620"/>
            <a:ext cx="7929618" cy="5078313"/>
          </a:xfrm>
          <a:prstGeom prst="rect">
            <a:avLst/>
          </a:prstGeom>
          <a:noFill/>
        </p:spPr>
        <p:txBody>
          <a:bodyPr wrap="square" rtlCol="1">
            <a:spAutoFit/>
          </a:bodyPr>
          <a:lstStyle/>
          <a:p>
            <a:pPr>
              <a:buFont typeface="Arial" pitchFamily="34" charset="0"/>
              <a:buChar char="•"/>
            </a:pPr>
            <a:r>
              <a:rPr lang="ar-SA" dirty="0" smtClean="0"/>
              <a:t>دوابه , أشرف محمد (2009)  الصكوك الأسلامية بين النظرية والتطبيق , دار السلام للطباعة والنشر والتوزيع والترجمة.</a:t>
            </a:r>
          </a:p>
          <a:p>
            <a:pPr>
              <a:buFont typeface="Arial" pitchFamily="34" charset="0"/>
              <a:buChar char="•"/>
            </a:pPr>
            <a:r>
              <a:rPr lang="ar-SA" dirty="0" smtClean="0"/>
              <a:t>سعد هلالي, سعد الدين ,(2008) الأزمة المالية وحلول أسلامية , دار الجمهوية للصحافة </a:t>
            </a:r>
          </a:p>
          <a:p>
            <a:pPr>
              <a:buFont typeface="Arial" pitchFamily="34" charset="0"/>
              <a:buChar char="•"/>
            </a:pPr>
            <a:r>
              <a:rPr lang="ar-SA" dirty="0" smtClean="0"/>
              <a:t>علي محمد بني عامر, زهراة،(2008) </a:t>
            </a:r>
            <a:r>
              <a:rPr lang="ar-SA" b="1" dirty="0" smtClean="0"/>
              <a:t>التصكيك ودوره في تطوير سوق مالية إسلامية</a:t>
            </a:r>
            <a:r>
              <a:rPr lang="ar-SA" dirty="0" smtClean="0"/>
              <a:t>، رسالة ماجستير، جامعة الأردن،</a:t>
            </a:r>
          </a:p>
          <a:p>
            <a:pPr>
              <a:buFont typeface="Arial" pitchFamily="34" charset="0"/>
              <a:buChar char="•"/>
            </a:pPr>
            <a:r>
              <a:rPr lang="ar-SA" dirty="0" smtClean="0"/>
              <a:t>توفيق حطاب، </a:t>
            </a:r>
            <a:r>
              <a:rPr lang="ar-SA" b="1" dirty="0" smtClean="0"/>
              <a:t> </a:t>
            </a:r>
            <a:r>
              <a:rPr lang="ar-SA" dirty="0" smtClean="0"/>
              <a:t>د. كمال (2009)  </a:t>
            </a:r>
            <a:r>
              <a:rPr lang="ar-SA" b="1" dirty="0" smtClean="0"/>
              <a:t>الصكوك الاستثمارية الإسلامية والتحديات المعاصرة</a:t>
            </a:r>
            <a:r>
              <a:rPr lang="ar-SA" dirty="0" smtClean="0"/>
              <a:t>، مؤتمر المصارف الإسلامية بين الواقع والمأمول، دبي، ص ص:  24-25</a:t>
            </a:r>
          </a:p>
          <a:p>
            <a:pPr>
              <a:buFont typeface="Arial" pitchFamily="34" charset="0"/>
              <a:buChar char="•"/>
            </a:pPr>
            <a:r>
              <a:rPr lang="ar-SA" dirty="0" smtClean="0"/>
              <a:t>بن عمارة  ، د نوال(2011)  </a:t>
            </a:r>
            <a:r>
              <a:rPr lang="ar-SA" b="1" dirty="0" smtClean="0"/>
              <a:t>الصكوك الإسلامية ودورها في تطوير السوق المالية الإسلامية تجربة السوق المالية الإسلامية الدولية – البحرين-</a:t>
            </a:r>
            <a:r>
              <a:rPr lang="ar-SA" dirty="0" smtClean="0"/>
              <a:t>، مجلة الباحث، العدد:  9، جامعة ورقلة، الجزائر،، ص:  261.</a:t>
            </a:r>
          </a:p>
          <a:p>
            <a:pPr>
              <a:buFont typeface="Arial" pitchFamily="34" charset="0"/>
              <a:buChar char="•"/>
            </a:pPr>
            <a:r>
              <a:rPr lang="en-US" u="sng" dirty="0" smtClean="0">
                <a:hlinkClick r:id="rId2"/>
              </a:rPr>
              <a:t>http://www.alarab.co.uk/?id=61253</a:t>
            </a:r>
            <a:r>
              <a:rPr lang="ar-SA" u="sng" dirty="0" smtClean="0"/>
              <a:t>,1437/1/21</a:t>
            </a:r>
            <a:endParaRPr lang="en-US" dirty="0" smtClean="0"/>
          </a:p>
          <a:p>
            <a:pPr>
              <a:buFont typeface="Arial" pitchFamily="34" charset="0"/>
              <a:buChar char="•"/>
            </a:pPr>
            <a:r>
              <a:rPr lang="en-US" u="sng" dirty="0" smtClean="0">
                <a:hlinkClick r:id="rId3"/>
              </a:rPr>
              <a:t>http://www.alriyadh.com/386598</a:t>
            </a:r>
            <a:r>
              <a:rPr lang="ar-SA" u="sng" dirty="0" smtClean="0"/>
              <a:t> ,1437/1/21</a:t>
            </a:r>
            <a:endParaRPr lang="en-US" dirty="0" smtClean="0"/>
          </a:p>
          <a:p>
            <a:pPr>
              <a:buFont typeface="Arial" pitchFamily="34" charset="0"/>
              <a:buChar char="•"/>
            </a:pPr>
            <a:r>
              <a:rPr lang="en-US" u="sng" dirty="0" smtClean="0">
                <a:hlinkClick r:id="rId4"/>
              </a:rPr>
              <a:t>http://www.alriyadh.com/858748</a:t>
            </a:r>
            <a:r>
              <a:rPr lang="ar-SA" u="sng" dirty="0" smtClean="0"/>
              <a:t> ,1437/1/21</a:t>
            </a:r>
            <a:endParaRPr lang="en-US" dirty="0" smtClean="0"/>
          </a:p>
          <a:p>
            <a:pPr>
              <a:buFont typeface="Arial" pitchFamily="34" charset="0"/>
              <a:buChar char="•"/>
            </a:pPr>
            <a:endParaRPr lang="ar-SA" dirty="0" smtClean="0"/>
          </a:p>
          <a:p>
            <a:pPr>
              <a:buFont typeface="Arial" pitchFamily="34" charset="0"/>
              <a:buChar char="•"/>
            </a:pPr>
            <a:endParaRPr lang="ar-SA" dirty="0" smtClean="0"/>
          </a:p>
          <a:p>
            <a:pPr>
              <a:buFont typeface="Arial" pitchFamily="34" charset="0"/>
              <a:buChar char="•"/>
            </a:pPr>
            <a:endParaRPr lang="ar-SA" dirty="0" smtClean="0"/>
          </a:p>
          <a:p>
            <a:r>
              <a:rPr lang="ar-SA" b="1" dirty="0" smtClean="0"/>
              <a:t> </a:t>
            </a:r>
          </a:p>
          <a:p>
            <a:endParaRPr lang="ar-SA" dirty="0"/>
          </a:p>
        </p:txBody>
      </p:sp>
      <p:sp>
        <p:nvSpPr>
          <p:cNvPr id="4" name="وسيلة شرح مع سهم إلى الأسفل 3"/>
          <p:cNvSpPr/>
          <p:nvPr/>
        </p:nvSpPr>
        <p:spPr>
          <a:xfrm>
            <a:off x="3214678" y="142852"/>
            <a:ext cx="2714644" cy="2214578"/>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Input 5"/>
          <p:cNvSpPr/>
          <p:nvPr/>
        </p:nvSpPr>
        <p:spPr>
          <a:xfrm>
            <a:off x="2643174" y="1571612"/>
            <a:ext cx="5929354" cy="1571636"/>
          </a:xfrm>
          <a:prstGeom prst="flowChartManualInpu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Title 1"/>
          <p:cNvSpPr>
            <a:spLocks noGrp="1"/>
          </p:cNvSpPr>
          <p:nvPr>
            <p:ph type="title"/>
          </p:nvPr>
        </p:nvSpPr>
        <p:spPr>
          <a:xfrm>
            <a:off x="1428728" y="1785926"/>
            <a:ext cx="8229600" cy="1143000"/>
          </a:xfrm>
        </p:spPr>
        <p:txBody>
          <a:bodyPr>
            <a:noAutofit/>
          </a:bodyPr>
          <a:lstStyle/>
          <a:p>
            <a:r>
              <a:rPr lang="ar-SA" sz="11500" b="1" dirty="0">
                <a:solidFill>
                  <a:schemeClr val="bg1"/>
                </a:solidFill>
                <a:effectLst>
                  <a:outerShdw blurRad="38100" dist="38100" dir="2700000" algn="tl">
                    <a:srgbClr val="000000">
                      <a:alpha val="43137"/>
                    </a:srgbClr>
                  </a:outerShdw>
                </a:effectLst>
                <a:latin typeface="Microsoft Uighur" pitchFamily="2" charset="-78"/>
                <a:cs typeface="Microsoft Uighur" pitchFamily="2" charset="-78"/>
              </a:rPr>
              <a:t>نطاق </a:t>
            </a:r>
            <a:r>
              <a:rPr lang="ar-SA" sz="11500" b="1" dirty="0" smtClean="0">
                <a:solidFill>
                  <a:schemeClr val="bg1"/>
                </a:solidFill>
                <a:effectLst>
                  <a:outerShdw blurRad="38100" dist="38100" dir="2700000" algn="tl">
                    <a:srgbClr val="000000">
                      <a:alpha val="43137"/>
                    </a:srgbClr>
                  </a:outerShdw>
                </a:effectLst>
                <a:latin typeface="Microsoft Uighur" pitchFamily="2" charset="-78"/>
                <a:cs typeface="Microsoft Uighur" pitchFamily="2" charset="-78"/>
              </a:rPr>
              <a:t>البحث</a:t>
            </a:r>
            <a:endParaRPr lang="ar-SA" sz="11500" b="1" dirty="0">
              <a:solidFill>
                <a:schemeClr val="bg1"/>
              </a:solidFill>
              <a:effectLst>
                <a:outerShdw blurRad="38100" dist="38100" dir="2700000" algn="tl">
                  <a:srgbClr val="000000">
                    <a:alpha val="43137"/>
                  </a:srgbClr>
                </a:outerShdw>
              </a:effectLst>
              <a:latin typeface="Microsoft Uighur" pitchFamily="2" charset="-78"/>
              <a:cs typeface="Microsoft Uighur" pitchFamily="2" charset="-78"/>
            </a:endParaRPr>
          </a:p>
        </p:txBody>
      </p:sp>
      <p:sp>
        <p:nvSpPr>
          <p:cNvPr id="4" name="TextBox 3"/>
          <p:cNvSpPr txBox="1"/>
          <p:nvPr/>
        </p:nvSpPr>
        <p:spPr>
          <a:xfrm>
            <a:off x="714348" y="3357562"/>
            <a:ext cx="7980069" cy="707886"/>
          </a:xfrm>
          <a:prstGeom prst="rect">
            <a:avLst/>
          </a:prstGeom>
          <a:noFill/>
        </p:spPr>
        <p:txBody>
          <a:bodyPr wrap="none" rtlCol="1">
            <a:spAutoFit/>
          </a:bodyPr>
          <a:lstStyle/>
          <a:p>
            <a:r>
              <a:rPr lang="ar-SA" sz="2000" dirty="0" smtClean="0"/>
              <a:t>سنركز في هذا البحث على تطور الصكوك الأسلامية ومدى فعاليتها في الصناعة المالية الأسلامه </a:t>
            </a:r>
          </a:p>
          <a:p>
            <a:r>
              <a:rPr lang="ar-SA" sz="2000" dirty="0" smtClean="0"/>
              <a:t>دون التطرق إلى الأربع قطاعات الأخرى التأمين وصناديق الأستثمار والمصارف</a:t>
            </a:r>
            <a:endParaRPr lang="ar-SA" sz="2000" dirty="0"/>
          </a:p>
        </p:txBody>
      </p:sp>
      <p:sp>
        <p:nvSpPr>
          <p:cNvPr id="7" name="Flowchart: Manual Input 6"/>
          <p:cNvSpPr/>
          <p:nvPr/>
        </p:nvSpPr>
        <p:spPr>
          <a:xfrm>
            <a:off x="5429256" y="4214818"/>
            <a:ext cx="3143272" cy="642942"/>
          </a:xfrm>
          <a:prstGeom prst="flowChartManualInpu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effectLst>
                  <a:outerShdw blurRad="38100" dist="38100" dir="2700000" algn="tl">
                    <a:srgbClr val="000000">
                      <a:alpha val="43137"/>
                    </a:srgbClr>
                  </a:outerShdw>
                </a:effectLst>
              </a:rPr>
              <a:t>مصطلحات ذات صلة </a:t>
            </a:r>
            <a:endParaRPr lang="ar-SA" sz="2800" dirty="0">
              <a:effectLst>
                <a:outerShdw blurRad="38100" dist="38100" dir="2700000" algn="tl">
                  <a:srgbClr val="000000">
                    <a:alpha val="43137"/>
                  </a:srgbClr>
                </a:outerShdw>
              </a:effectLst>
            </a:endParaRPr>
          </a:p>
        </p:txBody>
      </p:sp>
      <p:sp>
        <p:nvSpPr>
          <p:cNvPr id="9" name="TextBox 8"/>
          <p:cNvSpPr txBox="1"/>
          <p:nvPr/>
        </p:nvSpPr>
        <p:spPr>
          <a:xfrm>
            <a:off x="1857356" y="5214950"/>
            <a:ext cx="6611105" cy="369332"/>
          </a:xfrm>
          <a:prstGeom prst="rect">
            <a:avLst/>
          </a:prstGeom>
          <a:noFill/>
        </p:spPr>
        <p:txBody>
          <a:bodyPr wrap="none" rtlCol="1">
            <a:spAutoFit/>
          </a:bodyPr>
          <a:lstStyle/>
          <a:p>
            <a:r>
              <a:rPr lang="ar-SA" dirty="0" smtClean="0"/>
              <a:t>الصكوك  _ الصكوك الأسلامية _ أنواع الصكوك _ الأزمة المالية _الصيرفة الأسلامية </a:t>
            </a: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nual Input 4"/>
          <p:cNvSpPr/>
          <p:nvPr/>
        </p:nvSpPr>
        <p:spPr>
          <a:xfrm rot="10800000">
            <a:off x="1571604" y="3929066"/>
            <a:ext cx="7358114" cy="1643074"/>
          </a:xfrm>
          <a:prstGeom prst="flowChartManualInput">
            <a:avLst/>
          </a:prstGeom>
          <a:solidFill>
            <a:srgbClr val="D06338"/>
          </a:solidFill>
          <a:ln>
            <a:solidFill>
              <a:srgbClr val="D63232">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Flowchart: Manual Input 3"/>
          <p:cNvSpPr/>
          <p:nvPr/>
        </p:nvSpPr>
        <p:spPr>
          <a:xfrm>
            <a:off x="1000100" y="2428868"/>
            <a:ext cx="6143668" cy="1285884"/>
          </a:xfrm>
          <a:prstGeom prst="flowChartManualInput">
            <a:avLst/>
          </a:prstGeom>
          <a:solidFill>
            <a:srgbClr val="BEBE3C">
              <a:alpha val="94902"/>
            </a:srgbClr>
          </a:solidFill>
          <a:ln>
            <a:solidFill>
              <a:schemeClr val="accent2">
                <a:lumMod val="40000"/>
                <a:lumOff val="6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Title 1"/>
          <p:cNvSpPr>
            <a:spLocks noGrp="1"/>
          </p:cNvSpPr>
          <p:nvPr>
            <p:ph type="title"/>
          </p:nvPr>
        </p:nvSpPr>
        <p:spPr>
          <a:xfrm>
            <a:off x="1214414" y="2571744"/>
            <a:ext cx="5757874" cy="1143000"/>
          </a:xfrm>
        </p:spPr>
        <p:txBody>
          <a:bodyPr>
            <a:noAutofit/>
          </a:bodyPr>
          <a:lstStyle/>
          <a:p>
            <a:pPr algn="r"/>
            <a:r>
              <a:rPr lang="ar-SA" sz="2400" b="1" dirty="0" smtClean="0">
                <a:latin typeface="Sakkal Majalla" pitchFamily="2" charset="-78"/>
                <a:cs typeface="Sakkal Majalla" pitchFamily="2" charset="-78"/>
              </a:rPr>
              <a:t>أن </a:t>
            </a:r>
            <a:r>
              <a:rPr lang="ar-SA" sz="2400" b="1" dirty="0">
                <a:latin typeface="Sakkal Majalla" pitchFamily="2" charset="-78"/>
                <a:cs typeface="Sakkal Majalla" pitchFamily="2" charset="-78"/>
              </a:rPr>
              <a:t>الصكوك بإمكانها تمتين اخلاقيات الرقابه داخل اسواق المال من خلال الضوابط الشرعية المتعلقة بالصكوك الإسلامية</a:t>
            </a:r>
          </a:p>
        </p:txBody>
      </p:sp>
      <p:sp>
        <p:nvSpPr>
          <p:cNvPr id="3" name="Content Placeholder 2"/>
          <p:cNvSpPr>
            <a:spLocks noGrp="1"/>
          </p:cNvSpPr>
          <p:nvPr>
            <p:ph idx="4294967295"/>
          </p:nvPr>
        </p:nvSpPr>
        <p:spPr>
          <a:xfrm>
            <a:off x="1500166" y="3929066"/>
            <a:ext cx="7372344" cy="2125659"/>
          </a:xfrm>
        </p:spPr>
        <p:txBody>
          <a:bodyPr/>
          <a:lstStyle/>
          <a:p>
            <a:pPr>
              <a:buNone/>
            </a:pPr>
            <a:r>
              <a:rPr lang="ar-SA" sz="2400" dirty="0" smtClean="0">
                <a:latin typeface="Sakkal Majalla" pitchFamily="2" charset="-78"/>
                <a:cs typeface="Sakkal Majalla" pitchFamily="2" charset="-78"/>
              </a:rPr>
              <a:t> بيان مدى تطور الصكوك الاسلاميه على مدى السنين السابقه الى اليوم وبيان تنوع الصكوك الاسلاميه تنوع واسع مثل صكوك المضاربة والمشاركة والسلم، </a:t>
            </a:r>
            <a:r>
              <a:rPr lang="ar-SA" sz="2400" dirty="0" smtClean="0"/>
              <a:t> الاستصناع، والإجارة، والمزارعة، والمساقاة، والمغارسة...الخ</a:t>
            </a:r>
            <a:endParaRPr lang="ar-SA" sz="2400" dirty="0" smtClean="0">
              <a:latin typeface="Sakkal Majalla" pitchFamily="2" charset="-78"/>
              <a:cs typeface="Sakkal Majalla" pitchFamily="2" charset="-78"/>
            </a:endParaRPr>
          </a:p>
          <a:p>
            <a:pPr>
              <a:buNone/>
            </a:pPr>
            <a:endParaRPr lang="ar-SA" dirty="0"/>
          </a:p>
        </p:txBody>
      </p:sp>
      <p:cxnSp>
        <p:nvCxnSpPr>
          <p:cNvPr id="6" name="Curved Connector 5"/>
          <p:cNvCxnSpPr/>
          <p:nvPr/>
        </p:nvCxnSpPr>
        <p:spPr>
          <a:xfrm rot="5400000">
            <a:off x="7393785" y="1893099"/>
            <a:ext cx="2000264" cy="1500166"/>
          </a:xfrm>
          <a:prstGeom prst="curved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cxnSp>
        <p:nvCxnSpPr>
          <p:cNvPr id="7" name="Shape 6"/>
          <p:cNvCxnSpPr/>
          <p:nvPr/>
        </p:nvCxnSpPr>
        <p:spPr>
          <a:xfrm>
            <a:off x="0" y="2285992"/>
            <a:ext cx="857256" cy="785794"/>
          </a:xfrm>
          <a:prstGeom prst="curved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sp>
        <p:nvSpPr>
          <p:cNvPr id="9" name="Flowchart: Manual Input 8"/>
          <p:cNvSpPr/>
          <p:nvPr/>
        </p:nvSpPr>
        <p:spPr>
          <a:xfrm>
            <a:off x="285720" y="5572140"/>
            <a:ext cx="5286380" cy="857256"/>
          </a:xfrm>
          <a:prstGeom prst="flowChartManualInput">
            <a:avLst/>
          </a:prstGeom>
          <a:solidFill>
            <a:schemeClr val="bg2">
              <a:lumMod val="50000"/>
            </a:schemeClr>
          </a:solidFill>
          <a:ln>
            <a:solidFill>
              <a:schemeClr val="bg2">
                <a:lumMod val="50000"/>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Rectangle 9"/>
          <p:cNvSpPr/>
          <p:nvPr/>
        </p:nvSpPr>
        <p:spPr>
          <a:xfrm>
            <a:off x="357158" y="5643578"/>
            <a:ext cx="5143536" cy="523220"/>
          </a:xfrm>
          <a:prstGeom prst="rect">
            <a:avLst/>
          </a:prstGeom>
        </p:spPr>
        <p:txBody>
          <a:bodyPr wrap="square">
            <a:spAutoFit/>
          </a:bodyPr>
          <a:lstStyle/>
          <a:p>
            <a:r>
              <a:rPr lang="ar-SA" sz="2000" b="1" dirty="0" smtClean="0">
                <a:effectLst>
                  <a:outerShdw blurRad="38100" dist="38100" dir="2700000" algn="tl">
                    <a:srgbClr val="000000">
                      <a:alpha val="43137"/>
                    </a:srgbClr>
                  </a:outerShdw>
                </a:effectLst>
                <a:latin typeface="Arabic Typesetting" pitchFamily="66" charset="-78"/>
                <a:cs typeface="Arabic Typesetting" pitchFamily="66" charset="-78"/>
              </a:rPr>
              <a:t>تحقيق </a:t>
            </a:r>
            <a:r>
              <a:rPr lang="ar-SA" sz="2800" b="1" dirty="0" smtClean="0">
                <a:effectLst>
                  <a:outerShdw blurRad="38100" dist="38100" dir="2700000" algn="tl">
                    <a:srgbClr val="000000">
                      <a:alpha val="43137"/>
                    </a:srgbClr>
                  </a:outerShdw>
                </a:effectLst>
                <a:latin typeface="Arabic Typesetting" pitchFamily="66" charset="-78"/>
                <a:cs typeface="Arabic Typesetting" pitchFamily="66" charset="-78"/>
              </a:rPr>
              <a:t>الصكوك  الاسلاميه </a:t>
            </a:r>
            <a:r>
              <a:rPr lang="ar-SA" sz="2000" b="1" dirty="0" smtClean="0">
                <a:effectLst>
                  <a:outerShdw blurRad="38100" dist="38100" dir="2700000" algn="tl">
                    <a:srgbClr val="000000">
                      <a:alpha val="43137"/>
                    </a:srgbClr>
                  </a:outerShdw>
                </a:effectLst>
                <a:latin typeface="Arabic Typesetting" pitchFamily="66" charset="-78"/>
                <a:cs typeface="Arabic Typesetting" pitchFamily="66" charset="-78"/>
              </a:rPr>
              <a:t>فعالية في إنقاذ اقتصاد المملكة أثناء الأزمات المالية</a:t>
            </a:r>
            <a:endParaRPr lang="ar-SA" sz="2000" b="1" dirty="0">
              <a:effectLst>
                <a:outerShdw blurRad="38100" dist="38100" dir="2700000" algn="tl">
                  <a:srgbClr val="000000">
                    <a:alpha val="43137"/>
                  </a:srgbClr>
                </a:outerShdw>
              </a:effectLst>
            </a:endParaRPr>
          </a:p>
        </p:txBody>
      </p:sp>
      <p:cxnSp>
        <p:nvCxnSpPr>
          <p:cNvPr id="11" name="Shape 6"/>
          <p:cNvCxnSpPr/>
          <p:nvPr/>
        </p:nvCxnSpPr>
        <p:spPr>
          <a:xfrm rot="16200000" flipH="1">
            <a:off x="-107173" y="4393429"/>
            <a:ext cx="1285884" cy="1071538"/>
          </a:xfrm>
          <a:prstGeom prst="curved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sp>
        <p:nvSpPr>
          <p:cNvPr id="14" name="Title 1"/>
          <p:cNvSpPr txBox="1">
            <a:spLocks/>
          </p:cNvSpPr>
          <p:nvPr/>
        </p:nvSpPr>
        <p:spPr>
          <a:xfrm>
            <a:off x="0" y="428604"/>
            <a:ext cx="7572428" cy="785818"/>
          </a:xfrm>
          <a:prstGeom prst="rect">
            <a:avLst/>
          </a:prstGeom>
        </p:spPr>
        <p:txBody>
          <a:bodyPr vert="horz" lIns="91440" tIns="45720" rIns="91440" bIns="45720" rtlCol="1" anchor="ctr">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9600" b="0" i="0" u="none" strike="noStrike" kern="1200" cap="none" spc="-30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Akhbar MT" pitchFamily="2" charset="-78"/>
              </a:rPr>
              <a:t>أهداف البحث</a:t>
            </a:r>
            <a:endParaRPr kumimoji="0" lang="ar-SA" sz="9600" b="0" i="0" u="none" strike="noStrike" kern="1200" cap="none" spc="-30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Akhbar MT" pitchFamily="2" charset="-78"/>
            </a:endParaRPr>
          </a:p>
        </p:txBody>
      </p:sp>
      <p:sp>
        <p:nvSpPr>
          <p:cNvPr id="15" name="Arc 14"/>
          <p:cNvSpPr/>
          <p:nvPr/>
        </p:nvSpPr>
        <p:spPr>
          <a:xfrm rot="21227643">
            <a:off x="-2962114" y="1428801"/>
            <a:ext cx="10644262" cy="1285884"/>
          </a:xfrm>
          <a:prstGeom prst="arc">
            <a:avLst>
              <a:gd name="adj1" fmla="val 19753336"/>
              <a:gd name="adj2" fmla="val 153092"/>
            </a:avLst>
          </a:prstGeom>
        </p:spPr>
        <p:style>
          <a:lnRef idx="2">
            <a:schemeClr val="accent5"/>
          </a:lnRef>
          <a:fillRef idx="0">
            <a:schemeClr val="accent5"/>
          </a:fillRef>
          <a:effectRef idx="1">
            <a:schemeClr val="accent5"/>
          </a:effectRef>
          <a:fontRef idx="minor">
            <a:schemeClr val="tx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71472" y="785794"/>
            <a:ext cx="8229600" cy="1143000"/>
          </a:xfrm>
        </p:spPr>
        <p:txBody>
          <a:bodyPr>
            <a:noAutofit/>
          </a:bodyPr>
          <a:lstStyle/>
          <a:p>
            <a:pPr algn="r"/>
            <a:r>
              <a:rPr lang="ar-SA" sz="8000" dirty="0" smtClean="0">
                <a:effectLst>
                  <a:outerShdw blurRad="38100" dist="38100" dir="2700000" algn="tl">
                    <a:srgbClr val="000000">
                      <a:alpha val="43137"/>
                    </a:srgbClr>
                  </a:outerShdw>
                </a:effectLst>
                <a:cs typeface="DecoType Naskh" pitchFamily="2" charset="-78"/>
              </a:rPr>
              <a:t>الفرضية</a:t>
            </a:r>
            <a:endParaRPr lang="ar-SA" sz="8000" dirty="0">
              <a:effectLst>
                <a:outerShdw blurRad="38100" dist="38100" dir="2700000" algn="tl">
                  <a:srgbClr val="000000">
                    <a:alpha val="43137"/>
                  </a:srgbClr>
                </a:outerShdw>
              </a:effectLst>
              <a:cs typeface="DecoType Naskh" pitchFamily="2" charset="-78"/>
            </a:endParaRPr>
          </a:p>
        </p:txBody>
      </p:sp>
      <p:sp>
        <p:nvSpPr>
          <p:cNvPr id="13" name="Left Bracket 12"/>
          <p:cNvSpPr/>
          <p:nvPr/>
        </p:nvSpPr>
        <p:spPr>
          <a:xfrm>
            <a:off x="6143636" y="500042"/>
            <a:ext cx="857256" cy="1785950"/>
          </a:xfrm>
          <a:prstGeom prst="leftBracket">
            <a:avLst>
              <a:gd name="adj" fmla="val 8333"/>
            </a:avLst>
          </a:prstGeom>
        </p:spPr>
        <p:style>
          <a:lnRef idx="2">
            <a:schemeClr val="accent4"/>
          </a:lnRef>
          <a:fillRef idx="0">
            <a:schemeClr val="accent4"/>
          </a:fillRef>
          <a:effectRef idx="1">
            <a:schemeClr val="accent4"/>
          </a:effectRef>
          <a:fontRef idx="minor">
            <a:schemeClr val="tx1"/>
          </a:fontRef>
        </p:style>
        <p:txBody>
          <a:bodyPr rtlCol="1" anchor="ctr"/>
          <a:lstStyle/>
          <a:p>
            <a:pPr algn="ctr"/>
            <a:endParaRPr lang="ar-SA"/>
          </a:p>
        </p:txBody>
      </p:sp>
      <p:sp>
        <p:nvSpPr>
          <p:cNvPr id="14" name="TextBox 13"/>
          <p:cNvSpPr txBox="1"/>
          <p:nvPr/>
        </p:nvSpPr>
        <p:spPr>
          <a:xfrm>
            <a:off x="6184488" y="3071810"/>
            <a:ext cx="184731" cy="923330"/>
          </a:xfrm>
          <a:prstGeom prst="rect">
            <a:avLst/>
          </a:prstGeom>
          <a:noFill/>
        </p:spPr>
        <p:txBody>
          <a:bodyPr wrap="none" rtlCol="1">
            <a:spAutoFit/>
          </a:bodyPr>
          <a:lstStyle/>
          <a:p>
            <a:endParaRPr lang="ar-SA" dirty="0" smtClean="0"/>
          </a:p>
          <a:p>
            <a:endParaRPr lang="ar-SA" dirty="0" smtClean="0"/>
          </a:p>
          <a:p>
            <a:endParaRPr lang="ar-SA" dirty="0"/>
          </a:p>
        </p:txBody>
      </p:sp>
      <p:sp>
        <p:nvSpPr>
          <p:cNvPr id="15" name="TextBox 14"/>
          <p:cNvSpPr txBox="1"/>
          <p:nvPr/>
        </p:nvSpPr>
        <p:spPr>
          <a:xfrm>
            <a:off x="1273238" y="2928934"/>
            <a:ext cx="6037229" cy="707886"/>
          </a:xfrm>
          <a:prstGeom prst="rect">
            <a:avLst/>
          </a:prstGeom>
          <a:noFill/>
        </p:spPr>
        <p:txBody>
          <a:bodyPr wrap="none" rtlCol="1">
            <a:spAutoFit/>
          </a:bodyPr>
          <a:lstStyle/>
          <a:p>
            <a:r>
              <a:rPr lang="ar-SA" sz="2000" b="1" u="sng" dirty="0" smtClean="0"/>
              <a:t>مامدى تطور الصكوك وأثره على صناعة الخدمات المالية الإسلامية في </a:t>
            </a:r>
          </a:p>
          <a:p>
            <a:r>
              <a:rPr lang="ar-SA" sz="2000" b="1" u="sng" dirty="0" smtClean="0"/>
              <a:t>المملكة العربية السعودية ؟   </a:t>
            </a:r>
            <a:endParaRPr lang="ar-SA" sz="2000" b="1" u="sn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357298"/>
            <a:ext cx="8229600" cy="5715040"/>
          </a:xfrm>
        </p:spPr>
        <p:txBody>
          <a:bodyPr>
            <a:normAutofit/>
          </a:bodyPr>
          <a:lstStyle/>
          <a:p>
            <a:pPr algn="r"/>
            <a:r>
              <a:rPr lang="ar-SA" sz="2700" dirty="0" smtClean="0">
                <a:latin typeface="Arabic Typesetting" pitchFamily="66" charset="-78"/>
                <a:cs typeface="Arabic Typesetting" pitchFamily="66" charset="-78"/>
              </a:rPr>
              <a:t/>
            </a:r>
            <a:br>
              <a:rPr lang="ar-SA" sz="2700" dirty="0" smtClean="0">
                <a:latin typeface="Arabic Typesetting" pitchFamily="66" charset="-78"/>
                <a:cs typeface="Arabic Typesetting" pitchFamily="66" charset="-78"/>
              </a:rPr>
            </a:br>
            <a:r>
              <a:rPr lang="ar-SA" sz="2700" dirty="0" smtClean="0">
                <a:latin typeface="Arabic Typesetting" pitchFamily="66" charset="-78"/>
                <a:cs typeface="Arabic Typesetting" pitchFamily="66" charset="-78"/>
              </a:rPr>
              <a:t/>
            </a:r>
            <a:br>
              <a:rPr lang="ar-SA" sz="2700" dirty="0" smtClean="0">
                <a:latin typeface="Arabic Typesetting" pitchFamily="66" charset="-78"/>
                <a:cs typeface="Arabic Typesetting" pitchFamily="66" charset="-78"/>
              </a:rPr>
            </a:br>
            <a:r>
              <a:rPr lang="ar-SA" sz="2700" dirty="0" smtClean="0">
                <a:latin typeface="Arabic Typesetting" pitchFamily="66" charset="-78"/>
                <a:cs typeface="Arabic Typesetting" pitchFamily="66" charset="-78"/>
              </a:rPr>
              <a:t> </a:t>
            </a:r>
            <a:br>
              <a:rPr lang="ar-SA" sz="2700" dirty="0" smtClean="0">
                <a:latin typeface="Arabic Typesetting" pitchFamily="66" charset="-78"/>
                <a:cs typeface="Arabic Typesetting" pitchFamily="66" charset="-78"/>
              </a:rPr>
            </a:br>
            <a:r>
              <a:rPr lang="ar-SA" dirty="0" smtClean="0">
                <a:latin typeface="Arabic Typesetting" pitchFamily="66" charset="-78"/>
                <a:cs typeface="Arabic Typesetting" pitchFamily="66" charset="-78"/>
              </a:rPr>
              <a:t/>
            </a:r>
            <a:br>
              <a:rPr lang="ar-SA" dirty="0" smtClean="0">
                <a:latin typeface="Arabic Typesetting" pitchFamily="66" charset="-78"/>
                <a:cs typeface="Arabic Typesetting" pitchFamily="66" charset="-78"/>
              </a:rPr>
            </a:br>
            <a:endParaRPr lang="ar-SA" dirty="0"/>
          </a:p>
        </p:txBody>
      </p:sp>
      <p:sp>
        <p:nvSpPr>
          <p:cNvPr id="5" name="Flowchart: Terminator 4"/>
          <p:cNvSpPr/>
          <p:nvPr/>
        </p:nvSpPr>
        <p:spPr>
          <a:xfrm>
            <a:off x="714348" y="571480"/>
            <a:ext cx="4429156" cy="1500198"/>
          </a:xfrm>
          <a:prstGeom prst="flowChartTerminator">
            <a:avLst/>
          </a:prstGeom>
          <a:solidFill>
            <a:schemeClr val="accent4">
              <a:lumMod val="5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smtClean="0">
                <a:latin typeface="Arabic Typesetting" pitchFamily="66" charset="-78"/>
                <a:cs typeface="Arabic Typesetting" pitchFamily="66" charset="-78"/>
              </a:rPr>
              <a:t>المبحث الأول :</a:t>
            </a:r>
            <a:r>
              <a:rPr lang="ar-SA" sz="2800" dirty="0" smtClean="0">
                <a:latin typeface="Arabic Typesetting" pitchFamily="66" charset="-78"/>
                <a:cs typeface="Arabic Typesetting" pitchFamily="66" charset="-78"/>
              </a:rPr>
              <a:t/>
            </a:r>
            <a:br>
              <a:rPr lang="ar-SA" sz="2800" dirty="0" smtClean="0">
                <a:latin typeface="Arabic Typesetting" pitchFamily="66" charset="-78"/>
                <a:cs typeface="Arabic Typesetting" pitchFamily="66" charset="-78"/>
              </a:rPr>
            </a:br>
            <a:r>
              <a:rPr lang="ar-SA" sz="2000" dirty="0" smtClean="0">
                <a:latin typeface="Arabic Typesetting" pitchFamily="66" charset="-78"/>
                <a:cs typeface="Arabic Typesetting" pitchFamily="66" charset="-78"/>
              </a:rPr>
              <a:t>-مفهوم الصكوك الاسلاميه.....</a:t>
            </a:r>
            <a:br>
              <a:rPr lang="ar-SA" sz="2000" dirty="0" smtClean="0">
                <a:latin typeface="Arabic Typesetting" pitchFamily="66" charset="-78"/>
                <a:cs typeface="Arabic Typesetting" pitchFamily="66" charset="-78"/>
              </a:rPr>
            </a:br>
            <a:r>
              <a:rPr lang="ar-SA" sz="2000" dirty="0" smtClean="0">
                <a:latin typeface="Arabic Typesetting" pitchFamily="66" charset="-78"/>
                <a:cs typeface="Arabic Typesetting" pitchFamily="66" charset="-78"/>
              </a:rPr>
              <a:t>-أنواع الصكوك الاسلاميه ......</a:t>
            </a:r>
          </a:p>
          <a:p>
            <a:r>
              <a:rPr lang="ar-SA" sz="2000" dirty="0" smtClean="0">
                <a:latin typeface="Arabic Typesetting" pitchFamily="66" charset="-78"/>
                <a:cs typeface="Arabic Typesetting" pitchFamily="66" charset="-78"/>
              </a:rPr>
              <a:t>-الفرق بينها وبين الصك العادي </a:t>
            </a:r>
            <a:r>
              <a:rPr lang="ar-SA" sz="2000" dirty="0" smtClean="0">
                <a:latin typeface="Arabic Typesetting" pitchFamily="66" charset="-78"/>
                <a:cs typeface="Arabic Typesetting" pitchFamily="66" charset="-78"/>
              </a:rPr>
              <a:t>السند (القرض) وبينها وبين السهم</a:t>
            </a:r>
            <a:endParaRPr lang="ar-SA" sz="2800" dirty="0"/>
          </a:p>
        </p:txBody>
      </p:sp>
      <p:sp>
        <p:nvSpPr>
          <p:cNvPr id="6" name="TextBox 5"/>
          <p:cNvSpPr txBox="1"/>
          <p:nvPr/>
        </p:nvSpPr>
        <p:spPr>
          <a:xfrm>
            <a:off x="5663713" y="285728"/>
            <a:ext cx="2969083" cy="2215991"/>
          </a:xfrm>
          <a:prstGeom prst="rect">
            <a:avLst/>
          </a:prstGeom>
          <a:noFill/>
        </p:spPr>
        <p:txBody>
          <a:bodyPr wrap="none" rtlCol="1">
            <a:spAutoFit/>
          </a:bodyPr>
          <a:lstStyle/>
          <a:p>
            <a:r>
              <a:rPr lang="ar-SA" sz="13800" dirty="0" smtClean="0">
                <a:effectLst>
                  <a:outerShdw blurRad="38100" dist="38100" dir="2700000" algn="tl">
                    <a:srgbClr val="000000">
                      <a:alpha val="43137"/>
                    </a:srgbClr>
                  </a:outerShdw>
                </a:effectLst>
                <a:latin typeface="Arabic Typesetting" pitchFamily="66" charset="-78"/>
                <a:cs typeface="Akhbar MT" pitchFamily="2" charset="-78"/>
              </a:rPr>
              <a:t>المقدمة</a:t>
            </a:r>
            <a:endParaRPr lang="ar-SA" sz="9600" dirty="0">
              <a:effectLst>
                <a:outerShdw blurRad="38100" dist="38100" dir="2700000" algn="tl">
                  <a:srgbClr val="000000">
                    <a:alpha val="43137"/>
                  </a:srgbClr>
                </a:outerShdw>
              </a:effectLst>
              <a:cs typeface="Akhbar MT" pitchFamily="2" charset="-78"/>
            </a:endParaRPr>
          </a:p>
        </p:txBody>
      </p:sp>
      <p:sp>
        <p:nvSpPr>
          <p:cNvPr id="13" name="Flowchart: Terminator 12"/>
          <p:cNvSpPr/>
          <p:nvPr/>
        </p:nvSpPr>
        <p:spPr>
          <a:xfrm>
            <a:off x="4929190" y="2714620"/>
            <a:ext cx="3857652" cy="1643074"/>
          </a:xfrm>
          <a:prstGeom prst="flowChartTerminator">
            <a:avLst/>
          </a:prstGeom>
          <a:solidFill>
            <a:srgbClr val="BD75B8"/>
          </a:solidFill>
          <a:ln>
            <a:solidFill>
              <a:srgbClr val="BD75B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4400" b="1" dirty="0" smtClean="0">
                <a:latin typeface="Arabic Typesetting" pitchFamily="66" charset="-78"/>
                <a:cs typeface="Arabic Typesetting" pitchFamily="66" charset="-78"/>
              </a:rPr>
              <a:t>المبحث الثاني</a:t>
            </a:r>
            <a:r>
              <a:rPr lang="ar-SA" dirty="0" smtClean="0">
                <a:latin typeface="Arabic Typesetting" pitchFamily="66" charset="-78"/>
                <a:cs typeface="Arabic Typesetting" pitchFamily="66" charset="-78"/>
              </a:rPr>
              <a:t/>
            </a:r>
            <a:br>
              <a:rPr lang="ar-SA" dirty="0" smtClean="0">
                <a:latin typeface="Arabic Typesetting" pitchFamily="66" charset="-78"/>
                <a:cs typeface="Arabic Typesetting" pitchFamily="66" charset="-78"/>
              </a:rPr>
            </a:br>
            <a:r>
              <a:rPr lang="ar-SA" dirty="0" smtClean="0">
                <a:latin typeface="Arabic Typesetting" pitchFamily="66" charset="-78"/>
                <a:cs typeface="Arabic Typesetting" pitchFamily="66" charset="-78"/>
              </a:rPr>
              <a:t>-الصكوك الاسلاميه في المملكة .......</a:t>
            </a:r>
            <a:br>
              <a:rPr lang="ar-SA" dirty="0" smtClean="0">
                <a:latin typeface="Arabic Typesetting" pitchFamily="66" charset="-78"/>
                <a:cs typeface="Arabic Typesetting" pitchFamily="66" charset="-78"/>
              </a:rPr>
            </a:br>
            <a:r>
              <a:rPr lang="ar-SA" dirty="0" smtClean="0">
                <a:latin typeface="Arabic Typesetting" pitchFamily="66" charset="-78"/>
                <a:cs typeface="Arabic Typesetting" pitchFamily="66" charset="-78"/>
              </a:rPr>
              <a:t>- تطور الصكوك في المملكة وأثره ......</a:t>
            </a:r>
            <a:br>
              <a:rPr lang="ar-SA" dirty="0" smtClean="0">
                <a:latin typeface="Arabic Typesetting" pitchFamily="66" charset="-78"/>
                <a:cs typeface="Arabic Typesetting" pitchFamily="66" charset="-78"/>
              </a:rPr>
            </a:br>
            <a:r>
              <a:rPr lang="ar-SA" dirty="0" smtClean="0">
                <a:latin typeface="Arabic Typesetting" pitchFamily="66" charset="-78"/>
                <a:cs typeface="Arabic Typesetting" pitchFamily="66" charset="-78"/>
              </a:rPr>
              <a:t>-المعوقات التي تواجه  إصدار الصكوك الاسلاميه</a:t>
            </a:r>
            <a:endParaRPr lang="ar-SA" dirty="0"/>
          </a:p>
        </p:txBody>
      </p:sp>
      <p:sp>
        <p:nvSpPr>
          <p:cNvPr id="14" name="Flowchart: Terminator 13"/>
          <p:cNvSpPr/>
          <p:nvPr/>
        </p:nvSpPr>
        <p:spPr>
          <a:xfrm>
            <a:off x="0" y="3500438"/>
            <a:ext cx="3857620" cy="1428760"/>
          </a:xfrm>
          <a:prstGeom prst="flowChartTerminator">
            <a:avLst/>
          </a:prstGeom>
          <a:solidFill>
            <a:srgbClr val="BC97BF"/>
          </a:solidFill>
          <a:ln>
            <a:solidFill>
              <a:srgbClr val="BC97B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latin typeface="Arabic Typesetting" pitchFamily="66" charset="-78"/>
                <a:cs typeface="Arabic Typesetting" pitchFamily="66" charset="-78"/>
              </a:rPr>
              <a:t>المبحث الثالث </a:t>
            </a:r>
            <a:r>
              <a:rPr lang="ar-SA" dirty="0" smtClean="0">
                <a:latin typeface="Arabic Typesetting" pitchFamily="66" charset="-78"/>
                <a:cs typeface="Arabic Typesetting" pitchFamily="66" charset="-78"/>
              </a:rPr>
              <a:t/>
            </a:r>
            <a:br>
              <a:rPr lang="ar-SA" dirty="0" smtClean="0">
                <a:latin typeface="Arabic Typesetting" pitchFamily="66" charset="-78"/>
                <a:cs typeface="Arabic Typesetting" pitchFamily="66" charset="-78"/>
              </a:rPr>
            </a:br>
            <a:r>
              <a:rPr lang="ar-SA" sz="2400" dirty="0" smtClean="0">
                <a:latin typeface="Arabic Typesetting" pitchFamily="66" charset="-78"/>
                <a:cs typeface="Arabic Typesetting" pitchFamily="66" charset="-78"/>
              </a:rPr>
              <a:t>دور الصكوك في معالجة الأزمة المالية في المملكة</a:t>
            </a:r>
            <a:r>
              <a:rPr lang="ar-SA" dirty="0" smtClean="0">
                <a:latin typeface="Arabic Typesetting" pitchFamily="66" charset="-78"/>
                <a:cs typeface="Arabic Typesetting" pitchFamily="66" charset="-78"/>
              </a:rPr>
              <a:t/>
            </a:r>
            <a:br>
              <a:rPr lang="ar-SA" dirty="0" smtClean="0">
                <a:latin typeface="Arabic Typesetting" pitchFamily="66" charset="-78"/>
                <a:cs typeface="Arabic Typesetting" pitchFamily="66" charset="-78"/>
              </a:rPr>
            </a:br>
            <a:endParaRPr lang="ar-SA" dirty="0"/>
          </a:p>
        </p:txBody>
      </p:sp>
      <p:sp>
        <p:nvSpPr>
          <p:cNvPr id="15" name="Flowchart: Terminator 14"/>
          <p:cNvSpPr/>
          <p:nvPr/>
        </p:nvSpPr>
        <p:spPr>
          <a:xfrm>
            <a:off x="4286248" y="4714884"/>
            <a:ext cx="3643338" cy="1928826"/>
          </a:xfrm>
          <a:prstGeom prst="flowChartTerminator">
            <a:avLst/>
          </a:prstGeom>
          <a:solidFill>
            <a:schemeClr val="accent4">
              <a:lumMod val="50000"/>
            </a:schemeClr>
          </a:solidFill>
          <a:ln>
            <a:solidFill>
              <a:srgbClr val="E6D0E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latin typeface="Arabic Typesetting" pitchFamily="66" charset="-78"/>
                <a:cs typeface="Arabic Typesetting" pitchFamily="66" charset="-78"/>
              </a:rPr>
              <a:t>*الملحق :</a:t>
            </a:r>
            <a:br>
              <a:rPr lang="ar-SA" sz="2000" dirty="0" smtClean="0">
                <a:latin typeface="Arabic Typesetting" pitchFamily="66" charset="-78"/>
                <a:cs typeface="Arabic Typesetting" pitchFamily="66" charset="-78"/>
              </a:rPr>
            </a:br>
            <a:r>
              <a:rPr lang="ar-SA" sz="2000" dirty="0" smtClean="0">
                <a:latin typeface="Arabic Typesetting" pitchFamily="66" charset="-78"/>
                <a:cs typeface="Arabic Typesetting" pitchFamily="66" charset="-78"/>
              </a:rPr>
              <a:t>-الاستبيان </a:t>
            </a:r>
            <a:br>
              <a:rPr lang="ar-SA" sz="2000" dirty="0" smtClean="0">
                <a:latin typeface="Arabic Typesetting" pitchFamily="66" charset="-78"/>
                <a:cs typeface="Arabic Typesetting" pitchFamily="66" charset="-78"/>
              </a:rPr>
            </a:br>
            <a:r>
              <a:rPr lang="ar-SA" sz="2000" dirty="0" smtClean="0">
                <a:latin typeface="Arabic Typesetting" pitchFamily="66" charset="-78"/>
                <a:cs typeface="Arabic Typesetting" pitchFamily="66" charset="-78"/>
              </a:rPr>
              <a:t>*النتائج والتحليلات</a:t>
            </a:r>
            <a:br>
              <a:rPr lang="ar-SA" sz="2000" dirty="0" smtClean="0">
                <a:latin typeface="Arabic Typesetting" pitchFamily="66" charset="-78"/>
                <a:cs typeface="Arabic Typesetting" pitchFamily="66" charset="-78"/>
              </a:rPr>
            </a:br>
            <a:r>
              <a:rPr lang="ar-SA" sz="2000" dirty="0" smtClean="0">
                <a:latin typeface="Arabic Typesetting" pitchFamily="66" charset="-78"/>
                <a:cs typeface="Arabic Typesetting" pitchFamily="66" charset="-78"/>
              </a:rPr>
              <a:t>*التوصيات </a:t>
            </a:r>
            <a:br>
              <a:rPr lang="ar-SA" sz="2000" dirty="0" smtClean="0">
                <a:latin typeface="Arabic Typesetting" pitchFamily="66" charset="-78"/>
                <a:cs typeface="Arabic Typesetting" pitchFamily="66" charset="-78"/>
              </a:rPr>
            </a:br>
            <a:r>
              <a:rPr lang="ar-SA" sz="2000" dirty="0" smtClean="0">
                <a:latin typeface="Arabic Typesetting" pitchFamily="66" charset="-78"/>
                <a:cs typeface="Arabic Typesetting" pitchFamily="66" charset="-78"/>
              </a:rPr>
              <a:t>*الخاتمة </a:t>
            </a:r>
            <a:br>
              <a:rPr lang="ar-SA" sz="2000" dirty="0" smtClean="0">
                <a:latin typeface="Arabic Typesetting" pitchFamily="66" charset="-78"/>
                <a:cs typeface="Arabic Typesetting" pitchFamily="66" charset="-78"/>
              </a:rPr>
            </a:br>
            <a:r>
              <a:rPr lang="ar-SA" sz="2000" dirty="0" smtClean="0">
                <a:latin typeface="Arabic Typesetting" pitchFamily="66" charset="-78"/>
                <a:cs typeface="Arabic Typesetting" pitchFamily="66" charset="-78"/>
              </a:rPr>
              <a:t>*قائمة المراجع</a:t>
            </a:r>
            <a:endParaRPr lang="ar-SA" sz="2000" dirty="0"/>
          </a:p>
        </p:txBody>
      </p:sp>
      <p:cxnSp>
        <p:nvCxnSpPr>
          <p:cNvPr id="17" name="Curved Connector 16"/>
          <p:cNvCxnSpPr/>
          <p:nvPr/>
        </p:nvCxnSpPr>
        <p:spPr>
          <a:xfrm>
            <a:off x="2857488" y="5000636"/>
            <a:ext cx="1285884" cy="100013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10800000" flipV="1">
            <a:off x="3929058" y="3143248"/>
            <a:ext cx="928694" cy="71438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a:off x="5143504" y="1357298"/>
            <a:ext cx="1357322" cy="128588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Autofit/>
          </a:bodyPr>
          <a:lstStyle/>
          <a:p>
            <a:r>
              <a:rPr lang="ar-SA" sz="7200" b="1" dirty="0" smtClean="0">
                <a:effectLst>
                  <a:outerShdw blurRad="38100" dist="38100" dir="2700000" algn="tl">
                    <a:srgbClr val="000000">
                      <a:alpha val="43137"/>
                    </a:srgbClr>
                  </a:outerShdw>
                </a:effectLst>
                <a:cs typeface="Akhbar MT" pitchFamily="2" charset="-78"/>
              </a:rPr>
              <a:t>الأطار النظري </a:t>
            </a:r>
            <a:endParaRPr lang="ar-SA" sz="7200" b="1" dirty="0">
              <a:effectLst>
                <a:outerShdw blurRad="38100" dist="38100" dir="2700000" algn="tl">
                  <a:srgbClr val="000000">
                    <a:alpha val="43137"/>
                  </a:srgbClr>
                </a:outerShdw>
              </a:effectLst>
              <a:cs typeface="Akhbar MT" pitchFamily="2" charset="-78"/>
            </a:endParaRPr>
          </a:p>
        </p:txBody>
      </p:sp>
      <p:sp>
        <p:nvSpPr>
          <p:cNvPr id="3" name="TextBox 2"/>
          <p:cNvSpPr txBox="1"/>
          <p:nvPr/>
        </p:nvSpPr>
        <p:spPr>
          <a:xfrm>
            <a:off x="571472" y="928670"/>
            <a:ext cx="7858180" cy="5293757"/>
          </a:xfrm>
          <a:prstGeom prst="rect">
            <a:avLst/>
          </a:prstGeom>
          <a:noFill/>
        </p:spPr>
        <p:txBody>
          <a:bodyPr wrap="square" rtlCol="1">
            <a:spAutoFit/>
          </a:bodyPr>
          <a:lstStyle/>
          <a:p>
            <a:r>
              <a:rPr lang="ar-SA" sz="2400" dirty="0" smtClean="0">
                <a:effectLst>
                  <a:outerShdw blurRad="38100" dist="38100" dir="2700000" algn="tl">
                    <a:srgbClr val="000000">
                      <a:alpha val="43137"/>
                    </a:srgbClr>
                  </a:outerShdw>
                </a:effectLst>
              </a:rPr>
              <a:t>مفهوم التطور</a:t>
            </a:r>
            <a:r>
              <a:rPr lang="ar-SA" sz="1600" dirty="0" smtClean="0"/>
              <a:t>التطور بالمعنى الواسع هو النمو و التغيير والتحول من األدنى إلى األعلى ، ومن البسيط إلى المعقد .</a:t>
            </a:r>
          </a:p>
          <a:p>
            <a:r>
              <a:rPr lang="ar-SA" sz="2800" dirty="0" smtClean="0">
                <a:effectLst>
                  <a:outerShdw blurRad="38100" dist="38100" dir="2700000" algn="tl">
                    <a:srgbClr val="000000">
                      <a:alpha val="43137"/>
                    </a:srgbClr>
                  </a:outerShdw>
                </a:effectLst>
              </a:rPr>
              <a:t>تمويل الشركات الأسلامي </a:t>
            </a:r>
            <a:r>
              <a:rPr lang="ar-SA" sz="1600" dirty="0" smtClean="0"/>
              <a:t>: هو خدمة تمويليه تقدمها المصارف والمؤسسات المالية االسالميه للشركات عن طريق صيغ التمويل اإلسالمي وهي المرابحة واالستصناع واالجاره والمشاركة</a:t>
            </a:r>
          </a:p>
          <a:p>
            <a:r>
              <a:rPr lang="ar-SA" sz="2800" dirty="0" smtClean="0">
                <a:effectLst>
                  <a:outerShdw blurRad="38100" dist="38100" dir="2700000" algn="tl">
                    <a:srgbClr val="000000">
                      <a:alpha val="43137"/>
                    </a:srgbClr>
                  </a:outerShdw>
                </a:effectLst>
              </a:rPr>
              <a:t>التصكيك، أو التوريق  </a:t>
            </a:r>
            <a:r>
              <a:rPr lang="ar-SA" sz="1600" dirty="0" smtClean="0"/>
              <a:t>أو التسنيد هو ما يُعْرَف عند الاقتصاديين والماليين بـ </a:t>
            </a:r>
            <a:r>
              <a:rPr lang="en-US" sz="1600" dirty="0" smtClean="0"/>
              <a:t>Securitization، </a:t>
            </a:r>
            <a:r>
              <a:rPr lang="ar-SA" sz="1600" dirty="0" smtClean="0"/>
              <a:t>ويُراد بذلك تحويل الأدوات المالية والموجودات من الأصول والعقود - كعقود الاستهلاك، والإجارات - إلى صكوك متداولة تحقق ربحاً.</a:t>
            </a:r>
          </a:p>
          <a:p>
            <a:r>
              <a:rPr lang="ar-SA" sz="3200" dirty="0" smtClean="0">
                <a:effectLst>
                  <a:outerShdw blurRad="38100" dist="38100" dir="2700000" algn="tl">
                    <a:srgbClr val="000000">
                      <a:alpha val="43137"/>
                    </a:srgbClr>
                  </a:outerShdw>
                </a:effectLst>
              </a:rPr>
              <a:t>الصكوك</a:t>
            </a:r>
            <a:r>
              <a:rPr lang="ar-SA" sz="1600" dirty="0" smtClean="0"/>
              <a:t> بأنها: وثائق متساوية القيمة عند إصدارها، يمكن تداولُها، ولا تقبل التجزئة، تمثل حصصاً شائعة في ملكية أعيان أو منافع أو خدمات، أو في موجودات مشروع معين أو نشاطٍ استثماريٍّ خاص.</a:t>
            </a:r>
          </a:p>
          <a:p>
            <a:r>
              <a:rPr lang="ar-SA" sz="2000" dirty="0" smtClean="0">
                <a:effectLst>
                  <a:outerShdw blurRad="38100" dist="38100" dir="2700000" algn="tl">
                    <a:srgbClr val="000000">
                      <a:alpha val="43137"/>
                    </a:srgbClr>
                  </a:outerShdw>
                </a:effectLst>
              </a:rPr>
              <a:t>الأزمة بمفهومها الواسع</a:t>
            </a:r>
            <a:r>
              <a:rPr lang="ar-SA" sz="1600" dirty="0" smtClean="0"/>
              <a:t>: وقف الأحداث المنظمة والمتوقعة واضطراب العادات والعرف مما يستلزم التغيير السريع لإعادة التوازن لتكوين عادات جديدة أكثر ملائم</a:t>
            </a:r>
          </a:p>
          <a:p>
            <a:r>
              <a:rPr lang="ar-SA" sz="1600" dirty="0" smtClean="0"/>
              <a:t> من الناحية الاقتصادية فيقصد </a:t>
            </a:r>
            <a:r>
              <a:rPr lang="ar-SA" dirty="0" smtClean="0">
                <a:effectLst>
                  <a:outerShdw blurRad="38100" dist="38100" dir="2700000" algn="tl">
                    <a:srgbClr val="000000">
                      <a:alpha val="43137"/>
                    </a:srgbClr>
                  </a:outerShdw>
                </a:effectLst>
              </a:rPr>
              <a:t>بالأزمة</a:t>
            </a:r>
            <a:r>
              <a:rPr lang="ar-SA" sz="1600" dirty="0" smtClean="0"/>
              <a:t> بأنها" ظاهرة تعرف بنتائجها، ومن مظاهرها انهيار البورصة، وحدوث مضاربات نقدية كبيرة ومتقاربة، وبطالة دائمة".</a:t>
            </a:r>
          </a:p>
          <a:p>
            <a:r>
              <a:rPr lang="ar-SA" sz="2400" dirty="0" smtClean="0">
                <a:effectLst>
                  <a:outerShdw blurRad="38100" dist="38100" dir="2700000" algn="tl">
                    <a:srgbClr val="000000">
                      <a:alpha val="43137"/>
                    </a:srgbClr>
                  </a:outerShdw>
                </a:effectLst>
              </a:rPr>
              <a:t>وتعرف الأزمة المالية </a:t>
            </a:r>
            <a:r>
              <a:rPr lang="ar-SA" sz="1600" dirty="0" smtClean="0"/>
              <a:t>بشكل خاص بأنها "انهيار النظام المالي برمته مصحوبا بفشل عدد كبير من المؤسسات المالية وغير المالية مع انكماش حاد في النشاط الاقتصادي الكلي".</a:t>
            </a:r>
            <a:br>
              <a:rPr lang="ar-SA" sz="1600" dirty="0" smtClean="0"/>
            </a:br>
            <a:endParaRPr lang="ar-SA" sz="1600" dirty="0" smtClean="0"/>
          </a:p>
          <a:p>
            <a:endParaRPr lang="ar-SA" dirty="0" smtClean="0"/>
          </a:p>
          <a:p>
            <a:endParaRPr lang="ar-S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9850"/>
          </a:xfrm>
        </p:spPr>
        <p:txBody>
          <a:bodyPr>
            <a:noAutofit/>
          </a:bodyPr>
          <a:lstStyle/>
          <a:p>
            <a:r>
              <a:rPr lang="ar-SA" sz="4800" dirty="0" smtClean="0">
                <a:effectLst>
                  <a:outerShdw blurRad="38100" dist="38100" dir="2700000" algn="tl">
                    <a:srgbClr val="000000">
                      <a:alpha val="43137"/>
                    </a:srgbClr>
                  </a:outerShdw>
                </a:effectLst>
                <a:latin typeface="Adobe Arabic" pitchFamily="18" charset="-78"/>
                <a:cs typeface="Adobe Arabic" pitchFamily="18" charset="-78"/>
              </a:rPr>
              <a:t>الدرسات السابقة</a:t>
            </a:r>
            <a:endParaRPr lang="ar-SA" sz="4800" dirty="0">
              <a:effectLst>
                <a:outerShdw blurRad="38100" dist="38100" dir="2700000" algn="tl">
                  <a:srgbClr val="000000">
                    <a:alpha val="43137"/>
                  </a:srgbClr>
                </a:outerShdw>
              </a:effectLst>
              <a:latin typeface="Adobe Arabic" pitchFamily="18" charset="-78"/>
              <a:cs typeface="Adobe Arabic" pitchFamily="18" charset="-78"/>
            </a:endParaRPr>
          </a:p>
        </p:txBody>
      </p:sp>
      <p:sp>
        <p:nvSpPr>
          <p:cNvPr id="3" name="TextBox 2"/>
          <p:cNvSpPr txBox="1"/>
          <p:nvPr/>
        </p:nvSpPr>
        <p:spPr>
          <a:xfrm>
            <a:off x="857224" y="1714488"/>
            <a:ext cx="7858180" cy="5078313"/>
          </a:xfrm>
          <a:prstGeom prst="rect">
            <a:avLst/>
          </a:prstGeom>
          <a:noFill/>
        </p:spPr>
        <p:txBody>
          <a:bodyPr wrap="square" rtlCol="1">
            <a:spAutoFit/>
          </a:bodyPr>
          <a:lstStyle/>
          <a:p>
            <a:pPr>
              <a:buFont typeface="Arial" pitchFamily="34" charset="0"/>
              <a:buChar char="•"/>
            </a:pPr>
            <a:r>
              <a:rPr lang="ar-SA" dirty="0" smtClean="0"/>
              <a:t>علي محمد بني عامر, زهراة،(2008) </a:t>
            </a:r>
            <a:r>
              <a:rPr lang="ar-SA" b="1" dirty="0" smtClean="0"/>
              <a:t>التصكيك ودوره في تطوير سوق مالية إسلامية</a:t>
            </a:r>
            <a:r>
              <a:rPr lang="ar-SA" dirty="0" smtClean="0"/>
              <a:t>، رسالة ماجستير، جامعة الأردن،</a:t>
            </a:r>
          </a:p>
          <a:p>
            <a:pPr>
              <a:buFont typeface="Arial" pitchFamily="34" charset="0"/>
              <a:buChar char="•"/>
            </a:pPr>
            <a:r>
              <a:rPr lang="ar-SA" dirty="0" smtClean="0"/>
              <a:t>بن عمارة  ، د نوال(2011)  </a:t>
            </a:r>
            <a:r>
              <a:rPr lang="ar-SA" b="1" dirty="0" smtClean="0"/>
              <a:t>الصكوك الإسلامية ودورها في تطوير السوق المالية الإسلامية تجربة السوق المالية الإسلامية الدولية – البحرين-</a:t>
            </a:r>
            <a:r>
              <a:rPr lang="ar-SA" dirty="0" smtClean="0"/>
              <a:t>، مجلة الباحث، العدد:  9، جامعة ورقلة، الجزائر،، ص:  261.</a:t>
            </a:r>
          </a:p>
          <a:p>
            <a:pPr>
              <a:buFont typeface="Arial" pitchFamily="34" charset="0"/>
              <a:buChar char="•"/>
            </a:pPr>
            <a:endParaRPr lang="ar-SA" dirty="0" smtClean="0"/>
          </a:p>
          <a:p>
            <a:pPr>
              <a:buFont typeface="Arial" pitchFamily="34" charset="0"/>
              <a:buChar char="•"/>
            </a:pPr>
            <a:r>
              <a:rPr lang="ar-SA" dirty="0" smtClean="0"/>
              <a:t>زيتوني,عبد القادر(2010  ديسمبر ) </a:t>
            </a:r>
            <a:r>
              <a:rPr lang="ar-SA" b="1" dirty="0" smtClean="0"/>
              <a:t>التصكيك الإسلامي ركب المصرفية الإسلامية في ظل الأزمة العالمية</a:t>
            </a:r>
            <a:r>
              <a:rPr lang="ar-SA" dirty="0" smtClean="0"/>
              <a:t>، المؤتمر العالمي الدولي حول: الأزمة المالية والاقتصادية العالمية المعاصرة من منظور اقتصادي إسلامي، عمان / الأردن، 1-2، ص 16</a:t>
            </a:r>
          </a:p>
          <a:p>
            <a:pPr>
              <a:buFont typeface="Arial" pitchFamily="34" charset="0"/>
              <a:buChar char="•"/>
            </a:pPr>
            <a:r>
              <a:rPr lang="ar-SA" dirty="0" smtClean="0"/>
              <a:t>توفيق حطاب، </a:t>
            </a:r>
            <a:r>
              <a:rPr lang="ar-SA" b="1" dirty="0" smtClean="0"/>
              <a:t> </a:t>
            </a:r>
            <a:r>
              <a:rPr lang="ar-SA" dirty="0" smtClean="0"/>
              <a:t>د. كمال (2009)  </a:t>
            </a:r>
            <a:r>
              <a:rPr lang="ar-SA" b="1" dirty="0" smtClean="0"/>
              <a:t>الصكوك الاستثمارية الإسلامية والتحديات المعاصرة</a:t>
            </a:r>
            <a:r>
              <a:rPr lang="ar-SA" dirty="0" smtClean="0"/>
              <a:t>، مؤتمر المصارف الإسلامية بين الواقع والمأمول، دبي، ص ص:  24-25.</a:t>
            </a:r>
            <a:endParaRPr lang="ar-SA" b="1" dirty="0" smtClean="0"/>
          </a:p>
          <a:p>
            <a:pPr>
              <a:buFont typeface="Arial" pitchFamily="34" charset="0"/>
              <a:buChar char="•"/>
            </a:pPr>
            <a:endParaRPr lang="ar-SA" b="1" dirty="0" smtClean="0"/>
          </a:p>
          <a:p>
            <a:pPr>
              <a:buFont typeface="Arial" pitchFamily="34" charset="0"/>
              <a:buChar char="•"/>
            </a:pPr>
            <a:endParaRPr lang="ar-SA" b="1" dirty="0" smtClean="0"/>
          </a:p>
          <a:p>
            <a:pPr>
              <a:buFont typeface="Arial" pitchFamily="34" charset="0"/>
              <a:buChar char="•"/>
            </a:pPr>
            <a:endParaRPr lang="ar-SA" dirty="0" smtClean="0"/>
          </a:p>
          <a:p>
            <a:endParaRPr lang="ar-SA" dirty="0" smtClean="0"/>
          </a:p>
          <a:p>
            <a:endParaRPr lang="ar-SA" dirty="0" smtClean="0"/>
          </a:p>
          <a:p>
            <a:endParaRPr lang="ar-SA" dirty="0" smtClean="0"/>
          </a:p>
          <a:p>
            <a:endParaRPr lang="ar-SA" dirty="0"/>
          </a:p>
        </p:txBody>
      </p:sp>
      <p:sp>
        <p:nvSpPr>
          <p:cNvPr id="4" name="Double Bracket 3"/>
          <p:cNvSpPr/>
          <p:nvPr/>
        </p:nvSpPr>
        <p:spPr>
          <a:xfrm>
            <a:off x="2786050" y="357166"/>
            <a:ext cx="3571900" cy="1143008"/>
          </a:xfrm>
          <a:prstGeom prst="bracketPair">
            <a:avLst>
              <a:gd name="adj" fmla="val 5556"/>
            </a:avLst>
          </a:prstGeom>
        </p:spPr>
        <p:style>
          <a:lnRef idx="3">
            <a:schemeClr val="accent2"/>
          </a:lnRef>
          <a:fillRef idx="0">
            <a:schemeClr val="accent2"/>
          </a:fillRef>
          <a:effectRef idx="2">
            <a:schemeClr val="accent2"/>
          </a:effectRef>
          <a:fontRef idx="minor">
            <a:schemeClr val="tx1"/>
          </a:fontRef>
        </p:style>
        <p:txBody>
          <a:bodyPr rtlCol="1" anchor="ctr"/>
          <a:lstStyle/>
          <a:p>
            <a:pPr algn="ctr"/>
            <a:endParaRPr lang="ar-SA" sz="16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34392CE8179A4741A1A5504E87D09C92" ma:contentTypeVersion="0" ma:contentTypeDescription="إنشاء مستند جديد." ma:contentTypeScope="" ma:versionID="2483b36edddd28a135d5c2733976a067">
  <xsd:schema xmlns:xsd="http://www.w3.org/2001/XMLSchema" xmlns:xs="http://www.w3.org/2001/XMLSchema" xmlns:p="http://schemas.microsoft.com/office/2006/metadata/properties" targetNamespace="http://schemas.microsoft.com/office/2006/metadata/properties" ma:root="true" ma:fieldsID="b8d804356fb0d354094a9f23b7d0afd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628711-7D40-4D3F-9184-BF041C1213E9}"/>
</file>

<file path=customXml/itemProps2.xml><?xml version="1.0" encoding="utf-8"?>
<ds:datastoreItem xmlns:ds="http://schemas.openxmlformats.org/officeDocument/2006/customXml" ds:itemID="{F26CFF8B-217F-4F07-8828-C5ECF7CDA6A3}"/>
</file>

<file path=customXml/itemProps3.xml><?xml version="1.0" encoding="utf-8"?>
<ds:datastoreItem xmlns:ds="http://schemas.openxmlformats.org/officeDocument/2006/customXml" ds:itemID="{6F854946-7F05-4812-88FB-9AF512A2E884}"/>
</file>

<file path=docProps/app.xml><?xml version="1.0" encoding="utf-8"?>
<Properties xmlns="http://schemas.openxmlformats.org/officeDocument/2006/extended-properties" xmlns:vt="http://schemas.openxmlformats.org/officeDocument/2006/docPropsVTypes">
  <TotalTime>2329</TotalTime>
  <Words>1154</Words>
  <Application>Microsoft Office PowerPoint</Application>
  <PresentationFormat>عرض على الشاشة (3:4)‏</PresentationFormat>
  <Paragraphs>135</Paragraphs>
  <Slides>36</Slides>
  <Notes>0</Notes>
  <HiddenSlides>0</HiddenSlides>
  <MMClips>0</MMClips>
  <ScaleCrop>false</ScaleCrop>
  <HeadingPairs>
    <vt:vector size="4" baseType="variant">
      <vt:variant>
        <vt:lpstr>سمة</vt:lpstr>
      </vt:variant>
      <vt:variant>
        <vt:i4>1</vt:i4>
      </vt:variant>
      <vt:variant>
        <vt:lpstr>عناوين الشرائح</vt:lpstr>
      </vt:variant>
      <vt:variant>
        <vt:i4>36</vt:i4>
      </vt:variant>
    </vt:vector>
  </HeadingPairs>
  <TitlesOfParts>
    <vt:vector size="37" baseType="lpstr">
      <vt:lpstr>Office Theme</vt:lpstr>
      <vt:lpstr>تطور الصكوكالاسلاميه في المملكة  </vt:lpstr>
      <vt:lpstr> أهمية البحث</vt:lpstr>
      <vt:lpstr>أسئلة البحث</vt:lpstr>
      <vt:lpstr>نطاق البحث</vt:lpstr>
      <vt:lpstr>أن الصكوك بإمكانها تمتين اخلاقيات الرقابه داخل اسواق المال من خلال الضوابط الشرعية المتعلقة بالصكوك الإسلامية</vt:lpstr>
      <vt:lpstr>الفرضية</vt:lpstr>
      <vt:lpstr>     </vt:lpstr>
      <vt:lpstr>الأطار النظري </vt:lpstr>
      <vt:lpstr>الدرسات السابقة</vt:lpstr>
      <vt:lpstr>الأضافة التي يقدمها البحث</vt:lpstr>
      <vt:lpstr>التحليل  والمناقشة</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التوصيات</vt:lpstr>
      <vt:lpstr>الخاتمة</vt:lpstr>
      <vt:lpstr>المراجع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تطور الصكوك والصيرفه الاسلاميه  ودورها في معالجة الازمه الماليه العالميه</dc:title>
  <dc:creator>خاص للشغل ياعبدالملك</dc:creator>
  <cp:lastModifiedBy>hi</cp:lastModifiedBy>
  <cp:revision>199</cp:revision>
  <dcterms:created xsi:type="dcterms:W3CDTF">2015-10-25T17:52:07Z</dcterms:created>
  <dcterms:modified xsi:type="dcterms:W3CDTF">2015-11-29T02:58:50Z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0x01010034392CE8179A4741A1A5504E87D09C92</vt:lpwstr>
  </property>
</Properties>
</file>