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0" r:id="rId3"/>
    <p:sldId id="259" r:id="rId4"/>
    <p:sldId id="262" r:id="rId5"/>
    <p:sldId id="263" r:id="rId6"/>
    <p:sldId id="266" r:id="rId7"/>
    <p:sldId id="267" r:id="rId8"/>
    <p:sldId id="268" r:id="rId9"/>
    <p:sldId id="269" r:id="rId10"/>
    <p:sldId id="270" r:id="rId11"/>
    <p:sldId id="271" r:id="rId12"/>
    <p:sldId id="272" r:id="rId13"/>
    <p:sldId id="256" r:id="rId14"/>
    <p:sldId id="257"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3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oleObject" Target="&#1575;&#1604;&#1605;&#1589;&#1606;&#1601;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1575;&#1604;&#1605;&#1589;&#1606;&#1601;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1575;&#1604;&#1605;&#1589;&#1606;&#1601;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ar-DZ"/>
  <c:chart>
    <c:title>
      <c:tx>
        <c:rich>
          <a:bodyPr/>
          <a:lstStyle/>
          <a:p>
            <a:pPr>
              <a:defRPr/>
            </a:pPr>
            <a:r>
              <a:rPr lang="ar-SA"/>
              <a:t>النوع</a:t>
            </a:r>
          </a:p>
        </c:rich>
      </c:tx>
      <c:layout/>
    </c:title>
    <c:view3D>
      <c:rotX val="30"/>
      <c:rotY val="360"/>
      <c:perspective val="30"/>
    </c:view3D>
    <c:plotArea>
      <c:layout/>
      <c:pie3DChart>
        <c:varyColors val="1"/>
        <c:ser>
          <c:idx val="0"/>
          <c:order val="0"/>
          <c:explosion val="25"/>
          <c:dLbls>
            <c:showVal val="1"/>
            <c:showLeaderLines val="1"/>
          </c:dLbls>
          <c:cat>
            <c:strRef>
              <c:f>ورقة3!$D$7:$D$8</c:f>
              <c:strCache>
                <c:ptCount val="2"/>
                <c:pt idx="0">
                  <c:v>ذكر</c:v>
                </c:pt>
                <c:pt idx="1">
                  <c:v>انثى</c:v>
                </c:pt>
              </c:strCache>
            </c:strRef>
          </c:cat>
          <c:val>
            <c:numRef>
              <c:f>ورقة3!$E$7:$E$8</c:f>
              <c:numCache>
                <c:formatCode>General</c:formatCode>
                <c:ptCount val="2"/>
                <c:pt idx="0">
                  <c:v>52.5</c:v>
                </c:pt>
                <c:pt idx="1">
                  <c:v>47.5</c:v>
                </c:pt>
              </c:numCache>
            </c:numRef>
          </c:val>
        </c:ser>
      </c:pie3DChart>
    </c:plotArea>
    <c:legend>
      <c:legendPos val="l"/>
      <c:layout/>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ar-DZ"/>
  <c:chart>
    <c:title>
      <c:tx>
        <c:rich>
          <a:bodyPr/>
          <a:lstStyle/>
          <a:p>
            <a:pPr>
              <a:defRPr/>
            </a:pPr>
            <a:r>
              <a:rPr lang="ar-SA"/>
              <a:t>العمر</a:t>
            </a:r>
          </a:p>
        </c:rich>
      </c:tx>
      <c:layout/>
    </c:title>
    <c:view3D>
      <c:rotX val="30"/>
      <c:rotY val="360"/>
      <c:perspective val="30"/>
    </c:view3D>
    <c:plotArea>
      <c:layout/>
      <c:pie3DChart>
        <c:varyColors val="1"/>
        <c:ser>
          <c:idx val="0"/>
          <c:order val="0"/>
          <c:explosion val="25"/>
          <c:dLbls>
            <c:showVal val="1"/>
            <c:showLeaderLines val="1"/>
          </c:dLbls>
          <c:cat>
            <c:strRef>
              <c:f>ورقة3!$D$15:$D$16</c:f>
              <c:strCache>
                <c:ptCount val="2"/>
                <c:pt idx="0">
                  <c:v>أقل من 30</c:v>
                </c:pt>
                <c:pt idx="1">
                  <c:v>30 فما فوق</c:v>
                </c:pt>
              </c:strCache>
            </c:strRef>
          </c:cat>
          <c:val>
            <c:numRef>
              <c:f>ورقة3!$E$15:$E$16</c:f>
              <c:numCache>
                <c:formatCode>General</c:formatCode>
                <c:ptCount val="2"/>
                <c:pt idx="0">
                  <c:v>53.8</c:v>
                </c:pt>
                <c:pt idx="1">
                  <c:v>46.3</c:v>
                </c:pt>
              </c:numCache>
            </c:numRef>
          </c:val>
        </c:ser>
      </c:pie3DChart>
    </c:plotArea>
    <c:legend>
      <c:legendPos val="l"/>
      <c:layout/>
    </c:legend>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ar-DZ"/>
  <c:chart>
    <c:title>
      <c:tx>
        <c:rich>
          <a:bodyPr/>
          <a:lstStyle/>
          <a:p>
            <a:pPr>
              <a:defRPr/>
            </a:pPr>
            <a:r>
              <a:rPr lang="ar-SA"/>
              <a:t>المؤهل</a:t>
            </a:r>
            <a:r>
              <a:rPr lang="ar-SA" baseline="0"/>
              <a:t> العلمي</a:t>
            </a:r>
            <a:endParaRPr lang="ar-SA"/>
          </a:p>
        </c:rich>
      </c:tx>
      <c:layout/>
    </c:title>
    <c:view3D>
      <c:rotY val="340"/>
      <c:rAngAx val="1"/>
    </c:view3D>
    <c:plotArea>
      <c:layout/>
      <c:bar3DChart>
        <c:barDir val="col"/>
        <c:grouping val="stacked"/>
        <c:ser>
          <c:idx val="0"/>
          <c:order val="0"/>
          <c:cat>
            <c:strRef>
              <c:f>ورقة3!$D$25:$D$27</c:f>
              <c:strCache>
                <c:ptCount val="3"/>
                <c:pt idx="0">
                  <c:v>دبلوم</c:v>
                </c:pt>
                <c:pt idx="1">
                  <c:v>بكالوريوس</c:v>
                </c:pt>
                <c:pt idx="2">
                  <c:v>ماجستير فما فوق</c:v>
                </c:pt>
              </c:strCache>
            </c:strRef>
          </c:cat>
          <c:val>
            <c:numRef>
              <c:f>ورقة3!$E$25:$E$27</c:f>
              <c:numCache>
                <c:formatCode>General</c:formatCode>
                <c:ptCount val="3"/>
                <c:pt idx="0">
                  <c:v>20</c:v>
                </c:pt>
                <c:pt idx="1">
                  <c:v>57.5</c:v>
                </c:pt>
                <c:pt idx="2">
                  <c:v>22.5</c:v>
                </c:pt>
              </c:numCache>
            </c:numRef>
          </c:val>
        </c:ser>
        <c:shape val="cylinder"/>
        <c:axId val="68940928"/>
        <c:axId val="68942464"/>
        <c:axId val="0"/>
      </c:bar3DChart>
      <c:catAx>
        <c:axId val="68940928"/>
        <c:scaling>
          <c:orientation val="maxMin"/>
        </c:scaling>
        <c:axPos val="b"/>
        <c:tickLblPos val="nextTo"/>
        <c:crossAx val="68942464"/>
        <c:crosses val="autoZero"/>
        <c:auto val="1"/>
        <c:lblAlgn val="ctr"/>
        <c:lblOffset val="100"/>
      </c:catAx>
      <c:valAx>
        <c:axId val="68942464"/>
        <c:scaling>
          <c:orientation val="minMax"/>
        </c:scaling>
        <c:axPos val="r"/>
        <c:majorGridlines/>
        <c:numFmt formatCode="General" sourceLinked="1"/>
        <c:tickLblPos val="nextTo"/>
        <c:crossAx val="68940928"/>
        <c:crosses val="autoZero"/>
        <c:crossBetween val="between"/>
      </c:valAx>
    </c:plotArea>
    <c:plotVisOnly val="1"/>
    <c:dispBlanksAs val="gap"/>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38DE2-1B7F-4449-87E1-822C389ED21C}"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38DE2-1B7F-4449-87E1-822C389ED21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38DE2-1B7F-4449-87E1-822C389ED21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38DE2-1B7F-4449-87E1-822C389ED21C}" type="slidenum">
              <a:rPr lang="en-US" smtClean="0"/>
              <a:pPr/>
              <a:t>‹#›</a:t>
            </a:fld>
            <a:endParaRPr lang="en-US"/>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38DE2-1B7F-4449-87E1-822C389ED21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338DE2-1B7F-4449-87E1-822C389ED21C}" type="slidenum">
              <a:rPr lang="en-US" smtClean="0"/>
              <a:pPr/>
              <a:t>‹#›</a:t>
            </a:fld>
            <a:endParaRPr lang="en-US"/>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338DE2-1B7F-4449-87E1-822C389ED21C}" type="slidenum">
              <a:rPr lang="en-US" smtClean="0"/>
              <a:pPr/>
              <a:t>‹#›</a:t>
            </a:fld>
            <a:endParaRPr lang="en-US"/>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338DE2-1B7F-4449-87E1-822C389ED21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338DE2-1B7F-4449-87E1-822C389ED21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338DE2-1B7F-4449-87E1-822C389ED21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4525E77-557B-46B3-BBCB-AF89026BD2F5}"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338DE2-1B7F-4449-87E1-822C389ED21C}"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525E77-557B-46B3-BBCB-AF89026BD2F5}" type="datetimeFigureOut">
              <a:rPr lang="en-US" smtClean="0"/>
              <a:pPr/>
              <a:t>11/23/2015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9338DE2-1B7F-4449-87E1-822C389ED2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355160" cy="274042"/>
          </a:xfrm>
        </p:spPr>
        <p:txBody>
          <a:bodyPr>
            <a:normAutofit fontScale="90000"/>
          </a:bodyPr>
          <a:lstStyle/>
          <a:p>
            <a:r>
              <a:rPr lang="ar-SA" dirty="0" smtClean="0"/>
              <a:t/>
            </a:r>
            <a:br>
              <a:rPr lang="ar-SA" dirty="0" smtClean="0"/>
            </a:br>
            <a:endParaRPr lang="en-US" dirty="0"/>
          </a:p>
        </p:txBody>
      </p:sp>
      <p:sp>
        <p:nvSpPr>
          <p:cNvPr id="3" name="عنصر نائب للمحتوى 2"/>
          <p:cNvSpPr>
            <a:spLocks noGrp="1"/>
          </p:cNvSpPr>
          <p:nvPr>
            <p:ph sz="quarter" idx="13"/>
          </p:nvPr>
        </p:nvSpPr>
        <p:spPr>
          <a:xfrm>
            <a:off x="457200" y="908720"/>
            <a:ext cx="8229600" cy="5217443"/>
          </a:xfrm>
        </p:spPr>
        <p:txBody>
          <a:bodyPr>
            <a:normAutofit fontScale="92500" lnSpcReduction="10000"/>
          </a:bodyPr>
          <a:lstStyle/>
          <a:p>
            <a:pPr algn="ctr" rtl="1">
              <a:buNone/>
            </a:pPr>
            <a:r>
              <a:rPr lang="ar-SA" sz="3600" b="1" i="1" u="sng" dirty="0" err="1" smtClean="0"/>
              <a:t>تفعيل</a:t>
            </a:r>
            <a:r>
              <a:rPr lang="ar-SA" sz="3600" b="1" i="1" u="sng" dirty="0" smtClean="0"/>
              <a:t> دور هيئات الفتوى والرقابة الشرعية في المؤسسات المالية الإسلامية</a:t>
            </a:r>
            <a:br>
              <a:rPr lang="ar-SA" sz="3600" b="1" i="1" u="sng" dirty="0" smtClean="0"/>
            </a:br>
            <a:r>
              <a:rPr lang="ar-SA" dirty="0" smtClean="0"/>
              <a:t/>
            </a:r>
            <a:br>
              <a:rPr lang="ar-SA" dirty="0" smtClean="0"/>
            </a:br>
            <a:r>
              <a:rPr lang="ar-SA" sz="2800" dirty="0" smtClean="0"/>
              <a:t>خطة بحث مقدمة </a:t>
            </a:r>
            <a:r>
              <a:rPr lang="ar-SA" sz="2800" dirty="0" err="1" smtClean="0"/>
              <a:t>لإستكمال</a:t>
            </a:r>
            <a:r>
              <a:rPr lang="ar-SA" sz="2800" dirty="0" smtClean="0"/>
              <a:t> متطلبات مقرر موضوعات متقدمة في </a:t>
            </a:r>
            <a:r>
              <a:rPr lang="ar-SA" sz="2800" dirty="0" err="1" smtClean="0"/>
              <a:t>التمويل </a:t>
            </a:r>
            <a:r>
              <a:rPr lang="ar-SA" sz="2800" dirty="0" smtClean="0"/>
              <a:t>– قسم التمويل </a:t>
            </a:r>
            <a:r>
              <a:rPr lang="ar-SA" sz="2800" dirty="0" err="1" smtClean="0"/>
              <a:t>والاستثمار </a:t>
            </a:r>
            <a:r>
              <a:rPr lang="ar-SA" sz="2800" dirty="0" smtClean="0"/>
              <a:t>– كلية الاقتصاد والعلوم الادارية</a:t>
            </a:r>
            <a:r>
              <a:rPr lang="ar-SA" dirty="0" smtClean="0"/>
              <a:t/>
            </a:r>
            <a:br>
              <a:rPr lang="ar-SA" dirty="0" smtClean="0"/>
            </a:br>
            <a:r>
              <a:rPr lang="ar-SA" dirty="0" smtClean="0"/>
              <a:t>إعداد </a:t>
            </a:r>
            <a:r>
              <a:rPr lang="ar-SA" dirty="0" err="1" smtClean="0"/>
              <a:t>الطالبات :</a:t>
            </a:r>
            <a:r>
              <a:rPr lang="ar-SA" dirty="0" smtClean="0"/>
              <a:t/>
            </a:r>
            <a:br>
              <a:rPr lang="ar-SA" dirty="0" smtClean="0"/>
            </a:br>
            <a:r>
              <a:rPr lang="ar-SA" dirty="0" smtClean="0"/>
              <a:t>غادة الجبر</a:t>
            </a:r>
            <a:br>
              <a:rPr lang="ar-SA" dirty="0" smtClean="0"/>
            </a:br>
            <a:r>
              <a:rPr lang="ar-SA" dirty="0" smtClean="0"/>
              <a:t>ندى </a:t>
            </a:r>
            <a:r>
              <a:rPr lang="ar-SA" dirty="0" err="1" smtClean="0"/>
              <a:t>الشكرة</a:t>
            </a:r>
            <a:r>
              <a:rPr lang="ar-SA" dirty="0" smtClean="0"/>
              <a:t> </a:t>
            </a:r>
            <a:br>
              <a:rPr lang="ar-SA" dirty="0" smtClean="0"/>
            </a:br>
            <a:r>
              <a:rPr lang="ar-SA" dirty="0" smtClean="0"/>
              <a:t>ياسمين </a:t>
            </a:r>
            <a:r>
              <a:rPr lang="ar-SA" dirty="0" err="1" smtClean="0"/>
              <a:t>المغيصيب</a:t>
            </a:r>
            <a:r>
              <a:rPr lang="ar-SA" dirty="0" smtClean="0"/>
              <a:t/>
            </a:r>
            <a:br>
              <a:rPr lang="ar-SA" dirty="0" smtClean="0"/>
            </a:br>
            <a:r>
              <a:rPr lang="ar-SA" dirty="0" smtClean="0"/>
              <a:t>بإشراف </a:t>
            </a:r>
            <a:r>
              <a:rPr lang="ar-SA" dirty="0" err="1" smtClean="0"/>
              <a:t>الدكتورة </a:t>
            </a:r>
            <a:r>
              <a:rPr lang="ar-SA" dirty="0" smtClean="0"/>
              <a:t>: خديجة خالدي</a:t>
            </a:r>
            <a:br>
              <a:rPr lang="ar-SA" dirty="0" smtClean="0"/>
            </a:br>
            <a:r>
              <a:rPr lang="ar-SA" dirty="0" smtClean="0"/>
              <a:t> الفصل الدراسي الأول</a:t>
            </a:r>
            <a:br>
              <a:rPr lang="ar-SA" dirty="0" smtClean="0"/>
            </a:br>
            <a:r>
              <a:rPr lang="ar-SA" dirty="0" smtClean="0"/>
              <a:t>1437/1436 هـ</a:t>
            </a:r>
            <a:br>
              <a:rPr lang="ar-SA" dirty="0" smtClean="0"/>
            </a:br>
            <a:r>
              <a:rPr lang="ar-SA" dirty="0" smtClean="0"/>
              <a:t>2016/2015 م</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785786" y="1936708"/>
            <a:ext cx="800105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يلاحظ من الجدول أن الوسط الحسابي لبعض فقرات المحور تتراوح بين</a:t>
            </a:r>
            <a:r>
              <a:rPr kumimoji="0" lang="en-US"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2.08 </a:t>
            </a: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الى </a:t>
            </a:r>
            <a:r>
              <a:rPr kumimoji="0" lang="en-US"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2.68 </a:t>
            </a: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,وهذه القيم إيجابية على مستوى كل فقرة،وهذا الوسط اكبر من الوسط الحسابي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المفترض</a:t>
            </a:r>
            <a:r>
              <a:rPr kumimoji="0" lang="en-US"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( 2) </a:t>
            </a: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للدراسة، وهذا يعني أن معظم المستجيبين يرون أن الهيئات الرقابية تقوم بضبط دورها في المصارف والمؤسسات المالية الإسلامية بدرجه جيده ،وفي المجمل فإن النتيجة هي الموافقةالى حد ما  على ذلك من خلال قياس الوسط الحسابي لجميع فقرات المحورو هو 2.20 من 3.</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975474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571472" y="1216681"/>
            <a:ext cx="8572528"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eaLnBrk="0" fontAlgn="base" hangingPunct="0">
              <a:spcBef>
                <a:spcPct val="0"/>
              </a:spcBef>
              <a:spcAft>
                <a:spcPct val="0"/>
              </a:spcAft>
            </a:pPr>
            <a:r>
              <a:rPr kumimoji="0" lang="ar-SA" sz="280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تشير النتيجة السابقة </a:t>
            </a:r>
            <a:r>
              <a:rPr lang="ar-SA" sz="2800" dirty="0" smtClean="0">
                <a:latin typeface="Traditional Arabic" pitchFamily="18" charset="-78"/>
                <a:ea typeface="Calibri" pitchFamily="34" charset="0"/>
                <a:cs typeface="Traditional Arabic" pitchFamily="18" charset="-78"/>
              </a:rPr>
              <a:t>إلى </a:t>
            </a:r>
            <a:r>
              <a:rPr kumimoji="0" lang="ar-SA" sz="280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أن هناك تقارب في استجابات عينة افراد الدراسة حول محور(الهيئات الرقابية تقوم بضبط دورها في المصارف والمؤسسات المالية الإسلامية) حيث تراوحت متوسطات استجاباتهم ما بين (2.08  الى 2.68) وهي متوسطات تقع في الفئة الثانية والثالثة من فئات المقياس الثلاثي المستخدم والتي تشير إلى خيار بدرجة (جيدة / وممتازة) على أداة الدراسة </a:t>
            </a:r>
            <a:endParaRPr kumimoji="0" lang="ar-SA" sz="280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25254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55576" y="1340768"/>
            <a:ext cx="7776864" cy="1200329"/>
          </a:xfrm>
          <a:prstGeom prst="rect">
            <a:avLst/>
          </a:prstGeom>
          <a:noFill/>
        </p:spPr>
        <p:txBody>
          <a:bodyPr wrap="square" rtlCol="0">
            <a:spAutoFit/>
          </a:bodyPr>
          <a:lstStyle/>
          <a:p>
            <a:pPr algn="r"/>
            <a:r>
              <a:rPr lang="ar-SA" sz="2400" dirty="0" smtClean="0">
                <a:cs typeface="+mj-cs"/>
              </a:rPr>
              <a:t>و جاءت استجابات عينة افراد الدراسة من حيث </a:t>
            </a:r>
            <a:r>
              <a:rPr lang="ar-SA" sz="2400" dirty="0" err="1" smtClean="0">
                <a:cs typeface="+mj-cs"/>
              </a:rPr>
              <a:t>الموافقه</a:t>
            </a:r>
            <a:r>
              <a:rPr lang="ar-SA" sz="2400" dirty="0" smtClean="0">
                <a:cs typeface="+mj-cs"/>
              </a:rPr>
              <a:t> بدرجة </a:t>
            </a:r>
            <a:r>
              <a:rPr lang="ar-SA" sz="2400" dirty="0" err="1" smtClean="0">
                <a:cs typeface="+mj-cs"/>
              </a:rPr>
              <a:t>ممتازه</a:t>
            </a:r>
            <a:r>
              <a:rPr lang="ar-SA" sz="2400" dirty="0" smtClean="0">
                <a:cs typeface="+mj-cs"/>
              </a:rPr>
              <a:t> على الفرضية الاولى بمتوسط حسابي 2.38 و على الفرضية الثانية بدرجة جيدة بمتوسط حسابي 2.33</a:t>
            </a:r>
            <a:endParaRPr lang="en-US" sz="2400" dirty="0">
              <a:cs typeface="+mj-cs"/>
            </a:endParaRPr>
          </a:p>
        </p:txBody>
      </p:sp>
    </p:spTree>
    <p:extLst>
      <p:ext uri="{BB962C8B-B14F-4D97-AF65-F5344CB8AC3E}">
        <p14:creationId xmlns="" xmlns:p14="http://schemas.microsoft.com/office/powerpoint/2010/main" val="3571436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r>
              <a:rPr lang="ar-SA" dirty="0" smtClean="0"/>
              <a:t>النتيجة النهائية</a:t>
            </a:r>
            <a:endParaRPr lang="en-US" dirty="0"/>
          </a:p>
        </p:txBody>
      </p:sp>
      <p:sp>
        <p:nvSpPr>
          <p:cNvPr id="5" name="عنصر نائب للمحتوى 4"/>
          <p:cNvSpPr>
            <a:spLocks noGrp="1"/>
          </p:cNvSpPr>
          <p:nvPr>
            <p:ph sz="quarter" idx="13"/>
          </p:nvPr>
        </p:nvSpPr>
        <p:spPr/>
        <p:txBody>
          <a:bodyPr>
            <a:normAutofit/>
          </a:bodyPr>
          <a:lstStyle/>
          <a:p>
            <a:pPr algn="r" rtl="1">
              <a:buNone/>
            </a:pPr>
            <a:r>
              <a:rPr lang="ar-SA" sz="2400" dirty="0" smtClean="0"/>
              <a:t>نستنتج مما </a:t>
            </a:r>
            <a:r>
              <a:rPr lang="ar-SA" sz="2400" dirty="0"/>
              <a:t>سبق </a:t>
            </a:r>
            <a:r>
              <a:rPr lang="ar-SA" sz="2400" dirty="0" smtClean="0"/>
              <a:t>أن </a:t>
            </a:r>
            <a:r>
              <a:rPr lang="ar-SA" sz="2400" dirty="0"/>
              <a:t>الهيئات الرقابية تقوم بضبط دورها في المصارف والمؤسسات المالية الإسلامية </a:t>
            </a:r>
            <a:r>
              <a:rPr lang="ar-SA" sz="2400" dirty="0" smtClean="0"/>
              <a:t>وبناء </a:t>
            </a:r>
            <a:r>
              <a:rPr lang="ar-SA" sz="2400" dirty="0"/>
              <a:t>على نتائج تحليل </a:t>
            </a:r>
            <a:r>
              <a:rPr lang="ar-SA" sz="2400" dirty="0" smtClean="0"/>
              <a:t>الفقرات السابقة </a:t>
            </a:r>
            <a:r>
              <a:rPr lang="ar-SA" sz="2400" dirty="0"/>
              <a:t>للفرضية الثانية </a:t>
            </a:r>
            <a:r>
              <a:rPr lang="ar-SA" sz="2400" dirty="0" smtClean="0"/>
              <a:t>أن </a:t>
            </a:r>
            <a:r>
              <a:rPr lang="ar-SA" sz="2400" dirty="0"/>
              <a:t>الهيئات الرقابية في المملكة شهدت تطور خلال الخمس السنوات الماضية بدرجة </a:t>
            </a:r>
            <a:r>
              <a:rPr lang="ar-SA" sz="2400" dirty="0" smtClean="0"/>
              <a:t>ممتازة.</a:t>
            </a:r>
            <a:endParaRPr lang="en-US" sz="2400"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التوصيات</a:t>
            </a:r>
            <a:endParaRPr lang="en-US" dirty="0"/>
          </a:p>
        </p:txBody>
      </p:sp>
      <p:sp>
        <p:nvSpPr>
          <p:cNvPr id="3" name="عنصر نائب للمحتوى 2"/>
          <p:cNvSpPr>
            <a:spLocks noGrp="1"/>
          </p:cNvSpPr>
          <p:nvPr>
            <p:ph sz="quarter" idx="13"/>
          </p:nvPr>
        </p:nvSpPr>
        <p:spPr/>
        <p:txBody>
          <a:bodyPr>
            <a:normAutofit fontScale="92500"/>
          </a:bodyPr>
          <a:lstStyle/>
          <a:p>
            <a:pPr rtl="1"/>
            <a:r>
              <a:rPr lang="ar-AE" sz="2800" dirty="0" smtClean="0"/>
              <a:t>دعم </a:t>
            </a:r>
            <a:r>
              <a:rPr lang="ar-AE" sz="2800" dirty="0"/>
              <a:t>الهيئات الرقابية بزيادة الوعي بأهمية الدور الرقابي للهيئات الشرعية للوصول إلى </a:t>
            </a:r>
            <a:r>
              <a:rPr lang="ar-AE" sz="2800" dirty="0" smtClean="0"/>
              <a:t>المنهج </a:t>
            </a:r>
            <a:r>
              <a:rPr lang="ar-AE" sz="2800" dirty="0"/>
              <a:t>الإسلامي الصحيح في المعاملات</a:t>
            </a:r>
            <a:r>
              <a:rPr lang="ar-AE" sz="2800" dirty="0" smtClean="0"/>
              <a:t>.</a:t>
            </a:r>
            <a:endParaRPr lang="ar-SA" sz="2800" dirty="0" smtClean="0"/>
          </a:p>
          <a:p>
            <a:pPr rtl="1"/>
            <a:endParaRPr lang="ar-AE" sz="2800" dirty="0"/>
          </a:p>
          <a:p>
            <a:pPr rtl="1"/>
            <a:r>
              <a:rPr lang="ar-AE" sz="2800" dirty="0" smtClean="0"/>
              <a:t>الاهتمام </a:t>
            </a:r>
            <a:r>
              <a:rPr lang="ar-AE" sz="2800" dirty="0"/>
              <a:t>بالعنصر البشري الموجود الآن داخل الهيئات الرقابية من خلال توفير التدريب المستمر مع </a:t>
            </a:r>
            <a:r>
              <a:rPr lang="ar-AE" sz="2800" dirty="0" smtClean="0"/>
              <a:t>الاحتياجات </a:t>
            </a:r>
            <a:r>
              <a:rPr lang="ar-AE" sz="2800" dirty="0"/>
              <a:t>والمتطلبات الحديثة.</a:t>
            </a:r>
          </a:p>
          <a:p>
            <a:pPr algn="r" rtl="1">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المراجع</a:t>
            </a:r>
            <a:endParaRPr lang="en-US" dirty="0"/>
          </a:p>
        </p:txBody>
      </p:sp>
      <p:sp>
        <p:nvSpPr>
          <p:cNvPr id="3" name="عنصر نائب للمحتوى 2"/>
          <p:cNvSpPr>
            <a:spLocks noGrp="1"/>
          </p:cNvSpPr>
          <p:nvPr>
            <p:ph sz="quarter" idx="13"/>
          </p:nvPr>
        </p:nvSpPr>
        <p:spPr/>
        <p:txBody>
          <a:bodyPr>
            <a:normAutofit fontScale="77500" lnSpcReduction="20000"/>
          </a:bodyPr>
          <a:lstStyle/>
          <a:p>
            <a:pPr algn="r" rtl="1">
              <a:buNone/>
            </a:pPr>
            <a:r>
              <a:rPr lang="ar-SA" dirty="0" smtClean="0"/>
              <a:t>د.</a:t>
            </a:r>
            <a:r>
              <a:rPr lang="ar-SA" dirty="0" err="1" smtClean="0"/>
              <a:t>العياشي</a:t>
            </a:r>
            <a:r>
              <a:rPr lang="ar-SA" dirty="0" smtClean="0"/>
              <a:t> , الرقابة الشرعية ودورها في ضبط أعمال المصارف الإسلامية أهميتها، شروطها، طريقة عملها </a:t>
            </a:r>
          </a:p>
          <a:p>
            <a:pPr algn="r" rtl="1">
              <a:buNone/>
            </a:pPr>
            <a:r>
              <a:rPr lang="ar-SA" dirty="0" err="1" smtClean="0"/>
              <a:t>احمين </a:t>
            </a:r>
            <a:r>
              <a:rPr lang="ar-SA" dirty="0" smtClean="0"/>
              <a:t>, </a:t>
            </a:r>
            <a:r>
              <a:rPr lang="ar-SA" dirty="0" err="1" smtClean="0"/>
              <a:t>د.احمد </a:t>
            </a:r>
            <a:r>
              <a:rPr lang="ar-SA" dirty="0" smtClean="0"/>
              <a:t>(2015 م</a:t>
            </a:r>
            <a:r>
              <a:rPr lang="ar-SA" dirty="0" err="1" smtClean="0"/>
              <a:t>) </a:t>
            </a:r>
            <a:r>
              <a:rPr lang="ar-SA" dirty="0" smtClean="0"/>
              <a:t>” معايير </a:t>
            </a:r>
            <a:r>
              <a:rPr lang="ar-SA" dirty="0" err="1" smtClean="0"/>
              <a:t>حوكمة</a:t>
            </a:r>
            <a:r>
              <a:rPr lang="ar-SA" dirty="0" smtClean="0"/>
              <a:t> الرقابة </a:t>
            </a:r>
            <a:r>
              <a:rPr lang="ar-SA" dirty="0" err="1" smtClean="0"/>
              <a:t>الشرعية </a:t>
            </a:r>
            <a:r>
              <a:rPr lang="ar-SA" dirty="0" smtClean="0"/>
              <a:t>”– البحرين</a:t>
            </a:r>
          </a:p>
          <a:p>
            <a:pPr algn="r" rtl="1">
              <a:buNone/>
            </a:pPr>
            <a:endParaRPr lang="ar-SA" dirty="0" smtClean="0"/>
          </a:p>
          <a:p>
            <a:pPr algn="r" rtl="1">
              <a:buNone/>
            </a:pPr>
            <a:r>
              <a:rPr lang="ar-SA" dirty="0" err="1" smtClean="0"/>
              <a:t>الشيخ </a:t>
            </a:r>
            <a:r>
              <a:rPr lang="ar-SA" dirty="0" smtClean="0"/>
              <a:t>, د.سفيان </a:t>
            </a:r>
            <a:r>
              <a:rPr lang="ar-SA" dirty="0" err="1" smtClean="0"/>
              <a:t>محمد  </a:t>
            </a:r>
            <a:r>
              <a:rPr lang="ar-SA" dirty="0" smtClean="0"/>
              <a:t>(يناير 2006</a:t>
            </a:r>
            <a:r>
              <a:rPr lang="ar-SA" dirty="0" err="1" smtClean="0"/>
              <a:t>) </a:t>
            </a:r>
            <a:r>
              <a:rPr lang="ar-SA" dirty="0" smtClean="0"/>
              <a:t>”الرقابة الشرعية على المصارف الإسلامية البنك الإسلامي الاردني </a:t>
            </a:r>
            <a:r>
              <a:rPr lang="ar-SA" dirty="0" err="1" smtClean="0"/>
              <a:t>نموذجا“</a:t>
            </a:r>
            <a:r>
              <a:rPr lang="ar-SA" dirty="0" smtClean="0"/>
              <a:t>(درجة </a:t>
            </a:r>
            <a:r>
              <a:rPr lang="ar-SA" dirty="0" err="1" smtClean="0"/>
              <a:t>الماجستير </a:t>
            </a:r>
            <a:r>
              <a:rPr lang="ar-SA" dirty="0" smtClean="0"/>
              <a:t>)الجامعة الاسلامية العالمية بماليزيا  </a:t>
            </a:r>
          </a:p>
          <a:p>
            <a:pPr algn="r" rtl="1">
              <a:buNone/>
            </a:pPr>
            <a:r>
              <a:rPr lang="ar-SA" dirty="0" err="1" smtClean="0"/>
              <a:t>مصطفى </a:t>
            </a:r>
            <a:r>
              <a:rPr lang="ar-SA" dirty="0" smtClean="0"/>
              <a:t>, د.</a:t>
            </a:r>
            <a:r>
              <a:rPr lang="ar-SA" dirty="0" err="1" smtClean="0"/>
              <a:t>نورة</a:t>
            </a:r>
            <a:r>
              <a:rPr lang="ar-SA" dirty="0" smtClean="0"/>
              <a:t> </a:t>
            </a:r>
            <a:r>
              <a:rPr lang="ar-SA" dirty="0" err="1" smtClean="0"/>
              <a:t>احمد </a:t>
            </a:r>
            <a:r>
              <a:rPr lang="ar-SA" dirty="0" smtClean="0"/>
              <a:t>”مقومات الرقابة الشرعية الفعالة في المصارف </a:t>
            </a:r>
            <a:r>
              <a:rPr lang="ar-SA" dirty="0" err="1" smtClean="0"/>
              <a:t>الإسلامية ”</a:t>
            </a:r>
            <a:endParaRPr lang="ar-SA" dirty="0" smtClean="0"/>
          </a:p>
          <a:p>
            <a:pPr algn="r" rtl="1">
              <a:buNone/>
            </a:pPr>
            <a:r>
              <a:rPr lang="ar-SA" dirty="0" err="1" smtClean="0"/>
              <a:t>حميش</a:t>
            </a:r>
            <a:r>
              <a:rPr lang="ar-SA" dirty="0" smtClean="0"/>
              <a:t> , د.</a:t>
            </a:r>
            <a:r>
              <a:rPr lang="ar-SA" dirty="0" err="1" smtClean="0"/>
              <a:t>عبدالحق</a:t>
            </a:r>
            <a:r>
              <a:rPr lang="ar-SA" dirty="0" smtClean="0"/>
              <a:t> (2007 </a:t>
            </a:r>
            <a:r>
              <a:rPr lang="ar-SA" dirty="0" err="1" smtClean="0"/>
              <a:t>م ) </a:t>
            </a:r>
            <a:r>
              <a:rPr lang="ar-SA" dirty="0" smtClean="0"/>
              <a:t>”</a:t>
            </a:r>
            <a:r>
              <a:rPr lang="ar-SA" dirty="0" err="1" smtClean="0"/>
              <a:t>تفعيل</a:t>
            </a:r>
            <a:r>
              <a:rPr lang="ar-SA" dirty="0" smtClean="0"/>
              <a:t> دور هيئات الفتوى والرقابة الشرعية في المؤسسات المالية </a:t>
            </a:r>
            <a:r>
              <a:rPr lang="ar-SA" dirty="0" err="1" smtClean="0"/>
              <a:t>الإسلامية“ </a:t>
            </a:r>
            <a:r>
              <a:rPr lang="ar-SA" dirty="0" smtClean="0"/>
              <a:t>–جامعة </a:t>
            </a:r>
            <a:r>
              <a:rPr lang="ar-SA" dirty="0" err="1" smtClean="0"/>
              <a:t>الشارقة </a:t>
            </a:r>
            <a:r>
              <a:rPr lang="ar-SA" dirty="0" smtClean="0"/>
              <a:t>, كلية الشريعة والدراسات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خطة البحث</a:t>
            </a:r>
            <a:endParaRPr lang="en-US" dirty="0"/>
          </a:p>
        </p:txBody>
      </p:sp>
      <p:sp>
        <p:nvSpPr>
          <p:cNvPr id="3" name="عنصر نائب للمحتوى 2"/>
          <p:cNvSpPr>
            <a:spLocks noGrp="1"/>
          </p:cNvSpPr>
          <p:nvPr>
            <p:ph sz="quarter" idx="13"/>
          </p:nvPr>
        </p:nvSpPr>
        <p:spPr/>
        <p:txBody>
          <a:bodyPr>
            <a:normAutofit fontScale="77500" lnSpcReduction="20000"/>
          </a:bodyPr>
          <a:lstStyle/>
          <a:p>
            <a:pPr algn="r" rtl="1">
              <a:buNone/>
            </a:pPr>
            <a:r>
              <a:rPr lang="ar-SA" dirty="0" smtClean="0"/>
              <a:t>المبحث </a:t>
            </a:r>
            <a:r>
              <a:rPr lang="ar-SA" dirty="0" err="1" smtClean="0"/>
              <a:t>الاول </a:t>
            </a:r>
            <a:r>
              <a:rPr lang="ar-SA" dirty="0" smtClean="0"/>
              <a:t>: تعريف </a:t>
            </a:r>
            <a:r>
              <a:rPr lang="ar-SA" dirty="0" err="1" smtClean="0"/>
              <a:t>الرقابة </a:t>
            </a:r>
            <a:r>
              <a:rPr lang="ar-SA" dirty="0" smtClean="0"/>
              <a:t>, أدلة </a:t>
            </a:r>
            <a:r>
              <a:rPr lang="ar-SA" dirty="0" err="1" smtClean="0"/>
              <a:t>مشروعيتها </a:t>
            </a:r>
            <a:r>
              <a:rPr lang="ar-SA" dirty="0" smtClean="0"/>
              <a:t>, أهميتها</a:t>
            </a:r>
          </a:p>
          <a:p>
            <a:pPr algn="r" rtl="1">
              <a:buNone/>
            </a:pPr>
            <a:r>
              <a:rPr lang="ar-SA" dirty="0" smtClean="0"/>
              <a:t>المبحث </a:t>
            </a:r>
            <a:r>
              <a:rPr lang="ar-SA" dirty="0" err="1" smtClean="0"/>
              <a:t>الثاني </a:t>
            </a:r>
            <a:r>
              <a:rPr lang="ar-SA" dirty="0" smtClean="0"/>
              <a:t>:أجهزة الرقابة </a:t>
            </a:r>
            <a:r>
              <a:rPr lang="ar-SA" dirty="0" err="1" smtClean="0"/>
              <a:t>الشرعية </a:t>
            </a:r>
            <a:r>
              <a:rPr lang="ar-SA" dirty="0" smtClean="0"/>
              <a:t>, أنواع الرقابة الشرعية </a:t>
            </a:r>
          </a:p>
          <a:p>
            <a:pPr algn="r" rtl="1">
              <a:buNone/>
            </a:pPr>
            <a:r>
              <a:rPr lang="ar-SA" dirty="0" smtClean="0"/>
              <a:t>المبحث </a:t>
            </a:r>
            <a:r>
              <a:rPr lang="ar-SA" dirty="0" err="1" smtClean="0"/>
              <a:t>الثالث </a:t>
            </a:r>
            <a:r>
              <a:rPr lang="ar-SA" dirty="0" smtClean="0"/>
              <a:t>: أهداف الرقابة الشرعية في المؤسسات المالية السعودية </a:t>
            </a:r>
          </a:p>
          <a:p>
            <a:pPr algn="r" rtl="1">
              <a:buNone/>
            </a:pPr>
            <a:r>
              <a:rPr lang="ar-SA" dirty="0" smtClean="0"/>
              <a:t>المبحث </a:t>
            </a:r>
            <a:r>
              <a:rPr lang="ar-SA" dirty="0" err="1" smtClean="0"/>
              <a:t>الرابع </a:t>
            </a:r>
            <a:r>
              <a:rPr lang="ar-SA" dirty="0" smtClean="0"/>
              <a:t>:معايير هيئات الرقابة </a:t>
            </a:r>
            <a:r>
              <a:rPr lang="ar-SA" dirty="0" err="1" smtClean="0"/>
              <a:t>الشرعية </a:t>
            </a:r>
            <a:r>
              <a:rPr lang="ar-SA" dirty="0" smtClean="0"/>
              <a:t>, مراحل الرقابة الشرعية</a:t>
            </a:r>
          </a:p>
          <a:p>
            <a:pPr algn="r" rtl="1">
              <a:buNone/>
            </a:pPr>
            <a:r>
              <a:rPr lang="ar-SA" dirty="0" smtClean="0"/>
              <a:t>المبحث </a:t>
            </a:r>
            <a:r>
              <a:rPr lang="ar-SA" dirty="0" err="1" smtClean="0"/>
              <a:t>الخامس </a:t>
            </a:r>
            <a:r>
              <a:rPr lang="ar-SA" dirty="0" smtClean="0"/>
              <a:t>: إيجابيات وسلبيات هيئات الفتوى والرقابة الشرعية </a:t>
            </a:r>
          </a:p>
          <a:p>
            <a:pPr algn="r" rtl="1">
              <a:buNone/>
            </a:pPr>
            <a:r>
              <a:rPr lang="ar-SA" dirty="0" smtClean="0"/>
              <a:t>المبحث </a:t>
            </a:r>
            <a:r>
              <a:rPr lang="ar-SA" dirty="0" err="1" smtClean="0"/>
              <a:t>السادس </a:t>
            </a:r>
            <a:r>
              <a:rPr lang="ar-SA" dirty="0" smtClean="0"/>
              <a:t>: الصعوبات التي تواجه العاملين في هيئات الرقابة الشرعية </a:t>
            </a:r>
          </a:p>
          <a:p>
            <a:pPr algn="r" rtl="1">
              <a:buNone/>
            </a:pPr>
            <a:r>
              <a:rPr lang="ar-SA" dirty="0" smtClean="0"/>
              <a:t>المبحث </a:t>
            </a:r>
            <a:r>
              <a:rPr lang="ar-SA" dirty="0" err="1" smtClean="0"/>
              <a:t>السابع </a:t>
            </a:r>
            <a:r>
              <a:rPr lang="ar-SA" dirty="0" smtClean="0"/>
              <a:t>: مقترحات </a:t>
            </a:r>
            <a:r>
              <a:rPr lang="ar-SA" dirty="0" err="1" smtClean="0"/>
              <a:t>لتفعيل</a:t>
            </a:r>
            <a:r>
              <a:rPr lang="ar-SA" dirty="0" smtClean="0"/>
              <a:t> العمل الرقابي الشرعي في المؤسسات المالية الاسلامية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فرضيات البحث</a:t>
            </a:r>
            <a:endParaRPr lang="en-US" dirty="0"/>
          </a:p>
        </p:txBody>
      </p:sp>
      <p:sp>
        <p:nvSpPr>
          <p:cNvPr id="3" name="عنصر نائب للمحتوى 2"/>
          <p:cNvSpPr>
            <a:spLocks noGrp="1"/>
          </p:cNvSpPr>
          <p:nvPr>
            <p:ph sz="quarter" idx="13"/>
          </p:nvPr>
        </p:nvSpPr>
        <p:spPr/>
        <p:txBody>
          <a:bodyPr/>
          <a:lstStyle/>
          <a:p>
            <a:pPr algn="r" rtl="1"/>
            <a:r>
              <a:rPr lang="ar-SA" dirty="0" smtClean="0"/>
              <a:t>هل الهيئات الرقابية  تقوم بضبط دورها في المصارف والمؤسسات المالية </a:t>
            </a:r>
            <a:r>
              <a:rPr lang="ar-SA" dirty="0" err="1" smtClean="0"/>
              <a:t>الاسلامية؟</a:t>
            </a:r>
            <a:endParaRPr lang="ar-SA" dirty="0" smtClean="0"/>
          </a:p>
          <a:p>
            <a:pPr algn="r" rtl="1">
              <a:buNone/>
            </a:pPr>
            <a:endParaRPr lang="en-US" dirty="0" smtClean="0"/>
          </a:p>
          <a:p>
            <a:pPr algn="r" rtl="1"/>
            <a:r>
              <a:rPr lang="ar-SA" dirty="0" smtClean="0"/>
              <a:t>هل شهدت الهيئات الرقابية في المملكة تطور خلال الخمس سنوات الأخيرة؟</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sz="quarter" idx="13"/>
            <p:extLst>
              <p:ext uri="{D42A27DB-BD31-4B8C-83A1-F6EECF244321}">
                <p14:modId xmlns="" xmlns:p14="http://schemas.microsoft.com/office/powerpoint/2010/main" val="236656151"/>
              </p:ext>
            </p:extLst>
          </p:nvPr>
        </p:nvGraphicFramePr>
        <p:xfrm>
          <a:off x="2771800" y="2060848"/>
          <a:ext cx="5472430" cy="1476845"/>
        </p:xfrm>
        <a:graphic>
          <a:graphicData uri="http://schemas.openxmlformats.org/drawingml/2006/table">
            <a:tbl>
              <a:tblPr rtl="1" firstRow="1" firstCol="1" lastRow="1" lastCol="1" bandRow="1" bandCol="1">
                <a:tableStyleId>{5C22544A-7EE6-4342-B048-85BDC9FD1C3A}</a:tableStyleId>
              </a:tblPr>
              <a:tblGrid>
                <a:gridCol w="2745105"/>
                <a:gridCol w="1386840"/>
                <a:gridCol w="1340485"/>
              </a:tblGrid>
              <a:tr h="530441">
                <a:tc>
                  <a:txBody>
                    <a:bodyPr/>
                    <a:lstStyle/>
                    <a:p>
                      <a:pPr marL="457200" algn="ctr" rtl="1">
                        <a:lnSpc>
                          <a:spcPct val="115000"/>
                        </a:lnSpc>
                        <a:spcAft>
                          <a:spcPts val="0"/>
                        </a:spcAft>
                      </a:pPr>
                      <a:r>
                        <a:rPr lang="ar-SA" sz="1800" dirty="0">
                          <a:effectLst/>
                        </a:rPr>
                        <a:t>الجنس</a:t>
                      </a:r>
                      <a:endParaRPr lang="en-US" sz="1100" dirty="0">
                        <a:effectLst/>
                        <a:latin typeface="Calibri"/>
                        <a:ea typeface="Calibri"/>
                        <a:cs typeface="Arial"/>
                      </a:endParaRPr>
                    </a:p>
                  </a:txBody>
                  <a:tcPr marL="68580" marR="68580" marT="0" marB="0"/>
                </a:tc>
                <a:tc>
                  <a:txBody>
                    <a:bodyPr/>
                    <a:lstStyle/>
                    <a:p>
                      <a:pPr algn="ctr" rtl="1">
                        <a:lnSpc>
                          <a:spcPct val="115000"/>
                        </a:lnSpc>
                        <a:spcAft>
                          <a:spcPts val="1000"/>
                        </a:spcAft>
                      </a:pPr>
                      <a:r>
                        <a:rPr lang="ar-SA" sz="1800">
                          <a:effectLst/>
                        </a:rPr>
                        <a:t>التكرار</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800">
                          <a:effectLst/>
                        </a:rPr>
                        <a:t>النسبة</a:t>
                      </a:r>
                      <a:endParaRPr lang="en-US" sz="1100">
                        <a:effectLst/>
                        <a:latin typeface="Calibri"/>
                        <a:ea typeface="Calibri"/>
                        <a:cs typeface="Arial"/>
                      </a:endParaRPr>
                    </a:p>
                  </a:txBody>
                  <a:tcPr marL="68580" marR="68580" marT="0" marB="0"/>
                </a:tc>
              </a:tr>
              <a:tr h="258445">
                <a:tc>
                  <a:txBody>
                    <a:bodyPr/>
                    <a:lstStyle/>
                    <a:p>
                      <a:pPr algn="ctr" rtl="1">
                        <a:lnSpc>
                          <a:spcPct val="115000"/>
                        </a:lnSpc>
                        <a:spcAft>
                          <a:spcPts val="1000"/>
                        </a:spcAft>
                      </a:pPr>
                      <a:r>
                        <a:rPr lang="ar-SA" sz="1800">
                          <a:effectLst/>
                        </a:rPr>
                        <a:t>ذكر</a:t>
                      </a:r>
                      <a:endParaRPr lang="en-US" sz="1100">
                        <a:effectLst/>
                        <a:latin typeface="Calibri"/>
                        <a:ea typeface="Calibri"/>
                        <a:cs typeface="Arial"/>
                      </a:endParaRPr>
                    </a:p>
                  </a:txBody>
                  <a:tcPr marL="68580" marR="68580" marT="0" marB="0"/>
                </a:tc>
                <a:tc>
                  <a:txBody>
                    <a:bodyPr/>
                    <a:lstStyle/>
                    <a:p>
                      <a:pPr algn="ctr" rtl="0">
                        <a:lnSpc>
                          <a:spcPct val="115000"/>
                        </a:lnSpc>
                        <a:spcAft>
                          <a:spcPts val="1000"/>
                        </a:spcAft>
                      </a:pPr>
                      <a:r>
                        <a:rPr lang="en-US" sz="1800">
                          <a:effectLst/>
                        </a:rPr>
                        <a:t>42</a:t>
                      </a:r>
                      <a:endParaRPr lang="en-US" sz="1100">
                        <a:effectLst/>
                        <a:latin typeface="Calibri"/>
                        <a:ea typeface="Calibri"/>
                        <a:cs typeface="Arial"/>
                      </a:endParaRPr>
                    </a:p>
                  </a:txBody>
                  <a:tcPr marL="68580" marR="68580" marT="0" marB="0" anchor="ctr"/>
                </a:tc>
                <a:tc>
                  <a:txBody>
                    <a:bodyPr/>
                    <a:lstStyle/>
                    <a:p>
                      <a:pPr algn="ctr" rtl="0">
                        <a:lnSpc>
                          <a:spcPct val="115000"/>
                        </a:lnSpc>
                        <a:spcAft>
                          <a:spcPts val="1000"/>
                        </a:spcAft>
                      </a:pPr>
                      <a:r>
                        <a:rPr lang="en-US" sz="1800">
                          <a:effectLst/>
                        </a:rPr>
                        <a:t>52.5</a:t>
                      </a:r>
                      <a:endParaRPr lang="en-US" sz="1100">
                        <a:effectLst/>
                        <a:latin typeface="Calibri"/>
                        <a:ea typeface="Calibri"/>
                        <a:cs typeface="Arial"/>
                      </a:endParaRPr>
                    </a:p>
                  </a:txBody>
                  <a:tcPr marL="68580" marR="68580" marT="0" marB="0" anchor="ctr"/>
                </a:tc>
              </a:tr>
              <a:tr h="264795">
                <a:tc>
                  <a:txBody>
                    <a:bodyPr/>
                    <a:lstStyle/>
                    <a:p>
                      <a:pPr algn="ctr" rtl="1">
                        <a:lnSpc>
                          <a:spcPct val="115000"/>
                        </a:lnSpc>
                        <a:spcAft>
                          <a:spcPts val="1000"/>
                        </a:spcAft>
                      </a:pPr>
                      <a:r>
                        <a:rPr lang="ar-SA" sz="1800" dirty="0">
                          <a:effectLst/>
                        </a:rPr>
                        <a:t>انثى</a:t>
                      </a:r>
                      <a:endParaRPr lang="en-US" sz="1100" dirty="0">
                        <a:effectLst/>
                        <a:latin typeface="Calibri"/>
                        <a:ea typeface="Calibri"/>
                        <a:cs typeface="Arial"/>
                      </a:endParaRPr>
                    </a:p>
                  </a:txBody>
                  <a:tcPr marL="68580" marR="68580" marT="0" marB="0"/>
                </a:tc>
                <a:tc>
                  <a:txBody>
                    <a:bodyPr/>
                    <a:lstStyle/>
                    <a:p>
                      <a:pPr algn="ctr" rtl="0">
                        <a:lnSpc>
                          <a:spcPct val="115000"/>
                        </a:lnSpc>
                        <a:spcAft>
                          <a:spcPts val="1000"/>
                        </a:spcAft>
                      </a:pPr>
                      <a:r>
                        <a:rPr lang="en-US" sz="1800">
                          <a:effectLst/>
                        </a:rPr>
                        <a:t>38</a:t>
                      </a:r>
                      <a:endParaRPr lang="en-US" sz="1100">
                        <a:effectLst/>
                        <a:latin typeface="Calibri"/>
                        <a:ea typeface="Calibri"/>
                        <a:cs typeface="Arial"/>
                      </a:endParaRPr>
                    </a:p>
                  </a:txBody>
                  <a:tcPr marL="68580" marR="68580" marT="0" marB="0" anchor="ctr"/>
                </a:tc>
                <a:tc>
                  <a:txBody>
                    <a:bodyPr/>
                    <a:lstStyle/>
                    <a:p>
                      <a:pPr algn="ctr" rtl="0">
                        <a:lnSpc>
                          <a:spcPct val="115000"/>
                        </a:lnSpc>
                        <a:spcAft>
                          <a:spcPts val="1000"/>
                        </a:spcAft>
                      </a:pPr>
                      <a:r>
                        <a:rPr lang="en-US" sz="1800">
                          <a:effectLst/>
                        </a:rPr>
                        <a:t>47.5</a:t>
                      </a:r>
                      <a:endParaRPr lang="en-US" sz="1100">
                        <a:effectLst/>
                        <a:latin typeface="Calibri"/>
                        <a:ea typeface="Calibri"/>
                        <a:cs typeface="Arial"/>
                      </a:endParaRPr>
                    </a:p>
                  </a:txBody>
                  <a:tcPr marL="68580" marR="68580" marT="0" marB="0" anchor="ctr"/>
                </a:tc>
              </a:tr>
              <a:tr h="264795">
                <a:tc>
                  <a:txBody>
                    <a:bodyPr/>
                    <a:lstStyle/>
                    <a:p>
                      <a:pPr algn="ctr" rtl="1">
                        <a:lnSpc>
                          <a:spcPct val="115000"/>
                        </a:lnSpc>
                        <a:spcAft>
                          <a:spcPts val="1000"/>
                        </a:spcAft>
                      </a:pPr>
                      <a:r>
                        <a:rPr lang="ar-SA" sz="1800">
                          <a:effectLst/>
                        </a:rPr>
                        <a:t>المجموع</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800">
                          <a:effectLst/>
                        </a:rPr>
                        <a:t>80</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800" dirty="0">
                          <a:effectLst/>
                        </a:rPr>
                        <a:t>100 ٪</a:t>
                      </a:r>
                      <a:endParaRPr lang="en-US" sz="1100" dirty="0">
                        <a:effectLst/>
                        <a:latin typeface="Calibri"/>
                        <a:ea typeface="Calibri"/>
                        <a:cs typeface="Arial"/>
                      </a:endParaRPr>
                    </a:p>
                  </a:txBody>
                  <a:tcPr marL="68580" marR="68580" marT="0" marB="0"/>
                </a:tc>
              </a:tr>
            </a:tbl>
          </a:graphicData>
        </a:graphic>
      </p:graphicFrame>
      <p:sp>
        <p:nvSpPr>
          <p:cNvPr id="5" name="Rectangle 1"/>
          <p:cNvSpPr>
            <a:spLocks noChangeArrowheads="1"/>
          </p:cNvSpPr>
          <p:nvPr/>
        </p:nvSpPr>
        <p:spPr bwMode="auto">
          <a:xfrm>
            <a:off x="2627784" y="260648"/>
            <a:ext cx="5483925" cy="196977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تحليل نتائج الاستبيان بواسطة </a:t>
            </a:r>
            <a:r>
              <a:rPr lang="en-US" sz="3200" b="1" dirty="0" smtClean="0">
                <a:latin typeface="Traditional Arabic" pitchFamily="18" charset="-78"/>
                <a:ea typeface="Calibri" pitchFamily="34" charset="0"/>
                <a:cs typeface="Traditional Arabic" pitchFamily="18" charset="-78"/>
              </a:rPr>
              <a:t>SPSS</a:t>
            </a:r>
          </a:p>
          <a:p>
            <a:pPr algn="r" rtl="1" fontAlgn="base">
              <a:spcBef>
                <a:spcPct val="0"/>
              </a:spcBef>
              <a:spcAft>
                <a:spcPct val="0"/>
              </a:spcAft>
            </a:pPr>
            <a:r>
              <a:rPr lang="en-US" dirty="0" smtClean="0">
                <a:latin typeface="Traditional Arabic" pitchFamily="18" charset="-78"/>
                <a:ea typeface="Calibri" pitchFamily="34" charset="0"/>
                <a:cs typeface="Traditional Arabic" pitchFamily="18" charset="-78"/>
              </a:rPr>
              <a:t> </a:t>
            </a:r>
            <a:r>
              <a:rPr lang="ar-SA" dirty="0"/>
              <a:t>تقوم هذه الدراسة على عدد من المتغيرات المستقلة المتعلقة بالخصائص الوظيفية والشخصية لأفراد الدراسة متمثلة في </a:t>
            </a:r>
            <a:r>
              <a:rPr lang="ar-SA" dirty="0" smtClean="0"/>
              <a:t>:</a:t>
            </a:r>
          </a:p>
          <a:p>
            <a:pPr algn="r" rtl="1" fontAlgn="base">
              <a:spcBef>
                <a:spcPct val="0"/>
              </a:spcBef>
              <a:spcAft>
                <a:spcPct val="0"/>
              </a:spcAft>
            </a:pPr>
            <a:r>
              <a:rPr lang="ar-SA" b="1" dirty="0"/>
              <a:t>1-</a:t>
            </a:r>
            <a:r>
              <a:rPr lang="ar-SA" dirty="0"/>
              <a:t>الجنس </a:t>
            </a:r>
            <a:endParaRPr lang="en-US" dirty="0"/>
          </a:p>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توزيع أفراد الدراسة وفق متغير </a:t>
            </a:r>
            <a:r>
              <a:rPr kumimoji="0" lang="ar-SA" sz="18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الجنس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3"/>
          <p:cNvSpPr>
            <a:spLocks noChangeArrowheads="1"/>
          </p:cNvSpPr>
          <p:nvPr/>
        </p:nvSpPr>
        <p:spPr bwMode="auto">
          <a:xfrm>
            <a:off x="4296601" y="3783523"/>
            <a:ext cx="4248472" cy="175432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يتضح من الجدول أعلاه (1) أن (42) من أفراد الدراسة يمثلون ما نسبته 52.5  % من إجمالي عينة الدراسة من الذكور و يأتون في المرتبة الأولى وهم الفئة الأكثر من عينة الدراسة , في حين (38) من العينة يمثلون ما نسبته 47.5٪ من إجمالي عينة الدراسة من الاناث ، وهم الفئة الأقل من أفراد العينة , والشكل التالي يوضح ذلك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9" name="مخطط 8"/>
          <p:cNvGraphicFramePr/>
          <p:nvPr>
            <p:extLst>
              <p:ext uri="{D42A27DB-BD31-4B8C-83A1-F6EECF244321}">
                <p14:modId xmlns="" xmlns:p14="http://schemas.microsoft.com/office/powerpoint/2010/main" val="100763167"/>
              </p:ext>
            </p:extLst>
          </p:nvPr>
        </p:nvGraphicFramePr>
        <p:xfrm>
          <a:off x="0" y="3140968"/>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824875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sz="quarter" idx="13"/>
            <p:extLst>
              <p:ext uri="{D42A27DB-BD31-4B8C-83A1-F6EECF244321}">
                <p14:modId xmlns="" xmlns:p14="http://schemas.microsoft.com/office/powerpoint/2010/main" val="125709945"/>
              </p:ext>
            </p:extLst>
          </p:nvPr>
        </p:nvGraphicFramePr>
        <p:xfrm>
          <a:off x="2915816" y="2708920"/>
          <a:ext cx="5472430" cy="1261872"/>
        </p:xfrm>
        <a:graphic>
          <a:graphicData uri="http://schemas.openxmlformats.org/drawingml/2006/table">
            <a:tbl>
              <a:tblPr rtl="1" firstRow="1" firstCol="1" lastRow="1" lastCol="1" bandRow="1" bandCol="1">
                <a:tableStyleId>{5C22544A-7EE6-4342-B048-85BDC9FD1C3A}</a:tableStyleId>
              </a:tblPr>
              <a:tblGrid>
                <a:gridCol w="2745105"/>
                <a:gridCol w="1386840"/>
                <a:gridCol w="1340485"/>
              </a:tblGrid>
              <a:tr h="264795">
                <a:tc>
                  <a:txBody>
                    <a:bodyPr/>
                    <a:lstStyle/>
                    <a:p>
                      <a:pPr marL="457200" algn="ctr" rtl="1">
                        <a:lnSpc>
                          <a:spcPct val="115000"/>
                        </a:lnSpc>
                        <a:spcAft>
                          <a:spcPts val="0"/>
                        </a:spcAft>
                      </a:pPr>
                      <a:r>
                        <a:rPr lang="ar-SA" sz="1800" dirty="0">
                          <a:effectLst/>
                        </a:rPr>
                        <a:t>الفئة العمرية </a:t>
                      </a:r>
                      <a:endParaRPr lang="en-US" sz="1100" dirty="0">
                        <a:effectLst/>
                        <a:latin typeface="Calibri"/>
                        <a:ea typeface="Calibri"/>
                        <a:cs typeface="Arial"/>
                      </a:endParaRPr>
                    </a:p>
                  </a:txBody>
                  <a:tcPr marL="68580" marR="68580" marT="0" marB="0"/>
                </a:tc>
                <a:tc>
                  <a:txBody>
                    <a:bodyPr/>
                    <a:lstStyle/>
                    <a:p>
                      <a:pPr marL="457200" algn="ctr" rtl="1">
                        <a:lnSpc>
                          <a:spcPct val="115000"/>
                        </a:lnSpc>
                        <a:spcAft>
                          <a:spcPts val="0"/>
                        </a:spcAft>
                      </a:pPr>
                      <a:r>
                        <a:rPr lang="ar-SA" sz="1800">
                          <a:effectLst/>
                        </a:rPr>
                        <a:t>التكرار</a:t>
                      </a:r>
                      <a:endParaRPr lang="en-US" sz="1100">
                        <a:effectLst/>
                        <a:latin typeface="Calibri"/>
                        <a:ea typeface="Calibri"/>
                        <a:cs typeface="Arial"/>
                      </a:endParaRPr>
                    </a:p>
                  </a:txBody>
                  <a:tcPr marL="68580" marR="68580" marT="0" marB="0"/>
                </a:tc>
                <a:tc>
                  <a:txBody>
                    <a:bodyPr/>
                    <a:lstStyle/>
                    <a:p>
                      <a:pPr marL="457200" algn="ctr" rtl="1">
                        <a:lnSpc>
                          <a:spcPct val="115000"/>
                        </a:lnSpc>
                        <a:spcAft>
                          <a:spcPts val="0"/>
                        </a:spcAft>
                      </a:pPr>
                      <a:r>
                        <a:rPr lang="ar-SA" sz="1800">
                          <a:effectLst/>
                        </a:rPr>
                        <a:t>النسبة</a:t>
                      </a:r>
                      <a:endParaRPr lang="en-US" sz="1100">
                        <a:effectLst/>
                        <a:latin typeface="Calibri"/>
                        <a:ea typeface="Calibri"/>
                        <a:cs typeface="Arial"/>
                      </a:endParaRPr>
                    </a:p>
                  </a:txBody>
                  <a:tcPr marL="68580" marR="68580" marT="0" marB="0"/>
                </a:tc>
              </a:tr>
              <a:tr h="258445">
                <a:tc>
                  <a:txBody>
                    <a:bodyPr/>
                    <a:lstStyle/>
                    <a:p>
                      <a:pPr marL="457200" algn="ctr" rtl="1">
                        <a:lnSpc>
                          <a:spcPct val="115000"/>
                        </a:lnSpc>
                        <a:spcAft>
                          <a:spcPts val="0"/>
                        </a:spcAft>
                      </a:pPr>
                      <a:r>
                        <a:rPr lang="ar-SA" sz="1800">
                          <a:effectLst/>
                        </a:rPr>
                        <a:t>أقل من 30</a:t>
                      </a:r>
                      <a:endParaRPr lang="en-US" sz="1100">
                        <a:effectLst/>
                        <a:latin typeface="Calibri"/>
                        <a:ea typeface="Calibri"/>
                        <a:cs typeface="Arial"/>
                      </a:endParaRPr>
                    </a:p>
                  </a:txBody>
                  <a:tcPr marL="68580" marR="68580" marT="0" marB="0"/>
                </a:tc>
                <a:tc>
                  <a:txBody>
                    <a:bodyPr/>
                    <a:lstStyle/>
                    <a:p>
                      <a:pPr marL="457200" algn="ctr" rtl="1">
                        <a:lnSpc>
                          <a:spcPct val="115000"/>
                        </a:lnSpc>
                        <a:spcAft>
                          <a:spcPts val="0"/>
                        </a:spcAft>
                      </a:pPr>
                      <a:r>
                        <a:rPr lang="en-US" sz="1800">
                          <a:effectLst/>
                        </a:rPr>
                        <a:t>43</a:t>
                      </a:r>
                      <a:endParaRPr lang="en-US" sz="1100">
                        <a:effectLst/>
                        <a:latin typeface="Calibri"/>
                        <a:ea typeface="Calibri"/>
                        <a:cs typeface="Arial"/>
                      </a:endParaRPr>
                    </a:p>
                  </a:txBody>
                  <a:tcPr marL="68580" marR="68580" marT="0" marB="0" anchor="ctr"/>
                </a:tc>
                <a:tc>
                  <a:txBody>
                    <a:bodyPr/>
                    <a:lstStyle/>
                    <a:p>
                      <a:pPr marL="457200" algn="ctr" rtl="1">
                        <a:lnSpc>
                          <a:spcPct val="115000"/>
                        </a:lnSpc>
                        <a:spcAft>
                          <a:spcPts val="0"/>
                        </a:spcAft>
                      </a:pPr>
                      <a:r>
                        <a:rPr lang="en-US" sz="1800">
                          <a:effectLst/>
                        </a:rPr>
                        <a:t>53.8</a:t>
                      </a:r>
                      <a:endParaRPr lang="en-US" sz="1100">
                        <a:effectLst/>
                        <a:latin typeface="Calibri"/>
                        <a:ea typeface="Calibri"/>
                        <a:cs typeface="Arial"/>
                      </a:endParaRPr>
                    </a:p>
                  </a:txBody>
                  <a:tcPr marL="68580" marR="68580" marT="0" marB="0" anchor="ctr"/>
                </a:tc>
              </a:tr>
              <a:tr h="264795">
                <a:tc>
                  <a:txBody>
                    <a:bodyPr/>
                    <a:lstStyle/>
                    <a:p>
                      <a:pPr marL="457200" algn="ctr" rtl="1">
                        <a:lnSpc>
                          <a:spcPct val="115000"/>
                        </a:lnSpc>
                        <a:spcAft>
                          <a:spcPts val="0"/>
                        </a:spcAft>
                      </a:pPr>
                      <a:r>
                        <a:rPr lang="ar-SA" sz="1800">
                          <a:effectLst/>
                        </a:rPr>
                        <a:t>30 فما فوق</a:t>
                      </a:r>
                      <a:endParaRPr lang="en-US" sz="1100">
                        <a:effectLst/>
                        <a:latin typeface="Calibri"/>
                        <a:ea typeface="Calibri"/>
                        <a:cs typeface="Arial"/>
                      </a:endParaRPr>
                    </a:p>
                  </a:txBody>
                  <a:tcPr marL="68580" marR="68580" marT="0" marB="0"/>
                </a:tc>
                <a:tc>
                  <a:txBody>
                    <a:bodyPr/>
                    <a:lstStyle/>
                    <a:p>
                      <a:pPr marL="457200" algn="ctr" rtl="1">
                        <a:lnSpc>
                          <a:spcPct val="115000"/>
                        </a:lnSpc>
                        <a:spcAft>
                          <a:spcPts val="0"/>
                        </a:spcAft>
                      </a:pPr>
                      <a:r>
                        <a:rPr lang="en-US" sz="1800">
                          <a:effectLst/>
                        </a:rPr>
                        <a:t>37</a:t>
                      </a:r>
                      <a:endParaRPr lang="en-US" sz="1100">
                        <a:effectLst/>
                        <a:latin typeface="Calibri"/>
                        <a:ea typeface="Calibri"/>
                        <a:cs typeface="Arial"/>
                      </a:endParaRPr>
                    </a:p>
                  </a:txBody>
                  <a:tcPr marL="68580" marR="68580" marT="0" marB="0" anchor="ctr"/>
                </a:tc>
                <a:tc>
                  <a:txBody>
                    <a:bodyPr/>
                    <a:lstStyle/>
                    <a:p>
                      <a:pPr marL="457200" algn="ctr" rtl="1">
                        <a:lnSpc>
                          <a:spcPct val="115000"/>
                        </a:lnSpc>
                        <a:spcAft>
                          <a:spcPts val="0"/>
                        </a:spcAft>
                      </a:pPr>
                      <a:r>
                        <a:rPr lang="en-US" sz="1800">
                          <a:effectLst/>
                        </a:rPr>
                        <a:t>46.3</a:t>
                      </a:r>
                      <a:endParaRPr lang="en-US" sz="1100">
                        <a:effectLst/>
                        <a:latin typeface="Calibri"/>
                        <a:ea typeface="Calibri"/>
                        <a:cs typeface="Arial"/>
                      </a:endParaRPr>
                    </a:p>
                  </a:txBody>
                  <a:tcPr marL="68580" marR="68580" marT="0" marB="0" anchor="ctr"/>
                </a:tc>
              </a:tr>
              <a:tr h="264795">
                <a:tc>
                  <a:txBody>
                    <a:bodyPr/>
                    <a:lstStyle/>
                    <a:p>
                      <a:pPr marL="457200" algn="ctr" rtl="1">
                        <a:lnSpc>
                          <a:spcPct val="115000"/>
                        </a:lnSpc>
                        <a:spcAft>
                          <a:spcPts val="0"/>
                        </a:spcAft>
                      </a:pPr>
                      <a:r>
                        <a:rPr lang="ar-SA" sz="1800">
                          <a:effectLst/>
                        </a:rPr>
                        <a:t>المجموع</a:t>
                      </a:r>
                      <a:endParaRPr lang="en-US" sz="1100">
                        <a:effectLst/>
                        <a:latin typeface="Calibri"/>
                        <a:ea typeface="Calibri"/>
                        <a:cs typeface="Arial"/>
                      </a:endParaRPr>
                    </a:p>
                  </a:txBody>
                  <a:tcPr marL="68580" marR="68580" marT="0" marB="0"/>
                </a:tc>
                <a:tc>
                  <a:txBody>
                    <a:bodyPr/>
                    <a:lstStyle/>
                    <a:p>
                      <a:pPr marL="457200" algn="ctr" rtl="1">
                        <a:lnSpc>
                          <a:spcPct val="115000"/>
                        </a:lnSpc>
                        <a:spcAft>
                          <a:spcPts val="0"/>
                        </a:spcAft>
                      </a:pPr>
                      <a:r>
                        <a:rPr lang="ar-SA" sz="1800">
                          <a:effectLst/>
                        </a:rPr>
                        <a:t>80</a:t>
                      </a:r>
                      <a:endParaRPr lang="en-US" sz="1100">
                        <a:effectLst/>
                        <a:latin typeface="Calibri"/>
                        <a:ea typeface="Calibri"/>
                        <a:cs typeface="Arial"/>
                      </a:endParaRPr>
                    </a:p>
                  </a:txBody>
                  <a:tcPr marL="68580" marR="68580" marT="0" marB="0"/>
                </a:tc>
                <a:tc>
                  <a:txBody>
                    <a:bodyPr/>
                    <a:lstStyle/>
                    <a:p>
                      <a:pPr marL="457200" algn="ctr" rtl="1">
                        <a:lnSpc>
                          <a:spcPct val="115000"/>
                        </a:lnSpc>
                        <a:spcAft>
                          <a:spcPts val="0"/>
                        </a:spcAft>
                      </a:pPr>
                      <a:r>
                        <a:rPr lang="ar-SA" sz="1800" dirty="0">
                          <a:effectLst/>
                        </a:rPr>
                        <a:t>100 ٪</a:t>
                      </a:r>
                      <a:endParaRPr lang="en-US" sz="1100" dirty="0">
                        <a:effectLst/>
                        <a:latin typeface="Calibri"/>
                        <a:ea typeface="Calibri"/>
                        <a:cs typeface="Arial"/>
                      </a:endParaRPr>
                    </a:p>
                  </a:txBody>
                  <a:tcPr marL="68580" marR="68580" marT="0" marB="0"/>
                </a:tc>
              </a:tr>
            </a:tbl>
          </a:graphicData>
        </a:graphic>
      </p:graphicFrame>
      <p:sp>
        <p:nvSpPr>
          <p:cNvPr id="5" name="Rectangle 1"/>
          <p:cNvSpPr>
            <a:spLocks noChangeArrowheads="1"/>
          </p:cNvSpPr>
          <p:nvPr/>
        </p:nvSpPr>
        <p:spPr bwMode="auto">
          <a:xfrm>
            <a:off x="1475656" y="97468"/>
            <a:ext cx="7127776" cy="25237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tx1"/>
                </a:solidFill>
                <a:effectLst/>
                <a:latin typeface="Angsana New" pitchFamily="18" charset="-34"/>
                <a:ea typeface="Calibri" pitchFamily="34" charset="0"/>
                <a:cs typeface="Traditional Arabic" pitchFamily="18" charset="-78"/>
              </a:rPr>
              <a:t>2-الفئة العمرية </a:t>
            </a:r>
            <a:endParaRPr kumimoji="0" lang="en-US" sz="800" b="0" i="0" u="none" strike="noStrike" cap="none" normalizeH="0" baseline="0" dirty="0" smtClean="0">
              <a:ln>
                <a:noFill/>
              </a:ln>
              <a:solidFill>
                <a:schemeClr val="tx1"/>
              </a:solidFill>
              <a:effectLst/>
              <a:latin typeface="Angsana New" pitchFamily="18" charset="-34"/>
              <a:cs typeface="Angsana New" pitchFamily="18" charset="-34"/>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tx1"/>
                </a:solidFill>
                <a:effectLst/>
                <a:latin typeface="Angsana New" pitchFamily="18" charset="-34"/>
                <a:ea typeface="Calibri" pitchFamily="34" charset="0"/>
                <a:cs typeface="Traditional Arabic" pitchFamily="18" charset="-78"/>
              </a:rPr>
              <a:t>جدول رقم (2)</a:t>
            </a:r>
            <a:endParaRPr kumimoji="0" lang="en-US" sz="800" b="0" i="0" u="none" strike="noStrike" cap="none" normalizeH="0" baseline="0" dirty="0" smtClean="0">
              <a:ln>
                <a:noFill/>
              </a:ln>
              <a:solidFill>
                <a:schemeClr val="tx1"/>
              </a:solidFill>
              <a:effectLst/>
              <a:latin typeface="Angsana New" pitchFamily="18" charset="-34"/>
              <a:cs typeface="Angsana New" pitchFamily="18" charset="-34"/>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tx1"/>
                </a:solidFill>
                <a:effectLst/>
                <a:latin typeface="Angsana New" pitchFamily="18" charset="-34"/>
                <a:ea typeface="Calibri" pitchFamily="34" charset="0"/>
                <a:cs typeface="Traditional Arabic" pitchFamily="18" charset="-78"/>
              </a:rPr>
              <a:t>توزيع أفراد الدراسة وفق متغير </a:t>
            </a:r>
            <a:r>
              <a:rPr kumimoji="0" lang="ar-SA" sz="1800" b="0" i="0" u="none" strike="noStrike" cap="none" normalizeH="0" baseline="0" dirty="0" smtClean="0">
                <a:ln>
                  <a:noFill/>
                </a:ln>
                <a:solidFill>
                  <a:schemeClr val="tx1"/>
                </a:solidFill>
                <a:effectLst/>
                <a:latin typeface="Angsana New" pitchFamily="18" charset="-34"/>
                <a:ea typeface="Times New Roman" pitchFamily="18" charset="0"/>
                <a:cs typeface="Traditional Arabic" pitchFamily="18" charset="-78"/>
              </a:rPr>
              <a:t>الفئة العمرية</a:t>
            </a:r>
            <a:endParaRPr kumimoji="0" lang="en-US" sz="800" b="0" i="0" u="none" strike="noStrike" cap="none" normalizeH="0" baseline="0" dirty="0" smtClean="0">
              <a:ln>
                <a:noFill/>
              </a:ln>
              <a:solidFill>
                <a:schemeClr val="tx1"/>
              </a:solidFill>
              <a:effectLst/>
              <a:latin typeface="Angsana New" pitchFamily="18" charset="-34"/>
              <a:cs typeface="Angsana New" pitchFamily="18" charset="-34"/>
            </a:endParaRPr>
          </a:p>
          <a:p>
            <a:pPr lvl="0" algn="r" rtl="1"/>
            <a:r>
              <a:rPr kumimoji="0" lang="ar-SA" sz="1800" b="0" i="0" u="none" strike="noStrike" cap="none" normalizeH="0" baseline="0" dirty="0" smtClean="0">
                <a:ln>
                  <a:noFill/>
                </a:ln>
                <a:solidFill>
                  <a:schemeClr val="tx1"/>
                </a:solidFill>
                <a:effectLst/>
                <a:latin typeface="Angsana New" pitchFamily="18" charset="-34"/>
                <a:ea typeface="Calibri" pitchFamily="34" charset="0"/>
                <a:cs typeface="Traditional Arabic" pitchFamily="18" charset="-78"/>
              </a:rPr>
              <a:t>يتضح من الجدول أعلاه (1) أن (43) من أفراد الدراسة يمثلون ما نسبته 53.8  % من إجمالي عينة الدراسة من عمرهم </a:t>
            </a:r>
            <a:r>
              <a:rPr lang="ar-SA" sz="1600" dirty="0">
                <a:latin typeface="Angsana New" pitchFamily="18" charset="-34"/>
              </a:rPr>
              <a:t>من عينة الدراسة </a:t>
            </a:r>
            <a:r>
              <a:rPr lang="ar-SA" sz="1600" dirty="0" smtClean="0">
                <a:latin typeface="Angsana New" pitchFamily="18" charset="-34"/>
              </a:rPr>
              <a:t>عمرهم </a:t>
            </a:r>
            <a:r>
              <a:rPr lang="ar-SA" sz="1600" dirty="0" smtClean="0">
                <a:latin typeface="Angsana New" pitchFamily="18" charset="-34"/>
                <a:ea typeface="Calibri" pitchFamily="34" charset="0"/>
                <a:cs typeface="Traditional Arabic" pitchFamily="18" charset="-78"/>
              </a:rPr>
              <a:t>أقل </a:t>
            </a:r>
            <a:r>
              <a:rPr lang="ar-SA" sz="1600" dirty="0">
                <a:latin typeface="Angsana New" pitchFamily="18" charset="-34"/>
                <a:ea typeface="Calibri" pitchFamily="34" charset="0"/>
                <a:cs typeface="Traditional Arabic" pitchFamily="18" charset="-78"/>
              </a:rPr>
              <a:t>من 30 سنة و يأتون في المرتبة الأولى وهم الفئة الأكثر </a:t>
            </a:r>
            <a:endParaRPr lang="ar-SA" sz="1600" dirty="0">
              <a:latin typeface="Angsana New" pitchFamily="18" charset="-34"/>
              <a:cs typeface="Arial" pitchFamily="34" charset="0"/>
            </a:endParaRPr>
          </a:p>
          <a:p>
            <a:pPr algn="r" rtl="1"/>
            <a:r>
              <a:rPr lang="ar-SA" sz="1600" dirty="0" smtClean="0">
                <a:latin typeface="Angsana New" pitchFamily="18" charset="-34"/>
              </a:rPr>
              <a:t>, </a:t>
            </a:r>
            <a:r>
              <a:rPr lang="ar-SA" sz="1600" dirty="0">
                <a:latin typeface="Angsana New" pitchFamily="18" charset="-34"/>
              </a:rPr>
              <a:t>في حين (37) من العينة يمثلون ما نسبته 46.3٪ من إجمالي عينة الدراسة من عمرهم 30 سنة فما فوق , والشكل التالي يوضح ذلك :</a:t>
            </a:r>
            <a:endParaRPr lang="en-US" sz="1600" dirty="0">
              <a:latin typeface="Angsana New" pitchFamily="18" charset="-34"/>
              <a:cs typeface="Angsana New" pitchFamily="18" charset="-34"/>
            </a:endParaRPr>
          </a:p>
          <a:p>
            <a:pPr rtl="1"/>
            <a:r>
              <a:rPr lang="ar-SA" b="1" dirty="0">
                <a:latin typeface="Angsana New" pitchFamily="18" charset="-34"/>
              </a:rPr>
              <a:t> </a:t>
            </a:r>
            <a:endParaRPr lang="en-US" dirty="0">
              <a:latin typeface="Angsana New" pitchFamily="18" charset="-34"/>
              <a:cs typeface="Angsana New" pitchFamily="18" charset="-34"/>
            </a:endParaRPr>
          </a:p>
          <a:p>
            <a:pPr rtl="1"/>
            <a:r>
              <a:rPr lang="ar-SA" b="1" dirty="0">
                <a:latin typeface="Angsana New" pitchFamily="18" charset="-34"/>
              </a:rPr>
              <a:t> </a:t>
            </a:r>
            <a:endParaRPr lang="en-US" dirty="0">
              <a:latin typeface="Angsana New" pitchFamily="18" charset="-34"/>
              <a:cs typeface="Angsana New" pitchFamily="18" charset="-34"/>
            </a:endParaRPr>
          </a:p>
        </p:txBody>
      </p:sp>
      <p:graphicFrame>
        <p:nvGraphicFramePr>
          <p:cNvPr id="6" name="مخطط 5"/>
          <p:cNvGraphicFramePr/>
          <p:nvPr>
            <p:extLst>
              <p:ext uri="{D42A27DB-BD31-4B8C-83A1-F6EECF244321}">
                <p14:modId xmlns="" xmlns:p14="http://schemas.microsoft.com/office/powerpoint/2010/main" val="3415537719"/>
              </p:ext>
            </p:extLst>
          </p:nvPr>
        </p:nvGraphicFramePr>
        <p:xfrm>
          <a:off x="-108520" y="3933056"/>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048714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85720" y="571480"/>
            <a:ext cx="857256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يتضح من الجدول أعلاه (3) أن (46) من أفراد الدراسة يمثلون ما نسبته 57.5  % من إجمالي عينة الدراسة من مؤهلهم بكالوريوس و يأتون في المرتبة الأولى وهم الفئة الأكثر من عينة الدراسة , في حين (18) من العينة يمثلون ما نسبته 22.5٪ من إجمالي عينة الدراسة ماجستير فما فوق ، في حين (16) من العينة يمثلون ما نسبته 20٪ من إجمالي عينة الدراسة مؤهلهم ماجستير فما فوق والشكل التالي يوضح ذلك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شكل (3)</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مخطط 4"/>
          <p:cNvGraphicFramePr/>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945508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27584" y="1484784"/>
            <a:ext cx="7344816" cy="3093154"/>
          </a:xfrm>
          <a:prstGeom prst="rect">
            <a:avLst/>
          </a:prstGeom>
          <a:noFill/>
        </p:spPr>
        <p:txBody>
          <a:bodyPr wrap="square" rtlCol="1">
            <a:spAutoFit/>
          </a:bodyPr>
          <a:lstStyle/>
          <a:p>
            <a:pPr lvl="0" algn="r" rtl="1" fontAlgn="base">
              <a:spcBef>
                <a:spcPct val="0"/>
              </a:spcBef>
              <a:spcAft>
                <a:spcPct val="0"/>
              </a:spcAft>
            </a:pPr>
            <a:r>
              <a:rPr lang="ar-SA" sz="2800" b="1" dirty="0">
                <a:latin typeface="Traditional Arabic" pitchFamily="18" charset="-78"/>
                <a:ea typeface="Calibri" pitchFamily="34" charset="0"/>
                <a:cs typeface="Traditional Arabic" pitchFamily="18" charset="-78"/>
              </a:rPr>
              <a:t>النتائج المتعلقة بفرضيات الدراسة</a:t>
            </a:r>
            <a:endParaRPr lang="en-US" sz="2800" b="1" dirty="0">
              <a:latin typeface="Arial" pitchFamily="34" charset="0"/>
              <a:cs typeface="Arial" pitchFamily="34" charset="0"/>
            </a:endParaRPr>
          </a:p>
          <a:p>
            <a:pPr lvl="0" algn="r" rtl="1" eaLnBrk="0" fontAlgn="base" hangingPunct="0">
              <a:spcBef>
                <a:spcPct val="0"/>
              </a:spcBef>
              <a:spcAft>
                <a:spcPct val="0"/>
              </a:spcAft>
            </a:pPr>
            <a:r>
              <a:rPr lang="ar-SA" b="1" dirty="0">
                <a:latin typeface="Traditional Arabic" pitchFamily="18" charset="-78"/>
                <a:ea typeface="Calibri" pitchFamily="34" charset="0"/>
                <a:cs typeface="Traditional Arabic" pitchFamily="18" charset="-78"/>
              </a:rPr>
              <a:t>اولا :اختبار الفرضيات الأولى</a:t>
            </a:r>
            <a:r>
              <a:rPr lang="en-US" b="1" dirty="0">
                <a:latin typeface="Traditional Arabic" pitchFamily="18" charset="-78"/>
                <a:ea typeface="Calibri" pitchFamily="34" charset="0"/>
                <a:cs typeface="Traditional Arabic" pitchFamily="18" charset="-78"/>
              </a:rPr>
              <a:t> :</a:t>
            </a:r>
            <a:endParaRPr lang="en-US" dirty="0">
              <a:latin typeface="Arial" pitchFamily="34" charset="0"/>
              <a:cs typeface="Arial" pitchFamily="34" charset="0"/>
            </a:endParaRPr>
          </a:p>
          <a:p>
            <a:pPr lvl="0" algn="r" rtl="1" eaLnBrk="0" fontAlgn="base" hangingPunct="0">
              <a:spcBef>
                <a:spcPct val="0"/>
              </a:spcBef>
              <a:spcAft>
                <a:spcPct val="0"/>
              </a:spcAft>
            </a:pPr>
            <a:r>
              <a:rPr lang="ar-SA" b="1" dirty="0">
                <a:latin typeface="Traditional Arabic" pitchFamily="18" charset="-78"/>
                <a:ea typeface="Calibri" pitchFamily="34" charset="0"/>
                <a:cs typeface="Traditional Arabic" pitchFamily="18" charset="-78"/>
              </a:rPr>
              <a:t>تنص الفرضية الأولى على</a:t>
            </a:r>
            <a:r>
              <a:rPr lang="en-US" b="1" dirty="0">
                <a:latin typeface="Traditional Arabic" pitchFamily="18" charset="-78"/>
                <a:ea typeface="Calibri" pitchFamily="34" charset="0"/>
                <a:cs typeface="Traditional Arabic" pitchFamily="18" charset="-78"/>
              </a:rPr>
              <a:t>: </a:t>
            </a:r>
            <a:r>
              <a:rPr lang="ar-SA" b="1" dirty="0">
                <a:latin typeface="Traditional Arabic" pitchFamily="18" charset="-78"/>
                <a:ea typeface="Calibri" pitchFamily="34" charset="0"/>
                <a:cs typeface="Traditional Arabic" pitchFamily="18" charset="-78"/>
              </a:rPr>
              <a:t>هل الهيئات الرقابية تقوم بضبط دورها في المصارف والمؤسسات المالية </a:t>
            </a:r>
            <a:r>
              <a:rPr lang="ar-SA" b="1" dirty="0" smtClean="0">
                <a:latin typeface="Traditional Arabic" pitchFamily="18" charset="-78"/>
                <a:ea typeface="Calibri" pitchFamily="34" charset="0"/>
                <a:cs typeface="Traditional Arabic" pitchFamily="18" charset="-78"/>
              </a:rPr>
              <a:t>الإسلامية</a:t>
            </a:r>
          </a:p>
          <a:p>
            <a:pPr algn="r"/>
            <a:r>
              <a:rPr lang="ar-SA" b="1" dirty="0">
                <a:cs typeface="Akhbar MT" pitchFamily="2" charset="-78"/>
              </a:rPr>
              <a:t>اختبار الفرضية الثانية </a:t>
            </a:r>
            <a:r>
              <a:rPr lang="ar-SA" dirty="0">
                <a:cs typeface="Akhbar MT" pitchFamily="2" charset="-78"/>
              </a:rPr>
              <a:t>:</a:t>
            </a:r>
          </a:p>
          <a:p>
            <a:pPr algn="r"/>
            <a:r>
              <a:rPr lang="ar-SA" b="1" dirty="0">
                <a:cs typeface="Akhbar MT" pitchFamily="2" charset="-78"/>
              </a:rPr>
              <a:t>تنص الفرضية الثانية على ( هل شهدت الهيئات الرقابية تطور خلال الخمس سنوات السابقة )</a:t>
            </a:r>
          </a:p>
          <a:p>
            <a:pPr algn="r"/>
            <a:endParaRPr lang="en-US" dirty="0">
              <a:cs typeface="Akhbar MT" pitchFamily="2" charset="-78"/>
            </a:endParaRPr>
          </a:p>
          <a:p>
            <a:pPr lvl="0" algn="r" rtl="1" eaLnBrk="0" fontAlgn="base" hangingPunct="0">
              <a:spcBef>
                <a:spcPct val="0"/>
              </a:spcBef>
              <a:spcAft>
                <a:spcPct val="0"/>
              </a:spcAft>
            </a:pPr>
            <a:endParaRPr lang="ar-SA" dirty="0">
              <a:latin typeface="Traditional Arabic" pitchFamily="18" charset="-78"/>
              <a:ea typeface="Calibri" pitchFamily="34" charset="0"/>
              <a:cs typeface="Traditional Arabic" pitchFamily="18" charset="-78"/>
            </a:endParaRPr>
          </a:p>
          <a:p>
            <a:pPr lvl="0" algn="r" eaLnBrk="0" fontAlgn="base" hangingPunct="0">
              <a:spcBef>
                <a:spcPct val="0"/>
              </a:spcBef>
              <a:spcAft>
                <a:spcPct val="0"/>
              </a:spcAft>
            </a:pPr>
            <a:r>
              <a:rPr lang="ar-SA" dirty="0">
                <a:latin typeface="Traditional Arabic" pitchFamily="18" charset="-78"/>
                <a:ea typeface="Calibri" pitchFamily="34" charset="0"/>
                <a:cs typeface="Traditional Arabic" pitchFamily="18" charset="-78"/>
              </a:rPr>
              <a:t>ومن أجل اختبار صحة هذه الفرضية فقد تم عمل الاختبارات اللازمة من خلال تحليل </a:t>
            </a:r>
            <a:r>
              <a:rPr lang="ar-SA" dirty="0" smtClean="0">
                <a:latin typeface="Traditional Arabic" pitchFamily="18" charset="-78"/>
                <a:ea typeface="Calibri" pitchFamily="34" charset="0"/>
                <a:cs typeface="Traditional Arabic" pitchFamily="18" charset="-78"/>
              </a:rPr>
              <a:t>فقرات </a:t>
            </a:r>
            <a:r>
              <a:rPr lang="ar-SA" dirty="0" err="1" smtClean="0">
                <a:latin typeface="Traditional Arabic" pitchFamily="18" charset="-78"/>
                <a:ea typeface="Calibri" pitchFamily="34" charset="0"/>
                <a:cs typeface="Traditional Arabic" pitchFamily="18" charset="-78"/>
              </a:rPr>
              <a:t>الاستبانة</a:t>
            </a:r>
            <a:r>
              <a:rPr lang="ar-SA" dirty="0" smtClean="0">
                <a:latin typeface="Traditional Arabic" pitchFamily="18" charset="-78"/>
                <a:ea typeface="Calibri" pitchFamily="34" charset="0"/>
                <a:cs typeface="Traditional Arabic" pitchFamily="18" charset="-78"/>
              </a:rPr>
              <a:t> </a:t>
            </a:r>
            <a:r>
              <a:rPr lang="ar-SA" dirty="0">
                <a:latin typeface="Traditional Arabic" pitchFamily="18" charset="-78"/>
                <a:ea typeface="Calibri" pitchFamily="34" charset="0"/>
                <a:cs typeface="Traditional Arabic" pitchFamily="18" charset="-78"/>
              </a:rPr>
              <a:t>والتي </a:t>
            </a:r>
            <a:r>
              <a:rPr lang="en-US" dirty="0">
                <a:latin typeface="Traditional Arabic" pitchFamily="18" charset="-78"/>
                <a:ea typeface="Calibri" pitchFamily="34" charset="0"/>
                <a:cs typeface="Traditional Arabic" pitchFamily="18" charset="-78"/>
              </a:rPr>
              <a:t>(One Sample </a:t>
            </a:r>
            <a:r>
              <a:rPr lang="en-US" dirty="0" smtClean="0">
                <a:latin typeface="Traditional Arabic" pitchFamily="18" charset="-78"/>
                <a:ea typeface="Calibri" pitchFamily="34" charset="0"/>
                <a:cs typeface="Traditional Arabic" pitchFamily="18" charset="-78"/>
              </a:rPr>
              <a:t>T-Test</a:t>
            </a:r>
            <a:r>
              <a:rPr lang="ar-SA" dirty="0" smtClean="0">
                <a:latin typeface="Traditional Arabic" pitchFamily="18" charset="-78"/>
                <a:ea typeface="Calibri" pitchFamily="34" charset="0"/>
                <a:cs typeface="Traditional Arabic" pitchFamily="18" charset="-78"/>
              </a:rPr>
              <a:t> </a:t>
            </a:r>
            <a:r>
              <a:rPr lang="ar-SA" dirty="0">
                <a:latin typeface="Traditional Arabic" pitchFamily="18" charset="-78"/>
                <a:ea typeface="Calibri" pitchFamily="34" charset="0"/>
                <a:cs typeface="Traditional Arabic" pitchFamily="18" charset="-78"/>
              </a:rPr>
              <a:t>توضحها نتائج </a:t>
            </a:r>
            <a:r>
              <a:rPr lang="ar-SA" dirty="0" smtClean="0">
                <a:latin typeface="Traditional Arabic" pitchFamily="18" charset="-78"/>
                <a:ea typeface="Calibri" pitchFamily="34" charset="0"/>
                <a:cs typeface="Traditional Arabic" pitchFamily="18" charset="-78"/>
              </a:rPr>
              <a:t>اختبار (</a:t>
            </a:r>
            <a:endParaRPr lang="en-US" dirty="0">
              <a:latin typeface="Traditional Arabic" pitchFamily="18" charset="-78"/>
              <a:ea typeface="Calibri" pitchFamily="34" charset="0"/>
              <a:cs typeface="Traditional Arabic" pitchFamily="18" charset="-78"/>
            </a:endParaRPr>
          </a:p>
          <a:p>
            <a:pPr lvl="0" algn="r" eaLnBrk="0" fontAlgn="base" hangingPunct="0">
              <a:spcBef>
                <a:spcPct val="0"/>
              </a:spcBef>
              <a:spcAft>
                <a:spcPct val="0"/>
              </a:spcAft>
            </a:pPr>
            <a:r>
              <a:rPr lang="en-US" sz="500" dirty="0" smtClean="0">
                <a:latin typeface="Arial" pitchFamily="34" charset="0"/>
                <a:cs typeface="Arial" pitchFamily="34" charset="0"/>
              </a:rPr>
              <a:t> </a:t>
            </a:r>
            <a:endParaRPr lang="en-US" sz="1200" dirty="0">
              <a:latin typeface="Arial" pitchFamily="34" charset="0"/>
              <a:cs typeface="Arial" pitchFamily="34" charset="0"/>
            </a:endParaRPr>
          </a:p>
          <a:p>
            <a:endParaRPr lang="ar-SA" dirty="0"/>
          </a:p>
        </p:txBody>
      </p:sp>
    </p:spTree>
    <p:extLst>
      <p:ext uri="{BB962C8B-B14F-4D97-AF65-F5344CB8AC3E}">
        <p14:creationId xmlns="" xmlns:p14="http://schemas.microsoft.com/office/powerpoint/2010/main" val="3544342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3809940418"/>
              </p:ext>
            </p:extLst>
          </p:nvPr>
        </p:nvGraphicFramePr>
        <p:xfrm>
          <a:off x="1547664" y="2780928"/>
          <a:ext cx="5793105" cy="2839212"/>
        </p:xfrm>
        <a:graphic>
          <a:graphicData uri="http://schemas.openxmlformats.org/drawingml/2006/table">
            <a:tbl>
              <a:tblPr rtl="1"/>
              <a:tblGrid>
                <a:gridCol w="301625"/>
                <a:gridCol w="2315210"/>
                <a:gridCol w="628015"/>
                <a:gridCol w="461645"/>
                <a:gridCol w="539115"/>
                <a:gridCol w="538480"/>
                <a:gridCol w="539115"/>
                <a:gridCol w="469900"/>
              </a:tblGrid>
              <a:tr h="0">
                <a:tc>
                  <a:txBody>
                    <a:bodyPr/>
                    <a:lstStyle/>
                    <a:p>
                      <a:pPr algn="ctr" rtl="1">
                        <a:lnSpc>
                          <a:spcPct val="115000"/>
                        </a:lnSpc>
                        <a:spcAft>
                          <a:spcPts val="0"/>
                        </a:spcAft>
                      </a:pPr>
                      <a:r>
                        <a:rPr lang="ar-SA" sz="1800" dirty="0">
                          <a:latin typeface="Calibri"/>
                          <a:ea typeface="Calibri"/>
                          <a:cs typeface="Traditional Arabic"/>
                        </a:rPr>
                        <a:t>م</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Calibri"/>
                          <a:cs typeface="Traditional Arabic"/>
                        </a:rPr>
                        <a:t>الفقرة</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Calibri"/>
                          <a:cs typeface="Traditional Arabic"/>
                        </a:rPr>
                        <a:t>قيمة </a:t>
                      </a:r>
                      <a:r>
                        <a:rPr lang="en-US" sz="1800">
                          <a:latin typeface="Traditional Arabic"/>
                          <a:ea typeface="Calibri"/>
                          <a:cs typeface="Arial"/>
                        </a:rPr>
                        <a:t>T</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dirty="0">
                          <a:latin typeface="Calibri"/>
                          <a:ea typeface="Calibri"/>
                          <a:cs typeface="Traditional Arabic"/>
                        </a:rPr>
                        <a:t>مستوى الدلالة</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Calibri"/>
                          <a:cs typeface="Traditional Arabic"/>
                        </a:rPr>
                        <a:t>الوسط الحسابي</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Calibri"/>
                          <a:cs typeface="Traditional Arabic"/>
                        </a:rPr>
                        <a:t>الانحراف المعياري</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Calibri"/>
                          <a:cs typeface="Traditional Arabic"/>
                        </a:rPr>
                        <a:t>الوزن النسبي</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15000"/>
                        </a:lnSpc>
                        <a:spcAft>
                          <a:spcPts val="0"/>
                        </a:spcAft>
                      </a:pPr>
                      <a:r>
                        <a:rPr lang="ar-SA" sz="1800">
                          <a:latin typeface="Calibri"/>
                          <a:ea typeface="Calibri"/>
                          <a:cs typeface="Traditional Arabic"/>
                        </a:rPr>
                        <a:t>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Times New Roman"/>
                          <a:cs typeface="Traditional Arabic"/>
                        </a:rPr>
                        <a:t>ما مدى معرفتك بمهام هيئة الفتوى والرقابة الشرعية</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.883</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.380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2.08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.759</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69.17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15000"/>
                        </a:lnSpc>
                        <a:spcAft>
                          <a:spcPts val="0"/>
                        </a:spcAft>
                      </a:pPr>
                      <a:r>
                        <a:rPr lang="ar-SA" sz="1800">
                          <a:latin typeface="Calibri"/>
                          <a:ea typeface="Calibri"/>
                          <a:cs typeface="Traditional Arabic"/>
                        </a:rPr>
                        <a:t>2</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800">
                          <a:latin typeface="Calibri"/>
                          <a:ea typeface="Times New Roman"/>
                          <a:cs typeface="Traditional Arabic"/>
                        </a:rPr>
                        <a:t>ما درجة تقييمك لدور هيئة الفتوى والرقابة الشرعية في معاملات المؤسسات المالية والمصارف</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1.928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.057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2.16</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.754</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a:solidFill>
                            <a:srgbClr val="000000"/>
                          </a:solidFill>
                          <a:latin typeface="Traditional Arabic"/>
                          <a:ea typeface="Calibri"/>
                          <a:cs typeface="Arial"/>
                        </a:rPr>
                        <a:t>72.08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138499"/>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المتوسط الحسابي والانحراف المعياري والوزن النسبي والترتيب لكل فقرة من</a:t>
            </a:r>
            <a:r>
              <a:rPr kumimoji="0" lang="ar-SA" sz="1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(هل الهيئات الرقابية تقوم بضبط دورها في المصارف والمؤسسات المالية الإسلامية)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081054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988904542"/>
              </p:ext>
            </p:extLst>
          </p:nvPr>
        </p:nvGraphicFramePr>
        <p:xfrm>
          <a:off x="1428729" y="214290"/>
          <a:ext cx="6429419" cy="6357982"/>
        </p:xfrm>
        <a:graphic>
          <a:graphicData uri="http://schemas.openxmlformats.org/drawingml/2006/table">
            <a:tbl>
              <a:tblPr rtl="1"/>
              <a:tblGrid>
                <a:gridCol w="2710646"/>
                <a:gridCol w="735279"/>
                <a:gridCol w="540493"/>
                <a:gridCol w="631195"/>
                <a:gridCol w="630453"/>
                <a:gridCol w="631195"/>
                <a:gridCol w="550158"/>
              </a:tblGrid>
              <a:tr h="1192121">
                <a:tc>
                  <a:txBody>
                    <a:bodyPr/>
                    <a:lstStyle/>
                    <a:p>
                      <a:pPr algn="ctr" rtl="1">
                        <a:lnSpc>
                          <a:spcPct val="115000"/>
                        </a:lnSpc>
                        <a:spcAft>
                          <a:spcPts val="0"/>
                        </a:spcAft>
                      </a:pPr>
                      <a:r>
                        <a:rPr lang="ar-SA" sz="1400" dirty="0">
                          <a:latin typeface="Calibri"/>
                          <a:ea typeface="Times New Roman"/>
                          <a:cs typeface="Traditional Arabic"/>
                        </a:rPr>
                        <a:t>ما </a:t>
                      </a:r>
                      <a:r>
                        <a:rPr lang="ar-SA" sz="1400" dirty="0" smtClean="0">
                          <a:latin typeface="Calibri"/>
                          <a:ea typeface="Times New Roman"/>
                          <a:cs typeface="Traditional Arabic"/>
                        </a:rPr>
                        <a:t>هو</a:t>
                      </a:r>
                      <a:r>
                        <a:rPr lang="ar-SA" sz="1400" baseline="0" dirty="0" smtClean="0">
                          <a:latin typeface="Calibri"/>
                          <a:ea typeface="Times New Roman"/>
                          <a:cs typeface="Traditional Arabic"/>
                        </a:rPr>
                        <a:t> </a:t>
                      </a:r>
                      <a:r>
                        <a:rPr lang="ar-SA" sz="1400" dirty="0" smtClean="0">
                          <a:latin typeface="Calibri"/>
                          <a:ea typeface="Times New Roman"/>
                          <a:cs typeface="Traditional Arabic"/>
                        </a:rPr>
                        <a:t>تقييمك لدرجة</a:t>
                      </a:r>
                      <a:r>
                        <a:rPr lang="ar-SA" sz="1400" baseline="0" dirty="0" smtClean="0">
                          <a:latin typeface="Calibri"/>
                          <a:ea typeface="Times New Roman"/>
                          <a:cs typeface="Traditional Arabic"/>
                        </a:rPr>
                        <a:t> عمل</a:t>
                      </a:r>
                      <a:r>
                        <a:rPr lang="ar-SA" sz="1400" dirty="0" smtClean="0">
                          <a:latin typeface="Calibri"/>
                          <a:ea typeface="Times New Roman"/>
                          <a:cs typeface="Traditional Arabic"/>
                        </a:rPr>
                        <a:t> </a:t>
                      </a:r>
                      <a:r>
                        <a:rPr lang="ar-SA" sz="1400" dirty="0">
                          <a:latin typeface="Calibri"/>
                          <a:ea typeface="Times New Roman"/>
                          <a:cs typeface="Traditional Arabic"/>
                        </a:rPr>
                        <a:t>هيئة الفتوى والرقابة الشرعية في </a:t>
                      </a:r>
                      <a:r>
                        <a:rPr lang="ar-SA" sz="1400" dirty="0" smtClean="0">
                          <a:latin typeface="Calibri"/>
                          <a:ea typeface="Times New Roman"/>
                          <a:cs typeface="Traditional Arabic"/>
                        </a:rPr>
                        <a:t>السنوات الخمس الماضية</a:t>
                      </a:r>
                      <a:endParaRPr lang="en-US" sz="900" dirty="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dirty="0">
                          <a:solidFill>
                            <a:srgbClr val="000000"/>
                          </a:solidFill>
                          <a:latin typeface="Traditional Arabic"/>
                          <a:ea typeface="Calibri"/>
                          <a:cs typeface="Arial"/>
                        </a:rPr>
                        <a:t>1.928</a:t>
                      </a:r>
                      <a:endParaRPr lang="en-US" sz="900" dirty="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.057</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2.16</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.754</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72.08</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900" dirty="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748">
                <a:tc>
                  <a:txBody>
                    <a:bodyPr/>
                    <a:lstStyle/>
                    <a:p>
                      <a:pPr algn="ctr" rtl="1">
                        <a:lnSpc>
                          <a:spcPct val="115000"/>
                        </a:lnSpc>
                        <a:spcAft>
                          <a:spcPts val="0"/>
                        </a:spcAft>
                      </a:pPr>
                      <a:r>
                        <a:rPr lang="ar-SA" sz="1400">
                          <a:latin typeface="Calibri"/>
                          <a:ea typeface="Times New Roman"/>
                          <a:cs typeface="Traditional Arabic"/>
                        </a:rPr>
                        <a:t>ما مستوى ضبط الرقابة الشرعية في المصارف والمؤسسات المالية الاسلامية</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1.976</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.052</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2.18</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.792</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72.50</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2121">
                <a:tc>
                  <a:txBody>
                    <a:bodyPr/>
                    <a:lstStyle/>
                    <a:p>
                      <a:pPr algn="ctr" rtl="1">
                        <a:lnSpc>
                          <a:spcPct val="115000"/>
                        </a:lnSpc>
                        <a:spcAft>
                          <a:spcPts val="0"/>
                        </a:spcAft>
                      </a:pPr>
                      <a:r>
                        <a:rPr lang="ar-SA" sz="1400">
                          <a:latin typeface="Calibri"/>
                          <a:ea typeface="Times New Roman"/>
                          <a:cs typeface="Traditional Arabic"/>
                        </a:rPr>
                        <a:t>ما درجة اطلاعك على ما تـنـشره الهيئة من تقارير عن القرارات التي تتخذها والمخالفات التي تكتشفها</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.418</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.677</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2.04</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.803</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67.92</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748">
                <a:tc>
                  <a:txBody>
                    <a:bodyPr/>
                    <a:lstStyle/>
                    <a:p>
                      <a:pPr algn="ctr" rtl="1">
                        <a:lnSpc>
                          <a:spcPct val="115000"/>
                        </a:lnSpc>
                        <a:spcAft>
                          <a:spcPts val="0"/>
                        </a:spcAft>
                      </a:pPr>
                      <a:r>
                        <a:rPr lang="ar-SA" sz="1400">
                          <a:latin typeface="Calibri"/>
                          <a:ea typeface="Times New Roman"/>
                          <a:cs typeface="Traditional Arabic"/>
                        </a:rPr>
                        <a:t>يقوم المصرف بتطبيق القرارات المصدرة من الهيئة بدرجة</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1.658</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.101</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2.14</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.742</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71.25</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748">
                <a:tc>
                  <a:txBody>
                    <a:bodyPr/>
                    <a:lstStyle/>
                    <a:p>
                      <a:pPr algn="ctr" rtl="1">
                        <a:lnSpc>
                          <a:spcPct val="115000"/>
                        </a:lnSpc>
                        <a:spcAft>
                          <a:spcPts val="0"/>
                        </a:spcAft>
                      </a:pPr>
                      <a:r>
                        <a:rPr lang="ar-SA" sz="1400">
                          <a:latin typeface="Calibri"/>
                          <a:ea typeface="Times New Roman"/>
                          <a:cs typeface="Traditional Arabic"/>
                        </a:rPr>
                        <a:t>ما مستوى إلزامية قرارات و توصيات هيئة الرقابة الشرعية على المصارف</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2.692</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.009</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2.21</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.706</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73.75</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748">
                <a:tc>
                  <a:txBody>
                    <a:bodyPr/>
                    <a:lstStyle/>
                    <a:p>
                      <a:pPr algn="ctr" rtl="1">
                        <a:lnSpc>
                          <a:spcPct val="115000"/>
                        </a:lnSpc>
                        <a:spcAft>
                          <a:spcPts val="0"/>
                        </a:spcAft>
                      </a:pPr>
                      <a:r>
                        <a:rPr lang="ar-SA" sz="1400">
                          <a:latin typeface="Calibri"/>
                          <a:ea typeface="Times New Roman"/>
                          <a:cs typeface="Traditional Arabic"/>
                        </a:rPr>
                        <a:t>ما هو تقييمك لدرجة عمل هيئة الرقابة في السنوات الخمس الماضية</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1.718</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.090</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2.15</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.781</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71.67</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4748">
                <a:tc>
                  <a:txBody>
                    <a:bodyPr/>
                    <a:lstStyle/>
                    <a:p>
                      <a:pPr algn="ctr" rtl="1">
                        <a:lnSpc>
                          <a:spcPct val="115000"/>
                        </a:lnSpc>
                        <a:spcAft>
                          <a:spcPts val="0"/>
                        </a:spcAft>
                      </a:pPr>
                      <a:r>
                        <a:rPr lang="ar-SA" sz="1400">
                          <a:latin typeface="Calibri"/>
                          <a:ea typeface="Times New Roman"/>
                          <a:cs typeface="Traditional Arabic"/>
                        </a:rPr>
                        <a:t>الهيئات الرقابية أثرت بشكل إيجابي على المعاملات المصرفية بدرجة</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11.058</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.000</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2.68</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.546</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400">
                          <a:solidFill>
                            <a:srgbClr val="000000"/>
                          </a:solidFill>
                          <a:latin typeface="Traditional Arabic"/>
                          <a:ea typeface="Calibri"/>
                          <a:cs typeface="Arial"/>
                        </a:rPr>
                        <a:t>89.17</a:t>
                      </a:r>
                      <a:endParaRPr lang="en-US" sz="90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en-US" sz="900" dirty="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947096182"/>
      </p:ext>
    </p:extLst>
  </p:cSld>
  <p:clrMapOvr>
    <a:masterClrMapping/>
  </p:clrMapOvr>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34392CE8179A4741A1A5504E87D09C92" ma:contentTypeVersion="0" ma:contentTypeDescription="إنشاء مستند جديد." ma:contentTypeScope="" ma:versionID="2483b36edddd28a135d5c2733976a067">
  <xsd:schema xmlns:xsd="http://www.w3.org/2001/XMLSchema" xmlns:xs="http://www.w3.org/2001/XMLSchema" xmlns:p="http://schemas.microsoft.com/office/2006/metadata/properties" targetNamespace="http://schemas.microsoft.com/office/2006/metadata/properties" ma:root="true" ma:fieldsID="b8d804356fb0d354094a9f23b7d0afd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6C6AA8-77DE-4D9D-8DAA-50789826BC79}"/>
</file>

<file path=customXml/itemProps2.xml><?xml version="1.0" encoding="utf-8"?>
<ds:datastoreItem xmlns:ds="http://schemas.openxmlformats.org/officeDocument/2006/customXml" ds:itemID="{08FD7CDE-4982-402D-BFE1-8037B6660F88}"/>
</file>

<file path=customXml/itemProps3.xml><?xml version="1.0" encoding="utf-8"?>
<ds:datastoreItem xmlns:ds="http://schemas.openxmlformats.org/officeDocument/2006/customXml" ds:itemID="{0AAA728B-7690-4359-A7B4-4443D8CFB62E}"/>
</file>

<file path=docProps/app.xml><?xml version="1.0" encoding="utf-8"?>
<Properties xmlns="http://schemas.openxmlformats.org/officeDocument/2006/extended-properties" xmlns:vt="http://schemas.openxmlformats.org/officeDocument/2006/docPropsVTypes">
  <Template>Slipstream</Template>
  <TotalTime>84</TotalTime>
  <Words>959</Words>
  <Application>Microsoft Office PowerPoint</Application>
  <PresentationFormat>On-screen Show (4:3)</PresentationFormat>
  <Paragraphs>145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دفق الهواء</vt:lpstr>
      <vt:lpstr> </vt:lpstr>
      <vt:lpstr>خطة البحث</vt:lpstr>
      <vt:lpstr>فرضيات البحث</vt:lpstr>
      <vt:lpstr>Slide 4</vt:lpstr>
      <vt:lpstr>Slide 5</vt:lpstr>
      <vt:lpstr>Slide 6</vt:lpstr>
      <vt:lpstr>Slide 7</vt:lpstr>
      <vt:lpstr>Slide 8</vt:lpstr>
      <vt:lpstr>Slide 9</vt:lpstr>
      <vt:lpstr>Slide 10</vt:lpstr>
      <vt:lpstr>Slide 11</vt:lpstr>
      <vt:lpstr>Slide 12</vt:lpstr>
      <vt:lpstr>النتيجة النهائية</vt:lpstr>
      <vt:lpstr>التوصيات</vt:lpstr>
      <vt:lpstr>المراجع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dc:creator>
  <cp:lastModifiedBy>Pc</cp:lastModifiedBy>
  <cp:revision>10</cp:revision>
  <dcterms:created xsi:type="dcterms:W3CDTF">2015-11-21T16:13:46Z</dcterms:created>
  <dcterms:modified xsi:type="dcterms:W3CDTF">2015-11-23T16:11:45Z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0x01010034392CE8179A4741A1A5504E87D09C92</vt:lpwstr>
  </property>
</Properties>
</file>