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22"/>
  </p:notesMasterIdLst>
  <p:sldIdLst>
    <p:sldId id="256" r:id="rId3"/>
    <p:sldId id="292" r:id="rId4"/>
    <p:sldId id="293" r:id="rId5"/>
    <p:sldId id="269" r:id="rId6"/>
    <p:sldId id="280" r:id="rId7"/>
    <p:sldId id="282" r:id="rId8"/>
    <p:sldId id="284" r:id="rId9"/>
    <p:sldId id="283" r:id="rId10"/>
    <p:sldId id="281" r:id="rId11"/>
    <p:sldId id="271" r:id="rId12"/>
    <p:sldId id="272" r:id="rId13"/>
    <p:sldId id="257" r:id="rId14"/>
    <p:sldId id="278" r:id="rId15"/>
    <p:sldId id="290" r:id="rId16"/>
    <p:sldId id="263" r:id="rId17"/>
    <p:sldId id="287" r:id="rId18"/>
    <p:sldId id="262" r:id="rId19"/>
    <p:sldId id="273" r:id="rId20"/>
    <p:sldId id="291"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A8E54C-BE4F-44C0-921F-DB52BD6FDCAE}" type="datetimeFigureOut">
              <a:rPr lang="ar-SA" smtClean="0"/>
              <a:t>29/01/39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2D404F3-236F-46BB-9CEB-3F514D60C68A}" type="slidenum">
              <a:rPr lang="ar-SA" smtClean="0"/>
              <a:t>‹#›</a:t>
            </a:fld>
            <a:endParaRPr lang="ar-SA"/>
          </a:p>
        </p:txBody>
      </p:sp>
    </p:spTree>
    <p:extLst>
      <p:ext uri="{BB962C8B-B14F-4D97-AF65-F5344CB8AC3E}">
        <p14:creationId xmlns:p14="http://schemas.microsoft.com/office/powerpoint/2010/main" val="22560556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smtClean="0"/>
              <a:t>وفق قانون الشركات غير الربحية السعودي</a:t>
            </a:r>
            <a:endParaRPr lang="ar-SA"/>
          </a:p>
        </p:txBody>
      </p:sp>
      <p:sp>
        <p:nvSpPr>
          <p:cNvPr id="4" name="عنصر نائب لرقم الشريحة 3"/>
          <p:cNvSpPr>
            <a:spLocks noGrp="1"/>
          </p:cNvSpPr>
          <p:nvPr>
            <p:ph type="sldNum" sz="quarter" idx="10"/>
          </p:nvPr>
        </p:nvSpPr>
        <p:spPr/>
        <p:txBody>
          <a:bodyPr/>
          <a:lstStyle/>
          <a:p>
            <a:fld id="{B2D404F3-236F-46BB-9CEB-3F514D60C68A}" type="slidenum">
              <a:rPr lang="ar-SA" smtClean="0"/>
              <a:t>3</a:t>
            </a:fld>
            <a:endParaRPr lang="ar-SA"/>
          </a:p>
        </p:txBody>
      </p:sp>
    </p:spTree>
    <p:extLst>
      <p:ext uri="{BB962C8B-B14F-4D97-AF65-F5344CB8AC3E}">
        <p14:creationId xmlns:p14="http://schemas.microsoft.com/office/powerpoint/2010/main" val="23878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مع أن أسهم شركة المساهمة المقفلة كذلك قابلة للتداول، إلا أنها تختلف عن المساهمة المفتوحة في أن الأخيرة يتاح</a:t>
            </a:r>
          </a:p>
          <a:p>
            <a:r>
              <a:rPr lang="ar-SA" dirty="0" smtClean="0"/>
              <a:t>تداول الأسهم فيها عن طريق سوق المال، والمقفلة أقرب إلى تحقيق معنى الوقف إذ للناظر دور في تحقيق معنى</a:t>
            </a:r>
          </a:p>
          <a:p>
            <a:r>
              <a:rPr lang="ar-SA" dirty="0" smtClean="0"/>
              <a:t>التحبيس.</a:t>
            </a:r>
          </a:p>
          <a:p>
            <a:r>
              <a:rPr lang="ar-SA" dirty="0" smtClean="0"/>
              <a:t>و</a:t>
            </a:r>
            <a:r>
              <a:rPr lang="ar-SA" baseline="0" dirty="0" smtClean="0"/>
              <a:t> ايضا أسهم شركة المساهمة المفتوحة تطرح للاكتتاب العام عكس شركة مساهمة مقفلة فالاكتتاب فيها يقتصر على المؤسسين.</a:t>
            </a:r>
          </a:p>
          <a:p>
            <a:r>
              <a:rPr lang="ar-SA" baseline="0" dirty="0" smtClean="0"/>
              <a:t>أما في الشركة </a:t>
            </a:r>
            <a:r>
              <a:rPr lang="ar-SA" baseline="0" dirty="0" err="1" smtClean="0"/>
              <a:t>دات</a:t>
            </a:r>
            <a:r>
              <a:rPr lang="ar-SA" baseline="0" dirty="0" smtClean="0"/>
              <a:t> الشخص الواحد و الشركة </a:t>
            </a:r>
            <a:r>
              <a:rPr lang="ar-SA" baseline="0" dirty="0" err="1" smtClean="0"/>
              <a:t>دات</a:t>
            </a:r>
            <a:r>
              <a:rPr lang="ar-SA" baseline="0" dirty="0" smtClean="0"/>
              <a:t> مسؤولية المحدودة فإن الاسهم فيهما غير قابلة </a:t>
            </a:r>
            <a:r>
              <a:rPr lang="ar-SA" baseline="0" dirty="0" err="1" smtClean="0"/>
              <a:t>للتدوال</a:t>
            </a:r>
            <a:r>
              <a:rPr lang="ar-SA" baseline="0" dirty="0" smtClean="0"/>
              <a:t> وأيضا ليست للاكتتاب العام.</a:t>
            </a:r>
            <a:endParaRPr lang="ar-SA" dirty="0"/>
          </a:p>
        </p:txBody>
      </p:sp>
      <p:sp>
        <p:nvSpPr>
          <p:cNvPr id="4" name="عنصر نائب لرقم الشريحة 3"/>
          <p:cNvSpPr>
            <a:spLocks noGrp="1"/>
          </p:cNvSpPr>
          <p:nvPr>
            <p:ph type="sldNum" sz="quarter" idx="10"/>
          </p:nvPr>
        </p:nvSpPr>
        <p:spPr/>
        <p:txBody>
          <a:bodyPr/>
          <a:lstStyle/>
          <a:p>
            <a:fld id="{B2D404F3-236F-46BB-9CEB-3F514D60C68A}" type="slidenum">
              <a:rPr lang="ar-SA" smtClean="0"/>
              <a:t>10</a:t>
            </a:fld>
            <a:endParaRPr lang="ar-SA"/>
          </a:p>
        </p:txBody>
      </p:sp>
    </p:spTree>
    <p:extLst>
      <p:ext uri="{BB962C8B-B14F-4D97-AF65-F5344CB8AC3E}">
        <p14:creationId xmlns:p14="http://schemas.microsoft.com/office/powerpoint/2010/main" val="121342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بحسب قانون الشركات غير الربحية</a:t>
            </a:r>
            <a:r>
              <a:rPr lang="ar-SA" baseline="0" dirty="0" smtClean="0"/>
              <a:t> السعودي</a:t>
            </a:r>
            <a:endParaRPr lang="ar-SA" dirty="0"/>
          </a:p>
        </p:txBody>
      </p:sp>
      <p:sp>
        <p:nvSpPr>
          <p:cNvPr id="4" name="عنصر نائب لرقم الشريحة 3"/>
          <p:cNvSpPr>
            <a:spLocks noGrp="1"/>
          </p:cNvSpPr>
          <p:nvPr>
            <p:ph type="sldNum" sz="quarter" idx="10"/>
          </p:nvPr>
        </p:nvSpPr>
        <p:spPr/>
        <p:txBody>
          <a:bodyPr/>
          <a:lstStyle/>
          <a:p>
            <a:fld id="{B2D404F3-236F-46BB-9CEB-3F514D60C68A}" type="slidenum">
              <a:rPr lang="ar-SA" smtClean="0"/>
              <a:t>11</a:t>
            </a:fld>
            <a:endParaRPr lang="ar-SA"/>
          </a:p>
        </p:txBody>
      </p:sp>
    </p:spTree>
    <p:extLst>
      <p:ext uri="{BB962C8B-B14F-4D97-AF65-F5344CB8AC3E}">
        <p14:creationId xmlns:p14="http://schemas.microsoft.com/office/powerpoint/2010/main" val="495675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933ED175-B094-4A55-B41F-B8D842217A2A}" type="datetimeFigureOut">
              <a:rPr lang="ar-SA" smtClean="0"/>
              <a:t>29/01/39</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A1174FE3-F9F0-451C-81AE-4B754B9F6DEE}"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33ED175-B094-4A55-B41F-B8D842217A2A}" type="datetimeFigureOut">
              <a:rPr lang="ar-SA" smtClean="0"/>
              <a:t>29/01/39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174FE3-F9F0-451C-81AE-4B754B9F6DE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ED175-B094-4A55-B41F-B8D842217A2A}" type="datetimeFigureOut">
              <a:rPr lang="ar-SA" smtClean="0"/>
              <a:t>29/01/39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174FE3-F9F0-451C-81AE-4B754B9F6DEE}"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A1174FE3-F9F0-451C-81AE-4B754B9F6DEE}"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A1174FE3-F9F0-451C-81AE-4B754B9F6DEE}"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ED175-B094-4A55-B41F-B8D842217A2A}" type="datetimeFigureOut">
              <a:rPr lang="ar-SA" smtClean="0"/>
              <a:t>29/01/39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174FE3-F9F0-451C-81AE-4B754B9F6DEE}"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1174FE3-F9F0-451C-81AE-4B754B9F6DEE}"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t>29/01/39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ED175-B094-4A55-B41F-B8D842217A2A}" type="datetimeFigureOut">
              <a:rPr lang="ar-SA" smtClean="0"/>
              <a:t>29/01/39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1174FE3-F9F0-451C-81AE-4B754B9F6DEE}"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933ED175-B094-4A55-B41F-B8D842217A2A}" type="datetimeFigureOut">
              <a:rPr lang="ar-SA" smtClean="0"/>
              <a:t>29/01/39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174FE3-F9F0-451C-81AE-4B754B9F6DEE}"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33ED175-B094-4A55-B41F-B8D842217A2A}" type="datetimeFigureOut">
              <a:rPr lang="ar-SA" smtClean="0"/>
              <a:t>29/01/39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1174FE3-F9F0-451C-81AE-4B754B9F6DEE}"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33ED175-B094-4A55-B41F-B8D842217A2A}" type="datetimeFigureOut">
              <a:rPr lang="ar-SA" smtClean="0"/>
              <a:t>29/01/39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1174FE3-F9F0-451C-81AE-4B754B9F6DEE}"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3ED175-B094-4A55-B41F-B8D842217A2A}" type="datetimeFigureOut">
              <a:rPr lang="ar-SA" smtClean="0"/>
              <a:t>29/01/39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174FE3-F9F0-451C-81AE-4B754B9F6DE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ED175-B094-4A55-B41F-B8D842217A2A}" type="datetimeFigureOut">
              <a:rPr lang="ar-SA" smtClean="0"/>
              <a:t>29/01/39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174FE3-F9F0-451C-81AE-4B754B9F6DEE}"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ED175-B094-4A55-B41F-B8D842217A2A}" type="datetimeFigureOut">
              <a:rPr lang="ar-SA" smtClean="0"/>
              <a:t>29/01/39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1174FE3-F9F0-451C-81AE-4B754B9F6DEE}"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33ED175-B094-4A55-B41F-B8D842217A2A}" type="datetimeFigureOut">
              <a:rPr lang="ar-SA" smtClean="0"/>
              <a:t>29/01/39</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1174FE3-F9F0-451C-81AE-4B754B9F6DE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3ED175-B094-4A55-B41F-B8D842217A2A}" type="datetimeFigureOut">
              <a:rPr lang="ar-SA" smtClean="0"/>
              <a:t>29/01/39</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1174FE3-F9F0-451C-81AE-4B754B9F6DEE}"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2700" b="1" dirty="0" smtClean="0">
                <a:latin typeface="Arial" panose="020B0604020202020204" pitchFamily="34" charset="0"/>
                <a:cs typeface="Arial" panose="020B0604020202020204" pitchFamily="34" charset="0"/>
              </a:rPr>
              <a:t>صيغ معاصرة للوقف </a:t>
            </a:r>
            <a:r>
              <a:rPr lang="ar-SA" sz="2700" b="1" dirty="0">
                <a:latin typeface="Arial" panose="020B0604020202020204" pitchFamily="34" charset="0"/>
                <a:cs typeface="Arial" panose="020B0604020202020204" pitchFamily="34" charset="0"/>
              </a:rPr>
              <a:t>المؤسسي</a:t>
            </a:r>
            <a:r>
              <a:rPr lang="ar-SA" sz="2700" dirty="0">
                <a:latin typeface="Arial" panose="020B0604020202020204" pitchFamily="34" charset="0"/>
                <a:cs typeface="Arial" panose="020B0604020202020204" pitchFamily="34" charset="0"/>
              </a:rPr>
              <a:t>: </a:t>
            </a:r>
            <a:r>
              <a:rPr lang="ar-SA" sz="1800" dirty="0" smtClean="0">
                <a:latin typeface="Arial" panose="020B0604020202020204" pitchFamily="34" charset="0"/>
                <a:cs typeface="Arial" panose="020B0604020202020204" pitchFamily="34" charset="0"/>
              </a:rPr>
              <a:t>(</a:t>
            </a:r>
            <a:r>
              <a:rPr lang="ar-SA" sz="1800" dirty="0">
                <a:latin typeface="Arial" panose="020B0604020202020204" pitchFamily="34" charset="0"/>
                <a:cs typeface="Arial" panose="020B0604020202020204" pitchFamily="34" charset="0"/>
              </a:rPr>
              <a:t>الجزء الأول) </a:t>
            </a:r>
            <a:r>
              <a:rPr lang="ar-SA" dirty="0">
                <a:latin typeface="Arial" panose="020B0604020202020204" pitchFamily="34" charset="0"/>
                <a:cs typeface="Arial" panose="020B0604020202020204" pitchFamily="34" charset="0"/>
              </a:rPr>
              <a:t/>
            </a:r>
            <a:br>
              <a:rPr lang="ar-SA" dirty="0">
                <a:latin typeface="Arial" panose="020B0604020202020204" pitchFamily="34" charset="0"/>
                <a:cs typeface="Arial" panose="020B0604020202020204" pitchFamily="34" charset="0"/>
              </a:rPr>
            </a:br>
            <a:r>
              <a:rPr lang="ar-SA" sz="3200" dirty="0" smtClean="0">
                <a:latin typeface="Arial" panose="020B0604020202020204" pitchFamily="34" charset="0"/>
                <a:cs typeface="Arial" panose="020B0604020202020204" pitchFamily="34" charset="0"/>
              </a:rPr>
              <a:t>الشركات الوقفية</a:t>
            </a:r>
            <a:endParaRPr lang="ar-SA" sz="3200" dirty="0">
              <a:latin typeface="Arial" panose="020B0604020202020204" pitchFamily="34" charset="0"/>
              <a:cs typeface="Arial" panose="020B0604020202020204" pitchFamily="34" charset="0"/>
            </a:endParaRPr>
          </a:p>
        </p:txBody>
      </p:sp>
      <p:sp>
        <p:nvSpPr>
          <p:cNvPr id="3" name="عنوان فرعي 2"/>
          <p:cNvSpPr>
            <a:spLocks noGrp="1"/>
          </p:cNvSpPr>
          <p:nvPr>
            <p:ph type="subTitle" idx="1"/>
          </p:nvPr>
        </p:nvSpPr>
        <p:spPr/>
        <p:txBody>
          <a:bodyPr>
            <a:normAutofit fontScale="25000" lnSpcReduction="20000"/>
          </a:bodyPr>
          <a:lstStyle/>
          <a:p>
            <a:r>
              <a:rPr lang="ar-SA" sz="7200" dirty="0" smtClean="0"/>
              <a:t>إعداد: </a:t>
            </a:r>
          </a:p>
          <a:p>
            <a:r>
              <a:rPr lang="ar-SA" sz="8000" b="1" dirty="0" err="1" smtClean="0"/>
              <a:t>د.خديجة</a:t>
            </a:r>
            <a:r>
              <a:rPr lang="ar-SA" sz="8000" b="1" dirty="0" smtClean="0"/>
              <a:t> خالدي</a:t>
            </a:r>
          </a:p>
          <a:p>
            <a:r>
              <a:rPr lang="ar-SA" sz="8000" b="1" dirty="0" err="1" smtClean="0"/>
              <a:t>د.عادل</a:t>
            </a:r>
            <a:r>
              <a:rPr lang="ar-SA" sz="8000" b="1" dirty="0" smtClean="0"/>
              <a:t> المؤمن</a:t>
            </a:r>
            <a:endParaRPr lang="ar-SA" sz="8000" b="1" dirty="0"/>
          </a:p>
        </p:txBody>
      </p:sp>
    </p:spTree>
    <p:extLst>
      <p:ext uri="{BB962C8B-B14F-4D97-AF65-F5344CB8AC3E}">
        <p14:creationId xmlns:p14="http://schemas.microsoft.com/office/powerpoint/2010/main" val="101751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أنواع الشركات الوقفية</a:t>
            </a:r>
            <a:endParaRPr lang="ar-SA" dirty="0"/>
          </a:p>
        </p:txBody>
      </p:sp>
      <p:sp>
        <p:nvSpPr>
          <p:cNvPr id="3" name="عنصر نائب للمحتوى 2"/>
          <p:cNvSpPr>
            <a:spLocks noGrp="1"/>
          </p:cNvSpPr>
          <p:nvPr>
            <p:ph idx="1"/>
          </p:nvPr>
        </p:nvSpPr>
        <p:spPr/>
        <p:txBody>
          <a:bodyPr>
            <a:normAutofit fontScale="62500" lnSpcReduction="20000"/>
          </a:bodyPr>
          <a:lstStyle/>
          <a:p>
            <a:pPr>
              <a:buBlip>
                <a:blip r:embed="rId3"/>
              </a:buBlip>
            </a:pPr>
            <a:r>
              <a:rPr lang="ar-SA" dirty="0" smtClean="0"/>
              <a:t>تتميز الشركة </a:t>
            </a:r>
            <a:r>
              <a:rPr lang="ar-SA" dirty="0"/>
              <a:t>الوقفية </a:t>
            </a:r>
            <a:r>
              <a:rPr lang="ar-SA" dirty="0" smtClean="0"/>
              <a:t>عن غيرها </a:t>
            </a:r>
            <a:r>
              <a:rPr lang="ar-SA" dirty="0"/>
              <a:t>من الشركات التجارية في عدد من الخصائص، من أبرزها:</a:t>
            </a:r>
          </a:p>
          <a:p>
            <a:pPr>
              <a:buBlip>
                <a:blip r:embed="rId3"/>
              </a:buBlip>
            </a:pPr>
            <a:r>
              <a:rPr lang="ar-SA" dirty="0"/>
              <a:t>أولا : انتفاء العنصر الشخصي في الشركة الوقفية</a:t>
            </a:r>
            <a:r>
              <a:rPr lang="ar-SA" dirty="0" smtClean="0"/>
              <a:t>؛ </a:t>
            </a:r>
            <a:r>
              <a:rPr lang="ar-SA" dirty="0"/>
              <a:t>فلا يصح أن تكون </a:t>
            </a:r>
            <a:r>
              <a:rPr lang="ar-SA" dirty="0" smtClean="0"/>
              <a:t>شركة  محاصة </a:t>
            </a:r>
            <a:r>
              <a:rPr lang="ar-SA" dirty="0"/>
              <a:t>ولا تضامنية ولا توصية بسيطة، لكون هذه الشركات من شركات </a:t>
            </a:r>
            <a:r>
              <a:rPr lang="ar-SA" dirty="0" smtClean="0"/>
              <a:t>الأشخاص.</a:t>
            </a:r>
            <a:endParaRPr lang="ar-SA" dirty="0"/>
          </a:p>
          <a:p>
            <a:pPr>
              <a:buBlip>
                <a:blip r:embed="rId3"/>
              </a:buBlip>
            </a:pPr>
            <a:r>
              <a:rPr lang="ar-SA" dirty="0"/>
              <a:t>ثانيا : الشركة </a:t>
            </a:r>
            <a:r>
              <a:rPr lang="ar-SA" dirty="0" smtClean="0"/>
              <a:t>الوقفية </a:t>
            </a:r>
            <a:r>
              <a:rPr lang="ar-SA" dirty="0"/>
              <a:t>شركة أموال؛ فلا يمكن أن تكون المشاركة بالعمل أو الوجاهة</a:t>
            </a:r>
            <a:r>
              <a:rPr lang="ar-SA" dirty="0" smtClean="0"/>
              <a:t>.</a:t>
            </a:r>
          </a:p>
          <a:p>
            <a:pPr>
              <a:buBlip>
                <a:blip r:embed="rId3"/>
              </a:buBlip>
            </a:pPr>
            <a:r>
              <a:rPr lang="ar-SA" dirty="0" smtClean="0"/>
              <a:t>ثالثا: </a:t>
            </a:r>
            <a:r>
              <a:rPr lang="ar-SA" dirty="0"/>
              <a:t>الشركة الوقفية شركة </a:t>
            </a:r>
            <a:r>
              <a:rPr lang="ar-SA" dirty="0" smtClean="0"/>
              <a:t>أموال مع مراعاة أن:</a:t>
            </a:r>
            <a:endParaRPr lang="ar-SA" dirty="0"/>
          </a:p>
          <a:p>
            <a:pPr marL="596646" indent="-514350">
              <a:buFont typeface="+mj-cs"/>
              <a:buAutoNum type="arabic2Minus"/>
            </a:pPr>
            <a:r>
              <a:rPr lang="ar-SA" dirty="0" smtClean="0"/>
              <a:t>الشركاء </a:t>
            </a:r>
            <a:r>
              <a:rPr lang="ar-SA" dirty="0"/>
              <a:t>في هذه </a:t>
            </a:r>
            <a:r>
              <a:rPr lang="ar-SA" dirty="0" smtClean="0"/>
              <a:t>الشركات هم  </a:t>
            </a:r>
            <a:r>
              <a:rPr lang="ar-SA" dirty="0"/>
              <a:t>أوقاف، مما يستدعي مراعاة </a:t>
            </a:r>
            <a:r>
              <a:rPr lang="ar-SA" dirty="0" smtClean="0"/>
              <a:t>بأن الوقف </a:t>
            </a:r>
            <a:r>
              <a:rPr lang="ar-SA" dirty="0"/>
              <a:t>لا يباع ولا يوهب ولا </a:t>
            </a:r>
            <a:r>
              <a:rPr lang="ar-SA" dirty="0" smtClean="0"/>
              <a:t>يورث. فما يملكه  الشركاء -الأوقاف  من </a:t>
            </a:r>
            <a:r>
              <a:rPr lang="ar-SA" dirty="0"/>
              <a:t>حصص أو أسهم في هذه الشركات لا يصح تداولها بيعا ولا شراء</a:t>
            </a:r>
            <a:r>
              <a:rPr lang="ar-SA" dirty="0" smtClean="0"/>
              <a:t>، إدن  لا </a:t>
            </a:r>
            <a:r>
              <a:rPr lang="ar-SA" dirty="0"/>
              <a:t>يصح أن </a:t>
            </a:r>
            <a:r>
              <a:rPr lang="ar-SA" dirty="0" smtClean="0"/>
              <a:t>تكون الشركة </a:t>
            </a:r>
            <a:r>
              <a:rPr lang="ar-SA" dirty="0"/>
              <a:t>الوقفية مساهمة مفتوحة، </a:t>
            </a:r>
            <a:r>
              <a:rPr lang="ar-SA" dirty="0" smtClean="0"/>
              <a:t>ولا </a:t>
            </a:r>
            <a:r>
              <a:rPr lang="ar-SA" dirty="0"/>
              <a:t>شركة توصية بالأسهم، لإمكانية تداول الأسهم في </a:t>
            </a:r>
            <a:r>
              <a:rPr lang="ar-SA" dirty="0" smtClean="0"/>
              <a:t>هذه الشركات.</a:t>
            </a:r>
          </a:p>
          <a:p>
            <a:pPr marL="596646" indent="-514350">
              <a:buFont typeface="+mj-cs"/>
              <a:buAutoNum type="arabic2Minus"/>
            </a:pPr>
            <a:r>
              <a:rPr lang="ar-SA" dirty="0" smtClean="0"/>
              <a:t>حماية أسهم الشركة الوقفية من مخاطر </a:t>
            </a:r>
            <a:r>
              <a:rPr lang="ar-SA" dirty="0" err="1" smtClean="0"/>
              <a:t>التدوال</a:t>
            </a:r>
            <a:r>
              <a:rPr lang="ar-SA" dirty="0" smtClean="0"/>
              <a:t>  في السوق المالي.</a:t>
            </a:r>
          </a:p>
          <a:p>
            <a:pPr marL="596646" indent="-514350">
              <a:buFont typeface="+mj-cs"/>
              <a:buAutoNum type="arabic2Minus"/>
            </a:pPr>
            <a:r>
              <a:rPr lang="ar-SA" dirty="0" smtClean="0"/>
              <a:t>فالمتحتم في الشركة الوقفية أن تتخذ </a:t>
            </a:r>
            <a:r>
              <a:rPr lang="ar-SA" dirty="0"/>
              <a:t>إحدى صور التالية: إما </a:t>
            </a:r>
            <a:r>
              <a:rPr lang="ar-SA" b="1" dirty="0"/>
              <a:t>شركة وقفية مساهمة مقفلة</a:t>
            </a:r>
            <a:r>
              <a:rPr lang="ar-SA" dirty="0"/>
              <a:t>، أو </a:t>
            </a:r>
            <a:r>
              <a:rPr lang="ar-SA" b="1" dirty="0"/>
              <a:t>شركة وقفية ذات مسؤولية محدودة</a:t>
            </a:r>
            <a:r>
              <a:rPr lang="ar-SA" dirty="0"/>
              <a:t>، أو </a:t>
            </a:r>
            <a:r>
              <a:rPr lang="ar-SA" b="1" dirty="0"/>
              <a:t>شركة وقفية </a:t>
            </a:r>
            <a:r>
              <a:rPr lang="ar-SA" b="1" dirty="0" err="1"/>
              <a:t>دات</a:t>
            </a:r>
            <a:r>
              <a:rPr lang="ar-SA" b="1" dirty="0"/>
              <a:t> الشخص </a:t>
            </a:r>
            <a:r>
              <a:rPr lang="ar-SA" b="1" dirty="0" smtClean="0"/>
              <a:t>الواحد.</a:t>
            </a:r>
            <a:endParaRPr lang="ar-SA" dirty="0"/>
          </a:p>
        </p:txBody>
      </p:sp>
    </p:spTree>
    <p:extLst>
      <p:ext uri="{BB962C8B-B14F-4D97-AF65-F5344CB8AC3E}">
        <p14:creationId xmlns:p14="http://schemas.microsoft.com/office/powerpoint/2010/main" val="117567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أنواع الشركات الوقفية</a:t>
            </a:r>
          </a:p>
        </p:txBody>
      </p:sp>
      <p:sp>
        <p:nvSpPr>
          <p:cNvPr id="3" name="عنصر نائب للمحتوى 2"/>
          <p:cNvSpPr>
            <a:spLocks noGrp="1"/>
          </p:cNvSpPr>
          <p:nvPr>
            <p:ph idx="1"/>
          </p:nvPr>
        </p:nvSpPr>
        <p:spPr/>
        <p:txBody>
          <a:bodyPr>
            <a:normAutofit fontScale="85000" lnSpcReduction="20000"/>
          </a:bodyPr>
          <a:lstStyle/>
          <a:p>
            <a:endParaRPr lang="ar-SA" dirty="0" smtClean="0"/>
          </a:p>
          <a:p>
            <a:pPr>
              <a:buBlip>
                <a:blip r:embed="rId3"/>
              </a:buBlip>
            </a:pPr>
            <a:r>
              <a:rPr lang="ar-SA" u="sng" dirty="0" smtClean="0"/>
              <a:t>شركة  وقفية مساهمة مقفلة </a:t>
            </a:r>
            <a:r>
              <a:rPr lang="ar-SA" dirty="0" smtClean="0"/>
              <a:t>: شركة </a:t>
            </a:r>
            <a:r>
              <a:rPr lang="ar-SA" dirty="0"/>
              <a:t>من خمسة </a:t>
            </a:r>
            <a:r>
              <a:rPr lang="ar-SA" dirty="0" smtClean="0"/>
              <a:t>أوقاف(خمسة مساهمين) </a:t>
            </a:r>
            <a:r>
              <a:rPr lang="ar-SA" dirty="0"/>
              <a:t>فأكثر، يكون رأس مالها مقسما إلى أسهم متساوية القيمة</a:t>
            </a:r>
            <a:r>
              <a:rPr lang="ar-SA" dirty="0" smtClean="0"/>
              <a:t>، ولا </a:t>
            </a:r>
            <a:r>
              <a:rPr lang="ar-SA" dirty="0"/>
              <a:t>يكون </a:t>
            </a:r>
            <a:r>
              <a:rPr lang="ar-SA" dirty="0" smtClean="0"/>
              <a:t>الشريك </a:t>
            </a:r>
            <a:r>
              <a:rPr lang="ar-SA" dirty="0"/>
              <a:t>فيها مسؤولا إلا بقدر حصته من رأس </a:t>
            </a:r>
            <a:r>
              <a:rPr lang="ar-SA" dirty="0" smtClean="0"/>
              <a:t>المال. </a:t>
            </a:r>
          </a:p>
          <a:p>
            <a:pPr>
              <a:buBlip>
                <a:blip r:embed="rId3"/>
              </a:buBlip>
            </a:pPr>
            <a:r>
              <a:rPr lang="ar-SA" u="sng" dirty="0" smtClean="0"/>
              <a:t>الشركة </a:t>
            </a:r>
            <a:r>
              <a:rPr lang="ar-SA" u="sng" dirty="0"/>
              <a:t>الوقفية ذات المسؤولية المحدودة </a:t>
            </a:r>
            <a:r>
              <a:rPr lang="ar-SA" dirty="0" smtClean="0"/>
              <a:t>: شركة </a:t>
            </a:r>
            <a:r>
              <a:rPr lang="ar-SA" dirty="0"/>
              <a:t>من وقفين </a:t>
            </a:r>
            <a:r>
              <a:rPr lang="ar-SA" dirty="0" smtClean="0"/>
              <a:t>فأكثر (مساهمين فأكثر) </a:t>
            </a:r>
            <a:r>
              <a:rPr lang="ar-SA" dirty="0"/>
              <a:t>بما لا يزيد عن خمسين </a:t>
            </a:r>
            <a:r>
              <a:rPr lang="ar-SA" dirty="0" smtClean="0"/>
              <a:t>وقفا ، </a:t>
            </a:r>
            <a:r>
              <a:rPr lang="ar-SA" dirty="0"/>
              <a:t>ولا يكون </a:t>
            </a:r>
            <a:r>
              <a:rPr lang="ar-SA" dirty="0" smtClean="0"/>
              <a:t>الشريك </a:t>
            </a:r>
            <a:r>
              <a:rPr lang="ar-SA" dirty="0"/>
              <a:t>فيها مسؤولا إلا بقدر حصته من رأس </a:t>
            </a:r>
            <a:r>
              <a:rPr lang="ar-SA" dirty="0" smtClean="0"/>
              <a:t>المال.</a:t>
            </a:r>
          </a:p>
          <a:p>
            <a:pPr>
              <a:buBlip>
                <a:blip r:embed="rId3"/>
              </a:buBlip>
            </a:pPr>
            <a:r>
              <a:rPr lang="ar-SA" u="sng" dirty="0" smtClean="0"/>
              <a:t>الشركة الوقفية </a:t>
            </a:r>
            <a:r>
              <a:rPr lang="ar-SA" u="sng" dirty="0" err="1" smtClean="0"/>
              <a:t>دات</a:t>
            </a:r>
            <a:r>
              <a:rPr lang="ar-SA" u="sng" dirty="0" smtClean="0"/>
              <a:t> الشخص الواحد</a:t>
            </a:r>
            <a:r>
              <a:rPr lang="ar-SA" dirty="0" smtClean="0"/>
              <a:t>: كيان </a:t>
            </a:r>
            <a:r>
              <a:rPr lang="ar-SA" dirty="0"/>
              <a:t>قانوني يمكن تأسيسه لأي مشروع يمتلك رأس ماله بالكامل شخص واحد طبيعي أو </a:t>
            </a:r>
            <a:r>
              <a:rPr lang="ar-SA" dirty="0" smtClean="0"/>
              <a:t>اعتباري. فيمكن مثلا  لمؤسسة </a:t>
            </a:r>
            <a:r>
              <a:rPr lang="ar-SA" dirty="0"/>
              <a:t>خيرية تقوم بالنظارة على </a:t>
            </a:r>
            <a:r>
              <a:rPr lang="ar-SA" dirty="0" smtClean="0"/>
              <a:t>أوقاف نقدية</a:t>
            </a:r>
            <a:r>
              <a:rPr lang="ar-SA" dirty="0"/>
              <a:t>، </a:t>
            </a:r>
            <a:r>
              <a:rPr lang="ar-SA" dirty="0" smtClean="0"/>
              <a:t>أن تؤسس شركة وقفية </a:t>
            </a:r>
            <a:r>
              <a:rPr lang="ar-SA" dirty="0" err="1" smtClean="0"/>
              <a:t>دات</a:t>
            </a:r>
            <a:r>
              <a:rPr lang="ar-SA" dirty="0" smtClean="0"/>
              <a:t> الشخص الواحد وذلك بمناقلة الوقف </a:t>
            </a:r>
            <a:r>
              <a:rPr lang="ar-SA" dirty="0"/>
              <a:t>النقدي إلى رأس مال </a:t>
            </a:r>
            <a:r>
              <a:rPr lang="ar-SA" dirty="0" smtClean="0"/>
              <a:t>الشركة.</a:t>
            </a:r>
            <a:endParaRPr lang="ar-SA" dirty="0"/>
          </a:p>
        </p:txBody>
      </p:sp>
    </p:spTree>
    <p:extLst>
      <p:ext uri="{BB962C8B-B14F-4D97-AF65-F5344CB8AC3E}">
        <p14:creationId xmlns:p14="http://schemas.microsoft.com/office/powerpoint/2010/main" val="341617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طريقة تأسيس الشركة الوقفية في السعودية</a:t>
            </a:r>
            <a:endParaRPr lang="ar-SA" dirty="0"/>
          </a:p>
        </p:txBody>
      </p:sp>
      <p:sp>
        <p:nvSpPr>
          <p:cNvPr id="3" name="عنصر نائب للمحتوى 2"/>
          <p:cNvSpPr>
            <a:spLocks noGrp="1"/>
          </p:cNvSpPr>
          <p:nvPr>
            <p:ph idx="1"/>
          </p:nvPr>
        </p:nvSpPr>
        <p:spPr/>
        <p:txBody>
          <a:bodyPr>
            <a:normAutofit fontScale="70000" lnSpcReduction="20000"/>
          </a:bodyPr>
          <a:lstStyle/>
          <a:p>
            <a:pPr marL="82296" indent="0">
              <a:buNone/>
            </a:pPr>
            <a:r>
              <a:rPr lang="ar-SA" dirty="0" smtClean="0"/>
              <a:t>الشركة الوقفية إما أن تكون مساهمة مقفلة أو ذات مسؤولية محدودة، ويتم تأسيسهما حسب التشريعات في المملكة العربية السعودية بالطريقة الآتية:</a:t>
            </a:r>
          </a:p>
          <a:p>
            <a:pPr marL="596646" indent="-514350">
              <a:buFont typeface="+mj-lt"/>
              <a:buAutoNum type="arabicPeriod"/>
            </a:pPr>
            <a:r>
              <a:rPr lang="ar-SA" dirty="0" smtClean="0"/>
              <a:t> يتم إصدار صكٍّ وقفي أو ما يسمى ب(الحجة الوقفية)، ثم يصدر لكل صكٍّ سجل تجاري منفرد. وبناءً على السجل التجاري للصكِّ يتم تأسيس مؤسسة تجارية مملوكة للصكِّ، ويتم تعيين مدير للمؤسسة من قبل الواقفين أو مجلس النظار.(شركة وقفية </a:t>
            </a:r>
            <a:r>
              <a:rPr lang="ar-SA" dirty="0" err="1" smtClean="0"/>
              <a:t>دات</a:t>
            </a:r>
            <a:r>
              <a:rPr lang="ar-SA" dirty="0" smtClean="0"/>
              <a:t> الشخص الواحد)</a:t>
            </a:r>
          </a:p>
          <a:p>
            <a:pPr marL="596646" indent="-514350">
              <a:buFont typeface="+mj-lt"/>
              <a:buAutoNum type="arabicPeriod"/>
            </a:pPr>
            <a:r>
              <a:rPr lang="ar-SA" dirty="0" smtClean="0"/>
              <a:t> أو يتم إصدار أكثر من صكٍّ وقفي، ويكون لكل صكٍّ وقفي سجل تجاري خاص به، ثم يتم تأسيس مؤسسة لكل سجل تجاري، ثم يتم تأسيس شركة ذات مسؤولية محدودة يشترك في ملكيتها المؤسسات المملوكة للصكوك الوقفية، ويتم تعيين مدير للشركة من قبل الواقفين </a:t>
            </a:r>
            <a:r>
              <a:rPr lang="ar-SA" dirty="0" err="1" smtClean="0"/>
              <a:t>أومجلس</a:t>
            </a:r>
            <a:r>
              <a:rPr lang="ar-SA" dirty="0" smtClean="0"/>
              <a:t> النظار، وللشركة شخصية اعتبارية وذمة مالية مستقلة عن الوقف.</a:t>
            </a:r>
          </a:p>
          <a:p>
            <a:pPr marL="596646" indent="-514350">
              <a:buFont typeface="+mj-lt"/>
              <a:buAutoNum type="arabicPeriod"/>
            </a:pPr>
            <a:r>
              <a:rPr lang="ar-SA" dirty="0" smtClean="0"/>
              <a:t> أو يتم تأسيس شركة مساهمة مقفلة، لا يقل عدد المساهمين عن خمسة أسهم، وبعد تأسيس الشركة يقوم المساهمون بوقف أسهمهم.</a:t>
            </a:r>
            <a:endParaRPr lang="ar-SA" dirty="0"/>
          </a:p>
        </p:txBody>
      </p:sp>
    </p:spTree>
    <p:extLst>
      <p:ext uri="{BB962C8B-B14F-4D97-AF65-F5344CB8AC3E}">
        <p14:creationId xmlns:p14="http://schemas.microsoft.com/office/powerpoint/2010/main" val="403785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أركان الشركة الوقفية </a:t>
            </a:r>
            <a:endParaRPr lang="ar-SA" dirty="0"/>
          </a:p>
        </p:txBody>
      </p:sp>
      <p:sp>
        <p:nvSpPr>
          <p:cNvPr id="3" name="عنصر نائب للمحتوى 2"/>
          <p:cNvSpPr>
            <a:spLocks noGrp="1"/>
          </p:cNvSpPr>
          <p:nvPr>
            <p:ph idx="1"/>
          </p:nvPr>
        </p:nvSpPr>
        <p:spPr/>
        <p:txBody>
          <a:bodyPr>
            <a:normAutofit fontScale="55000" lnSpcReduction="20000"/>
          </a:bodyPr>
          <a:lstStyle/>
          <a:p>
            <a:pPr marL="596646" indent="-514350">
              <a:buFont typeface="+mj-lt"/>
              <a:buAutoNum type="arabicPeriod"/>
            </a:pPr>
            <a:r>
              <a:rPr lang="ar-SA" dirty="0" smtClean="0"/>
              <a:t> </a:t>
            </a:r>
            <a:r>
              <a:rPr lang="ar-SA" b="1" dirty="0" smtClean="0"/>
              <a:t>المساهمون (الواقف/الواقفون): </a:t>
            </a:r>
            <a:r>
              <a:rPr lang="ar-SA" dirty="0" smtClean="0"/>
              <a:t>وهم مجموع المساهمين (الواقفين) في الشركة، يحدد حدهم الأدنى بحسب النظم التشريعية في كل بلد، وهم يمثلون الجمعية العامة التأسيسية للشركة الوقفية المساهمة</a:t>
            </a:r>
            <a:r>
              <a:rPr lang="ar-SA" dirty="0"/>
              <a:t>.</a:t>
            </a:r>
            <a:endParaRPr lang="ar-SA" dirty="0" smtClean="0"/>
          </a:p>
          <a:p>
            <a:pPr marL="596646" indent="-514350">
              <a:buFont typeface="+mj-lt"/>
              <a:buAutoNum type="arabicPeriod"/>
            </a:pPr>
            <a:r>
              <a:rPr lang="ar-SA" b="1" dirty="0" smtClean="0"/>
              <a:t>الموقوف عليهم</a:t>
            </a:r>
            <a:r>
              <a:rPr lang="ar-SA" dirty="0" smtClean="0"/>
              <a:t>: وهو المصرف (المصارف) الوقفي الذي من أجله تم تأسيس الشركة الوقفية المساهمة.</a:t>
            </a:r>
          </a:p>
          <a:p>
            <a:pPr marL="596646" indent="-514350">
              <a:buFont typeface="+mj-lt"/>
              <a:buAutoNum type="arabicPeriod"/>
            </a:pPr>
            <a:r>
              <a:rPr lang="ar-SA" dirty="0" smtClean="0"/>
              <a:t> </a:t>
            </a:r>
            <a:r>
              <a:rPr lang="ar-SA" b="1" dirty="0" smtClean="0"/>
              <a:t>الأموال الموقوفة </a:t>
            </a:r>
            <a:r>
              <a:rPr lang="ar-SA" dirty="0" smtClean="0"/>
              <a:t>(الأعيان/المنافع): وهي الأعيان والمنافع الموقوفة المشكلة من مجموع الأسهم الموقوفة مع تحديد غرضها وطبيعة نشاطها.</a:t>
            </a:r>
          </a:p>
          <a:p>
            <a:pPr marL="596646" indent="-514350">
              <a:buFont typeface="+mj-lt"/>
              <a:buAutoNum type="arabicPeriod"/>
            </a:pPr>
            <a:r>
              <a:rPr lang="ar-SA" b="1" dirty="0" smtClean="0"/>
              <a:t>الصيغة</a:t>
            </a:r>
            <a:r>
              <a:rPr lang="ar-SA" dirty="0" smtClean="0"/>
              <a:t> وتكون بعد دعوة إلى الاكتتاب في أسهم الشركة القانونية، فالاكتتاب هو بمثابة الإعلان الإرادي للشخص في الاشتراك في مشروع الشركة .</a:t>
            </a:r>
            <a:endParaRPr lang="ar-SA" dirty="0"/>
          </a:p>
          <a:p>
            <a:pPr marL="596646" indent="-514350">
              <a:buFont typeface="+mj-lt"/>
              <a:buAutoNum type="arabicPeriod"/>
            </a:pPr>
            <a:r>
              <a:rPr lang="ar-SA" b="1" dirty="0" smtClean="0"/>
              <a:t>رأس مال الشركة</a:t>
            </a:r>
            <a:r>
              <a:rPr lang="ar-SA" dirty="0" smtClean="0"/>
              <a:t>: هو مجموع الأسهم الموقوفة والأعيان والمنقولات المكونة للشركة.</a:t>
            </a:r>
          </a:p>
          <a:p>
            <a:pPr marL="596646" indent="-514350">
              <a:buFont typeface="+mj-lt"/>
              <a:buAutoNum type="arabicPeriod"/>
            </a:pPr>
            <a:r>
              <a:rPr lang="ar-SA" b="1" dirty="0" smtClean="0"/>
              <a:t>الجمعية العامة (الواقفون): </a:t>
            </a:r>
            <a:r>
              <a:rPr lang="ar-SA" dirty="0" smtClean="0"/>
              <a:t>وهم مجموع الواقفين المساهمين في الشركة .</a:t>
            </a:r>
          </a:p>
          <a:p>
            <a:pPr marL="596646" indent="-514350">
              <a:buFont typeface="+mj-lt"/>
              <a:buAutoNum type="arabicPeriod"/>
            </a:pPr>
            <a:r>
              <a:rPr lang="ar-SA" b="1" dirty="0" smtClean="0"/>
              <a:t>مجلس الإدارة </a:t>
            </a:r>
            <a:r>
              <a:rPr lang="ar-SA" b="1" dirty="0"/>
              <a:t>(نظارة الشركة المساهمة الوقفية): </a:t>
            </a:r>
            <a:r>
              <a:rPr lang="ar-SA" dirty="0"/>
              <a:t>يحدد ناظر الشركة الوقفية المساهمة </a:t>
            </a:r>
            <a:r>
              <a:rPr lang="ar-SA" dirty="0" smtClean="0"/>
              <a:t>في القانون </a:t>
            </a:r>
            <a:r>
              <a:rPr lang="ar-SA" dirty="0"/>
              <a:t>التأسيسي للشركة؛ حتى يطَّلع عليه </a:t>
            </a:r>
            <a:r>
              <a:rPr lang="ar-SA" dirty="0" err="1"/>
              <a:t>المكتتبون</a:t>
            </a:r>
            <a:r>
              <a:rPr lang="ar-SA" dirty="0"/>
              <a:t> (الواقفون)، ويمكن أن يكون مجلس </a:t>
            </a:r>
            <a:r>
              <a:rPr lang="ar-SA" dirty="0" smtClean="0"/>
              <a:t>الإدارة هو </a:t>
            </a:r>
            <a:r>
              <a:rPr lang="ar-SA" dirty="0"/>
              <a:t>ناظر المؤسسة، </a:t>
            </a:r>
            <a:r>
              <a:rPr lang="ar-SA" dirty="0" smtClean="0"/>
              <a:t>كما </a:t>
            </a:r>
            <a:r>
              <a:rPr lang="ar-SA" dirty="0"/>
              <a:t>يمكن أن </a:t>
            </a:r>
            <a:r>
              <a:rPr lang="ar-SA" dirty="0" smtClean="0"/>
              <a:t>يكون مؤسسة </a:t>
            </a:r>
            <a:r>
              <a:rPr lang="ar-SA" dirty="0"/>
              <a:t>أخرى </a:t>
            </a:r>
            <a:r>
              <a:rPr lang="ar-SA" dirty="0" smtClean="0"/>
              <a:t>اعتبارية </a:t>
            </a:r>
            <a:r>
              <a:rPr lang="ar-SA" dirty="0"/>
              <a:t>مستقلة عن مجلس إدارة الشركة المساهمة </a:t>
            </a:r>
            <a:r>
              <a:rPr lang="ar-SA" dirty="0" smtClean="0"/>
              <a:t>الوقفية.</a:t>
            </a:r>
          </a:p>
          <a:p>
            <a:pPr marL="596646" indent="-514350">
              <a:buFont typeface="+mj-lt"/>
              <a:buAutoNum type="arabicPeriod"/>
            </a:pPr>
            <a:r>
              <a:rPr lang="ar-SA" dirty="0" smtClean="0"/>
              <a:t> </a:t>
            </a:r>
            <a:r>
              <a:rPr lang="ar-SA" b="1" dirty="0"/>
              <a:t>مجلس المراقبة: </a:t>
            </a:r>
            <a:r>
              <a:rPr lang="ar-SA" dirty="0"/>
              <a:t>يجب أن يتضمن القانون التأسيسي للشركة الوقفية المساهمة الجهة المخولة للرقابة الشرعية والمحاسبية من داخل الجمعية العامة، أو مما تخوله من خارجها من المؤسسات المتخصصة في هذا الشأن، حماية لمال الوقف ولمقاصده.</a:t>
            </a:r>
          </a:p>
          <a:p>
            <a:pPr marL="596646" indent="-514350">
              <a:buFont typeface="+mj-lt"/>
              <a:buAutoNum type="arabicPeriod"/>
            </a:pPr>
            <a:endParaRPr lang="ar-SA" dirty="0"/>
          </a:p>
        </p:txBody>
      </p:sp>
    </p:spTree>
    <p:extLst>
      <p:ext uri="{BB962C8B-B14F-4D97-AF65-F5344CB8AC3E}">
        <p14:creationId xmlns:p14="http://schemas.microsoft.com/office/powerpoint/2010/main" val="269282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التكييف الفقهي للسهم الوقفي</a:t>
            </a:r>
            <a:endParaRPr lang="ar-SA" dirty="0"/>
          </a:p>
        </p:txBody>
      </p:sp>
      <p:sp>
        <p:nvSpPr>
          <p:cNvPr id="3" name="عنصر نائب للمحتوى 2"/>
          <p:cNvSpPr>
            <a:spLocks noGrp="1"/>
          </p:cNvSpPr>
          <p:nvPr>
            <p:ph idx="1"/>
          </p:nvPr>
        </p:nvSpPr>
        <p:spPr/>
        <p:txBody>
          <a:bodyPr>
            <a:normAutofit fontScale="47500" lnSpcReduction="20000"/>
          </a:bodyPr>
          <a:lstStyle/>
          <a:p>
            <a:pPr>
              <a:buBlip>
                <a:blip r:embed="rId2"/>
              </a:buBlip>
            </a:pPr>
            <a:r>
              <a:rPr lang="ar-SA" dirty="0" smtClean="0"/>
              <a:t>اختلف فقهاء </a:t>
            </a:r>
            <a:r>
              <a:rPr lang="ar-SA" dirty="0"/>
              <a:t>الشريعة  المعاصرون اختلافًا كبيرًا في </a:t>
            </a:r>
            <a:r>
              <a:rPr lang="ar-SA" dirty="0" smtClean="0"/>
              <a:t>التصوير </a:t>
            </a:r>
            <a:r>
              <a:rPr lang="ar-SA" dirty="0"/>
              <a:t>القانوني للعلاقة </a:t>
            </a:r>
            <a:r>
              <a:rPr lang="ar-SA" dirty="0" smtClean="0"/>
              <a:t>بين موجودات </a:t>
            </a:r>
            <a:r>
              <a:rPr lang="ar-SA" dirty="0"/>
              <a:t>الشركة والأسهم، وبمعنى آخر: اختلفوا في تكييف السهم فقهيًا على اتجاهين رئيسين؛ هما:</a:t>
            </a:r>
          </a:p>
          <a:p>
            <a:pPr>
              <a:buBlip>
                <a:blip r:embed="rId2"/>
              </a:buBlip>
            </a:pPr>
            <a:r>
              <a:rPr lang="ar-SA" b="1" dirty="0"/>
              <a:t>الاتجاه الأول</a:t>
            </a:r>
            <a:r>
              <a:rPr lang="ar-SA" dirty="0"/>
              <a:t>: رأى أصحابه أن السهم يمثل حصة شائعة في موجودات الشركة، وأن </a:t>
            </a:r>
            <a:r>
              <a:rPr lang="ar-SA" dirty="0" smtClean="0"/>
              <a:t>الشركاء المالكون </a:t>
            </a:r>
            <a:r>
              <a:rPr lang="ar-SA" dirty="0"/>
              <a:t>على الحقيقة للموجودات التي تشتمل على الأعيان والمنافع والديون والنقود والحقوق </a:t>
            </a:r>
            <a:r>
              <a:rPr lang="ar-SA" dirty="0" smtClean="0"/>
              <a:t>المالية، </a:t>
            </a:r>
            <a:r>
              <a:rPr lang="ar-SA" dirty="0" err="1" smtClean="0"/>
              <a:t>وبناءا</a:t>
            </a:r>
            <a:r>
              <a:rPr lang="ar-SA" dirty="0" smtClean="0"/>
              <a:t> </a:t>
            </a:r>
            <a:r>
              <a:rPr lang="ar-SA" dirty="0"/>
              <a:t>على </a:t>
            </a:r>
            <a:r>
              <a:rPr lang="ar-SA" dirty="0" smtClean="0"/>
              <a:t>ذلك تُبنى أحكام </a:t>
            </a:r>
            <a:r>
              <a:rPr lang="ar-SA" dirty="0"/>
              <a:t>السهم على ما يمثله من موجودات، ويتصدر هذا القول مجمع الفقه الإسلامي </a:t>
            </a:r>
            <a:r>
              <a:rPr lang="ar-SA" dirty="0" smtClean="0"/>
              <a:t>الدولي. فكانوا </a:t>
            </a:r>
            <a:r>
              <a:rPr lang="ar-SA" dirty="0"/>
              <a:t>بذلك رافضين للتصوير والتكييف القانوني.</a:t>
            </a:r>
          </a:p>
          <a:p>
            <a:pPr>
              <a:buBlip>
                <a:blip r:embed="rId2"/>
              </a:buBlip>
            </a:pPr>
            <a:r>
              <a:rPr lang="ar-SA" b="1" dirty="0"/>
              <a:t>الاتجاه الثاني</a:t>
            </a:r>
            <a:r>
              <a:rPr lang="ar-SA" dirty="0"/>
              <a:t>: اعتمد أصحابه التصوير القانوني في تمييز الأسهم عن الموجودات، فذهبوا </a:t>
            </a:r>
            <a:r>
              <a:rPr lang="ar-SA" dirty="0" smtClean="0"/>
              <a:t>إلى استقلالية </a:t>
            </a:r>
            <a:r>
              <a:rPr lang="ar-SA" dirty="0"/>
              <a:t>الأسهم في المالية </a:t>
            </a:r>
            <a:r>
              <a:rPr lang="ar-SA" dirty="0" smtClean="0"/>
              <a:t>والملكية (فالسهم يعد عرض من عروض التجارة).إد</a:t>
            </a:r>
            <a:r>
              <a:rPr lang="ar-SA" dirty="0"/>
              <a:t>:</a:t>
            </a:r>
          </a:p>
          <a:p>
            <a:pPr>
              <a:buFont typeface="Wingdings" panose="05000000000000000000" pitchFamily="2" charset="2"/>
              <a:buChar char="ü"/>
            </a:pPr>
            <a:r>
              <a:rPr lang="ar-SA" dirty="0"/>
              <a:t> تُعد الأسهم أموالاً منقولة أبدًا، حتى ولو كانت أغلب موجودات الشركة من العقارات.</a:t>
            </a:r>
          </a:p>
          <a:p>
            <a:pPr>
              <a:buFont typeface="Wingdings" panose="05000000000000000000" pitchFamily="2" charset="2"/>
              <a:buChar char="ü"/>
            </a:pPr>
            <a:r>
              <a:rPr lang="ar-SA" dirty="0"/>
              <a:t> يفقد الشريك كل حق عيني على الحصة التي قدمها للشركة.</a:t>
            </a:r>
          </a:p>
          <a:p>
            <a:pPr>
              <a:buFont typeface="Wingdings" panose="05000000000000000000" pitchFamily="2" charset="2"/>
              <a:buChar char="ü"/>
            </a:pPr>
            <a:r>
              <a:rPr lang="ar-SA" dirty="0"/>
              <a:t>لا يجوز لدائن الشريك الحجز أو الرهن على مال الشركة، ولو بمقدار حصة الشريك، وإنما له الحق في هذه الحصة، فيستوفي دينه من أرباحها.</a:t>
            </a:r>
          </a:p>
          <a:p>
            <a:pPr>
              <a:buFont typeface="Wingdings" panose="05000000000000000000" pitchFamily="2" charset="2"/>
              <a:buChar char="ü"/>
            </a:pPr>
            <a:r>
              <a:rPr lang="ar-SA" dirty="0"/>
              <a:t>لا تقع المقاصة بين ديون الشريك وحقوقه من جهة، وديون الشركة وحقوقها من جهة </a:t>
            </a:r>
            <a:r>
              <a:rPr lang="ar-SA" dirty="0" err="1"/>
              <a:t>أخرى،فلا</a:t>
            </a:r>
            <a:r>
              <a:rPr lang="ar-SA" dirty="0"/>
              <a:t> يملك دائن الشريك المقاصة بدين عليه للشركة، ولا يملك دائن الشركة المقاصة بدين عليه للشريك.</a:t>
            </a:r>
          </a:p>
          <a:p>
            <a:pPr>
              <a:buFont typeface="Wingdings" panose="05000000000000000000" pitchFamily="2" charset="2"/>
              <a:buChar char="ü"/>
            </a:pPr>
            <a:r>
              <a:rPr lang="ar-SA" dirty="0"/>
              <a:t> لا يترتب على إفلاس أي من الشريك أو الشركة إفلاس الآخر.</a:t>
            </a:r>
          </a:p>
          <a:p>
            <a:pPr>
              <a:buFont typeface="Wingdings" panose="05000000000000000000" pitchFamily="2" charset="2"/>
              <a:buChar char="ü"/>
            </a:pPr>
            <a:r>
              <a:rPr lang="ar-SA" dirty="0"/>
              <a:t> إذا توفي الشريك فليس للورثة حق مباشر في مال </a:t>
            </a:r>
            <a:r>
              <a:rPr lang="ar-SA" dirty="0" smtClean="0"/>
              <a:t>الشركة.</a:t>
            </a:r>
          </a:p>
          <a:p>
            <a:pPr>
              <a:buFont typeface="Wingdings" panose="05000000000000000000" pitchFamily="2" charset="2"/>
              <a:buChar char="ü"/>
            </a:pPr>
            <a:r>
              <a:rPr lang="ar-SA" b="1" dirty="0" smtClean="0"/>
              <a:t>لا </a:t>
            </a:r>
            <a:r>
              <a:rPr lang="ar-SA" b="1" dirty="0"/>
              <a:t>تضطر إدارة الشركة الوقفية أن تُخضع تصرفاتها في رأس </a:t>
            </a:r>
            <a:r>
              <a:rPr lang="ar-SA" b="1" dirty="0" smtClean="0"/>
              <a:t>المال إلى </a:t>
            </a:r>
            <a:r>
              <a:rPr lang="ar-SA" b="1" dirty="0"/>
              <a:t>ضوابط التعامل مع </a:t>
            </a:r>
            <a:r>
              <a:rPr lang="ar-SA" b="1" dirty="0" smtClean="0"/>
              <a:t>المال الموقوف </a:t>
            </a:r>
            <a:r>
              <a:rPr lang="ar-SA" b="1" dirty="0"/>
              <a:t>ما دامت وقفيته </a:t>
            </a:r>
            <a:r>
              <a:rPr lang="ar-SA" b="1" dirty="0" err="1"/>
              <a:t>منتفية</a:t>
            </a:r>
            <a:r>
              <a:rPr lang="ar-SA" b="1" dirty="0"/>
              <a:t>، فتملك أن تستبدل </a:t>
            </a:r>
            <a:r>
              <a:rPr lang="ar-SA" b="1" dirty="0" smtClean="0"/>
              <a:t>الموجودات، </a:t>
            </a:r>
            <a:r>
              <a:rPr lang="ar-SA" b="1" dirty="0"/>
              <a:t>وتملك أن تُقرض الغير أو تهبه ونحوه، مما هو جارٍ العمل به </a:t>
            </a:r>
            <a:r>
              <a:rPr lang="ar-SA" b="1" dirty="0" smtClean="0"/>
              <a:t>في الشركات الاستثمارية. وفي هدا كسب للوقت والمال و عدم إضاعة </a:t>
            </a:r>
            <a:r>
              <a:rPr lang="ar-SA" b="1" dirty="0" err="1" smtClean="0"/>
              <a:t>الفرصةفي</a:t>
            </a:r>
            <a:r>
              <a:rPr lang="ar-SA" b="1" dirty="0" smtClean="0"/>
              <a:t> تقليب أصول الشركة الوقفية.</a:t>
            </a:r>
            <a:endParaRPr lang="ar-SA" b="1" dirty="0"/>
          </a:p>
        </p:txBody>
      </p:sp>
    </p:spTree>
    <p:extLst>
      <p:ext uri="{BB962C8B-B14F-4D97-AF65-F5344CB8AC3E}">
        <p14:creationId xmlns:p14="http://schemas.microsoft.com/office/powerpoint/2010/main" val="262394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حل الشركة الوقفية</a:t>
            </a:r>
            <a:endParaRPr lang="ar-SA" dirty="0"/>
          </a:p>
        </p:txBody>
      </p:sp>
      <p:sp>
        <p:nvSpPr>
          <p:cNvPr id="3" name="عنصر نائب للمحتوى 2"/>
          <p:cNvSpPr>
            <a:spLocks noGrp="1"/>
          </p:cNvSpPr>
          <p:nvPr>
            <p:ph idx="1"/>
          </p:nvPr>
        </p:nvSpPr>
        <p:spPr/>
        <p:txBody>
          <a:bodyPr>
            <a:normAutofit lnSpcReduction="10000"/>
          </a:bodyPr>
          <a:lstStyle/>
          <a:p>
            <a:pPr>
              <a:buBlip>
                <a:blip r:embed="rId2"/>
              </a:buBlip>
            </a:pPr>
            <a:r>
              <a:rPr lang="ar-SA" dirty="0" smtClean="0"/>
              <a:t>إن مسألة حل الشركة التي ألزم بها القانون في بعض الحالات، يجب أن تعالج في الحجة الوقفية بصورة واضحة، فينص فيها الواقف على أن الوقف غير مؤبد، وأنه يجوز له الرجوع عنه في حالات معينة؛ مثل حل عقد الشركة، كما ينص على أن تصفية أصول الشركة يقوم بها القاضي، على أن يقوم بتصفية جميع أصول الشركة وبيعها بالقيمة العادلة، ثم يقوم بسداد ديون الشركة، ثم يقوم بمناقلة رأس مال الشركة بقيمته الاسمية إلى وقف آخر في ضوء أحكام الاستبدال، وما يتبقى بعد ذلك يعتبر ريعًا يصرف في مصارف الوقف.</a:t>
            </a:r>
            <a:endParaRPr lang="ar-SA" dirty="0"/>
          </a:p>
        </p:txBody>
      </p:sp>
    </p:spTree>
    <p:extLst>
      <p:ext uri="{BB962C8B-B14F-4D97-AF65-F5344CB8AC3E}">
        <p14:creationId xmlns:p14="http://schemas.microsoft.com/office/powerpoint/2010/main" val="326113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زكاة السهم الوقفي</a:t>
            </a:r>
            <a:endParaRPr lang="ar-SA" dirty="0"/>
          </a:p>
        </p:txBody>
      </p:sp>
      <p:sp>
        <p:nvSpPr>
          <p:cNvPr id="3" name="عنصر نائب للمحتوى 2"/>
          <p:cNvSpPr>
            <a:spLocks noGrp="1"/>
          </p:cNvSpPr>
          <p:nvPr>
            <p:ph idx="1"/>
          </p:nvPr>
        </p:nvSpPr>
        <p:spPr/>
        <p:txBody>
          <a:bodyPr>
            <a:normAutofit fontScale="77500" lnSpcReduction="20000"/>
          </a:bodyPr>
          <a:lstStyle/>
          <a:p>
            <a:pPr>
              <a:buBlip>
                <a:blip r:embed="rId2"/>
              </a:buBlip>
            </a:pPr>
            <a:r>
              <a:rPr lang="ar-SA" dirty="0" smtClean="0"/>
              <a:t>الوقف </a:t>
            </a:r>
            <a:r>
              <a:rPr lang="ar-SA" dirty="0"/>
              <a:t>إما أن يكون على معين أو غير معين، وقد فصلت الندوة الثامنة لقضايا الزكاة </a:t>
            </a:r>
            <a:r>
              <a:rPr lang="ar-SA" dirty="0" smtClean="0"/>
              <a:t>المعاصرة  التي </a:t>
            </a:r>
            <a:r>
              <a:rPr lang="ar-SA" dirty="0"/>
              <a:t>أقامها بيت الزكاة زكاة الأصول الوقفية على النحو الآتي:</a:t>
            </a:r>
          </a:p>
          <a:p>
            <a:pPr marL="596646" indent="-514350">
              <a:buFont typeface="+mj-lt"/>
              <a:buAutoNum type="arabicPeriod"/>
            </a:pPr>
            <a:r>
              <a:rPr lang="ar-SA" dirty="0" smtClean="0"/>
              <a:t>لا </a:t>
            </a:r>
            <a:r>
              <a:rPr lang="ar-SA" dirty="0"/>
              <a:t>تجب الزكاة في أعيان الأموال الموقوفة.</a:t>
            </a:r>
          </a:p>
          <a:p>
            <a:pPr marL="596646" indent="-514350">
              <a:buFont typeface="+mj-lt"/>
              <a:buAutoNum type="arabicPeriod"/>
            </a:pPr>
            <a:r>
              <a:rPr lang="ar-SA" dirty="0" smtClean="0"/>
              <a:t>تجب </a:t>
            </a:r>
            <a:r>
              <a:rPr lang="ar-SA" dirty="0"/>
              <a:t>الزكاة في ريع أموال الوقف على معين</a:t>
            </a:r>
            <a:r>
              <a:rPr lang="ar-SA" dirty="0" smtClean="0"/>
              <a:t>؛ كريع </a:t>
            </a:r>
            <a:r>
              <a:rPr lang="ar-SA" dirty="0"/>
              <a:t>أموال الوقف الأهلي (الذري)، ولا تجب في </a:t>
            </a:r>
            <a:r>
              <a:rPr lang="ar-SA" dirty="0" smtClean="0"/>
              <a:t>ريع الوقف </a:t>
            </a:r>
            <a:r>
              <a:rPr lang="ar-SA" dirty="0"/>
              <a:t>الخيري.</a:t>
            </a:r>
          </a:p>
          <a:p>
            <a:pPr marL="596646" indent="-514350">
              <a:buFont typeface="+mj-lt"/>
              <a:buAutoNum type="arabicPeriod"/>
            </a:pPr>
            <a:r>
              <a:rPr lang="ar-SA" dirty="0" smtClean="0"/>
              <a:t>لا </a:t>
            </a:r>
            <a:r>
              <a:rPr lang="ar-SA" dirty="0"/>
              <a:t>تجب الزكاة في أسهم الوقف الخيري في الشركات المساهمة، </a:t>
            </a:r>
            <a:r>
              <a:rPr lang="ar-SA" dirty="0" smtClean="0"/>
              <a:t>وايضا لا تجب الزكاة </a:t>
            </a:r>
            <a:r>
              <a:rPr lang="ar-SA" dirty="0"/>
              <a:t>على ريع أسهم </a:t>
            </a:r>
            <a:r>
              <a:rPr lang="ar-SA" dirty="0" smtClean="0"/>
              <a:t>الوقف الخيري.</a:t>
            </a:r>
            <a:endParaRPr lang="ar-SA" dirty="0"/>
          </a:p>
          <a:p>
            <a:pPr>
              <a:buBlip>
                <a:blip r:embed="rId2"/>
              </a:buBlip>
            </a:pPr>
            <a:r>
              <a:rPr lang="ar-SA" dirty="0"/>
              <a:t>كما جاء في القرار الصادر عن مجمع الفقه الإسلامي رقم </a:t>
            </a:r>
            <a:r>
              <a:rPr lang="ar-SA" sz="2400" dirty="0"/>
              <a:t>( ٢٨ )</a:t>
            </a:r>
            <a:r>
              <a:rPr lang="ar-SA" dirty="0"/>
              <a:t> بشأن زكاة الأسهم في </a:t>
            </a:r>
            <a:r>
              <a:rPr lang="ar-SA" dirty="0" smtClean="0"/>
              <a:t>الشركات ما نصه: يُطرح </a:t>
            </a:r>
            <a:r>
              <a:rPr lang="ar-SA" dirty="0"/>
              <a:t>نصيب الأسهم التي لا تجب فيها الزكاة؛ ومنها: أسهم الخزانة العامة، وأسهم الوقف </a:t>
            </a:r>
            <a:r>
              <a:rPr lang="ar-SA" dirty="0" smtClean="0"/>
              <a:t>الخيري</a:t>
            </a:r>
            <a:r>
              <a:rPr lang="ar-SA" dirty="0"/>
              <a:t>، وأسهم الجهات الخيرية، وكذلك أسهم غير </a:t>
            </a:r>
            <a:r>
              <a:rPr lang="ar-SA" dirty="0" smtClean="0"/>
              <a:t>المسلم.</a:t>
            </a:r>
            <a:endParaRPr lang="ar-SA" dirty="0"/>
          </a:p>
        </p:txBody>
      </p:sp>
    </p:spTree>
    <p:extLst>
      <p:ext uri="{BB962C8B-B14F-4D97-AF65-F5344CB8AC3E}">
        <p14:creationId xmlns:p14="http://schemas.microsoft.com/office/powerpoint/2010/main" val="42948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err="1" smtClean="0"/>
              <a:t>تدوال</a:t>
            </a:r>
            <a:r>
              <a:rPr lang="ar-SA" dirty="0" smtClean="0"/>
              <a:t> الاسهم الوقفية </a:t>
            </a:r>
            <a:endParaRPr lang="ar-SA" dirty="0"/>
          </a:p>
        </p:txBody>
      </p:sp>
      <p:sp>
        <p:nvSpPr>
          <p:cNvPr id="3" name="عنصر نائب للمحتوى 2"/>
          <p:cNvSpPr>
            <a:spLocks noGrp="1"/>
          </p:cNvSpPr>
          <p:nvPr>
            <p:ph idx="1"/>
          </p:nvPr>
        </p:nvSpPr>
        <p:spPr/>
        <p:txBody>
          <a:bodyPr>
            <a:normAutofit fontScale="32500" lnSpcReduction="20000"/>
          </a:bodyPr>
          <a:lstStyle/>
          <a:p>
            <a:pPr>
              <a:buBlip>
                <a:blip r:embed="rId2"/>
              </a:buBlip>
            </a:pPr>
            <a:r>
              <a:rPr lang="ar-SA" sz="5100" dirty="0" smtClean="0"/>
              <a:t>يُقصد </a:t>
            </a:r>
            <a:r>
              <a:rPr lang="ar-SA" sz="5100" dirty="0"/>
              <a:t>بتداول السهم انتقال ملكيته من مساهم إلى آخر، ويحصل هذا إما بالبيع أو الهبة، </a:t>
            </a:r>
            <a:r>
              <a:rPr lang="ar-SA" sz="5100" dirty="0" smtClean="0"/>
              <a:t>وغالبًا ما </a:t>
            </a:r>
            <a:r>
              <a:rPr lang="ar-SA" sz="5100" dirty="0"/>
              <a:t>يُقصد به التداول في سوق المال؛ حيث يقوم المساهم ببيعه في سوق المال</a:t>
            </a:r>
            <a:r>
              <a:rPr lang="ar-SA" sz="5100" dirty="0" smtClean="0"/>
              <a:t>.</a:t>
            </a:r>
          </a:p>
          <a:p>
            <a:pPr>
              <a:buBlip>
                <a:blip r:embed="rId2"/>
              </a:buBlip>
            </a:pPr>
            <a:r>
              <a:rPr lang="ar-SA" sz="5100" dirty="0"/>
              <a:t>اختلف المفكرون على </a:t>
            </a:r>
            <a:r>
              <a:rPr lang="ar-SA" sz="5100" dirty="0" err="1"/>
              <a:t>تدوال</a:t>
            </a:r>
            <a:r>
              <a:rPr lang="ar-SA" sz="5100" dirty="0"/>
              <a:t> الاسهم الوقفية إلى رأيين </a:t>
            </a:r>
            <a:r>
              <a:rPr lang="ar-SA" sz="5100" dirty="0" smtClean="0"/>
              <a:t>:</a:t>
            </a:r>
          </a:p>
          <a:p>
            <a:pPr>
              <a:buBlip>
                <a:blip r:embed="rId2"/>
              </a:buBlip>
            </a:pPr>
            <a:r>
              <a:rPr lang="ar-SA" sz="5100" b="1" dirty="0" smtClean="0"/>
              <a:t>الرأي الأول : وقسم الاسهم الوقفية الى ثلاث أنواع:</a:t>
            </a:r>
            <a:endParaRPr lang="ar-SA" sz="5100" b="1" dirty="0"/>
          </a:p>
          <a:p>
            <a:pPr>
              <a:buFont typeface="Wingdings" panose="05000000000000000000" pitchFamily="2" charset="2"/>
              <a:buChar char="ü"/>
            </a:pPr>
            <a:r>
              <a:rPr lang="ar-SA" sz="5100" b="1" dirty="0" smtClean="0"/>
              <a:t>أولاً</a:t>
            </a:r>
            <a:r>
              <a:rPr lang="ar-SA" sz="5100" b="1" dirty="0"/>
              <a:t>: أسهم وقفية قابلة للتداول</a:t>
            </a:r>
            <a:r>
              <a:rPr lang="ar-SA" sz="5100" b="1" dirty="0" smtClean="0"/>
              <a:t>: </a:t>
            </a:r>
            <a:r>
              <a:rPr lang="ar-SA" sz="5100" dirty="0" smtClean="0"/>
              <a:t>إن </a:t>
            </a:r>
            <a:r>
              <a:rPr lang="ar-SA" sz="5100" dirty="0"/>
              <a:t>هذا النوع من أسهم الشركة المساهمة الوقفية يقتضي عند تداوله نقل الملكية وحقوقها دون </a:t>
            </a:r>
            <a:r>
              <a:rPr lang="ar-SA" sz="5100" dirty="0" smtClean="0"/>
              <a:t>أن يقتضي </a:t>
            </a:r>
            <a:r>
              <a:rPr lang="ar-SA" sz="5100" dirty="0"/>
              <a:t>إنهاء وقفيتها، حيث يقتضي تداولها نقل ملكية السهم الموقوف إلى مساهم واقف جديد، </a:t>
            </a:r>
            <a:r>
              <a:rPr lang="ar-SA" sz="5100" dirty="0" smtClean="0"/>
              <a:t>يتمتع بحقوق </a:t>
            </a:r>
            <a:r>
              <a:rPr lang="ar-SA" sz="5100" dirty="0"/>
              <a:t>الملكية التي كانت ثابتة للمساهم الواقف </a:t>
            </a:r>
            <a:r>
              <a:rPr lang="ar-SA" sz="5100" dirty="0" smtClean="0"/>
              <a:t>السابق. و </a:t>
            </a:r>
            <a:r>
              <a:rPr lang="ar-SA" sz="5100" dirty="0"/>
              <a:t>يؤسس هذا النوع من الأسهم على جواز </a:t>
            </a:r>
            <a:r>
              <a:rPr lang="ar-SA" sz="5100" dirty="0" smtClean="0"/>
              <a:t>عدم لزوم </a:t>
            </a:r>
            <a:r>
              <a:rPr lang="ar-SA" sz="5100" dirty="0"/>
              <a:t>الوقف </a:t>
            </a:r>
            <a:r>
              <a:rPr lang="ar-SA" sz="5100" dirty="0" smtClean="0"/>
              <a:t>.</a:t>
            </a:r>
          </a:p>
          <a:p>
            <a:pPr>
              <a:buFont typeface="Wingdings" panose="05000000000000000000" pitchFamily="2" charset="2"/>
              <a:buChar char="ü"/>
            </a:pPr>
            <a:r>
              <a:rPr lang="ar-SA" sz="5100" b="1" dirty="0" smtClean="0"/>
              <a:t>ثانيًا</a:t>
            </a:r>
            <a:r>
              <a:rPr lang="ar-SA" sz="5100" b="1" dirty="0"/>
              <a:t>: أسهم وقفية مؤقتة</a:t>
            </a:r>
            <a:r>
              <a:rPr lang="ar-SA" sz="5100" b="1" dirty="0" smtClean="0"/>
              <a:t>: </a:t>
            </a:r>
            <a:r>
              <a:rPr lang="ar-SA" sz="5100" dirty="0" smtClean="0"/>
              <a:t>إن </a:t>
            </a:r>
            <a:r>
              <a:rPr lang="ar-SA" sz="5100" dirty="0"/>
              <a:t>هذا النوع من أسهم الشركة المساهمة الوقفية يقتضي عند تداوله إنهاء وقفيته، ورجوع </a:t>
            </a:r>
            <a:r>
              <a:rPr lang="ar-SA" sz="5100" dirty="0" smtClean="0"/>
              <a:t>المساهم الواقف </a:t>
            </a:r>
            <a:r>
              <a:rPr lang="ar-SA" sz="5100" dirty="0"/>
              <a:t>عن وقفه، فتنتقل ملكيته إلى مساهم جديد ملكية تامة، بحيث يصبح السهم استثماريًا </a:t>
            </a:r>
            <a:r>
              <a:rPr lang="ar-SA" sz="5100" dirty="0" smtClean="0"/>
              <a:t>فاقدًا صفة </a:t>
            </a:r>
            <a:r>
              <a:rPr lang="ar-SA" sz="5100" dirty="0"/>
              <a:t>الوقفية، فلا يبتغي المشتري الوقف وإنما الاستثمار</a:t>
            </a:r>
            <a:r>
              <a:rPr lang="ar-SA" sz="5100" dirty="0" smtClean="0"/>
              <a:t>. ويؤسَّس </a:t>
            </a:r>
            <a:r>
              <a:rPr lang="ar-SA" sz="5100" dirty="0"/>
              <a:t>هذا النوع من الأسهم على جواز </a:t>
            </a:r>
            <a:r>
              <a:rPr lang="ar-SA" sz="5100" dirty="0" err="1"/>
              <a:t>تأقيت</a:t>
            </a:r>
            <a:r>
              <a:rPr lang="ar-SA" sz="5100" dirty="0"/>
              <a:t> الوقف، وجواز رجوع الواقف عن وقفه إذا </a:t>
            </a:r>
            <a:r>
              <a:rPr lang="ar-SA" sz="5100" dirty="0" smtClean="0"/>
              <a:t>أُثْبِت </a:t>
            </a:r>
            <a:r>
              <a:rPr lang="ar-SA" sz="5100" dirty="0" err="1" smtClean="0"/>
              <a:t>التأقيت</a:t>
            </a:r>
            <a:r>
              <a:rPr lang="ar-SA" sz="5100" dirty="0"/>
              <a:t>، وجواز الرجوع في عقد التأسيس أو نشرة الاكتتاب</a:t>
            </a:r>
            <a:r>
              <a:rPr lang="ar-SA" sz="5100" dirty="0" smtClean="0"/>
              <a:t>.</a:t>
            </a:r>
          </a:p>
          <a:p>
            <a:pPr>
              <a:buFont typeface="Wingdings" panose="05000000000000000000" pitchFamily="2" charset="2"/>
              <a:buChar char="ü"/>
            </a:pPr>
            <a:r>
              <a:rPr lang="ar-SA" sz="5100" b="1" dirty="0"/>
              <a:t>ثالثًا: أسهم وقفية مؤبدة</a:t>
            </a:r>
            <a:r>
              <a:rPr lang="ar-SA" sz="5100" dirty="0"/>
              <a:t>: إن هذا النوع من أسهم الشركة المساهمة الوقفية يقتضي عدم إمكان تداوله لتأبيد و لزوم وقفيته، فيلجأ المساهم الراغب بالتقرب إلى الله تعالى على وجه الدوام والثبات إلى التصدق بماله؛ بتحبيس الأصل تحبيسًا مؤبدًا وتسبيل ثمرته، ولمالك هذا النوع من الأسهم حقوق الملكية نفسها الثابتة للأسهم الموقوفة القابلة للتداول، باستثناء حق الاشتراك في أموال الشركة الوقفية بعد انقضاء الشركة؛ لتأبيد وقفيتها، فتجعل حصته في وقفيات مماثلة.</a:t>
            </a:r>
          </a:p>
          <a:p>
            <a:pPr>
              <a:buBlip>
                <a:blip r:embed="rId2"/>
              </a:buBlip>
            </a:pPr>
            <a:r>
              <a:rPr lang="ar-SA" sz="5100" b="1" dirty="0" smtClean="0"/>
              <a:t>الرأي الثاني : لم يجز تداول الاسهم الوقفية على الاطلاق: حماية للمال الموقوف من مخاطر التداول في الاسواق المالية.</a:t>
            </a:r>
          </a:p>
          <a:p>
            <a:endParaRPr lang="ar-SA" dirty="0"/>
          </a:p>
        </p:txBody>
      </p:sp>
    </p:spTree>
    <p:extLst>
      <p:ext uri="{BB962C8B-B14F-4D97-AF65-F5344CB8AC3E}">
        <p14:creationId xmlns:p14="http://schemas.microsoft.com/office/powerpoint/2010/main" val="205239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الهدف من إنشاء الشركات الوقفية</a:t>
            </a:r>
            <a:endParaRPr lang="ar-SA" dirty="0"/>
          </a:p>
        </p:txBody>
      </p:sp>
      <p:sp>
        <p:nvSpPr>
          <p:cNvPr id="3" name="عنصر نائب للمحتوى 2"/>
          <p:cNvSpPr>
            <a:spLocks noGrp="1"/>
          </p:cNvSpPr>
          <p:nvPr>
            <p:ph idx="1"/>
          </p:nvPr>
        </p:nvSpPr>
        <p:spPr>
          <a:xfrm>
            <a:off x="1435608" y="1340768"/>
            <a:ext cx="7498080" cy="4907632"/>
          </a:xfrm>
        </p:spPr>
        <p:txBody>
          <a:bodyPr>
            <a:normAutofit fontScale="25000" lnSpcReduction="20000"/>
          </a:bodyPr>
          <a:lstStyle/>
          <a:p>
            <a:pPr marL="596646" indent="-514350">
              <a:buFont typeface="+mj-lt"/>
              <a:buAutoNum type="arabicPeriod"/>
            </a:pPr>
            <a:endParaRPr lang="ar-SA" dirty="0" smtClean="0"/>
          </a:p>
          <a:p>
            <a:pPr>
              <a:buBlip>
                <a:blip r:embed="rId2"/>
              </a:buBlip>
            </a:pPr>
            <a:r>
              <a:rPr lang="ar-SA" sz="7200" dirty="0"/>
              <a:t>الوقف الجماعي عن طريق مشاركة عدد من واقفين (أوقاف) في شركة واحدة.</a:t>
            </a:r>
          </a:p>
          <a:p>
            <a:pPr>
              <a:buBlip>
                <a:blip r:embed="rId2"/>
              </a:buBlip>
            </a:pPr>
            <a:r>
              <a:rPr lang="ar-SA" sz="7200" dirty="0" smtClean="0"/>
              <a:t>أن </a:t>
            </a:r>
            <a:r>
              <a:rPr lang="ar-SA" sz="7200" dirty="0"/>
              <a:t>تلتزم الشركات الوقفية </a:t>
            </a:r>
            <a:r>
              <a:rPr lang="ar-SA" sz="7200" dirty="0" err="1"/>
              <a:t>بحوكمة</a:t>
            </a:r>
            <a:r>
              <a:rPr lang="ar-SA" sz="7200" dirty="0"/>
              <a:t> الشركات وما فيها من جانب </a:t>
            </a:r>
            <a:r>
              <a:rPr lang="ar-SA" sz="7200" dirty="0" smtClean="0"/>
              <a:t>رقابي وضبط </a:t>
            </a:r>
            <a:r>
              <a:rPr lang="ar-SA" sz="7200" dirty="0"/>
              <a:t>لجودة العمل التجاري بما يحقق الفائدة القصوى من أصول </a:t>
            </a:r>
            <a:r>
              <a:rPr lang="ar-SA" sz="7200" dirty="0" smtClean="0"/>
              <a:t>الوقف.</a:t>
            </a:r>
          </a:p>
          <a:p>
            <a:pPr>
              <a:buBlip>
                <a:blip r:embed="rId2"/>
              </a:buBlip>
            </a:pPr>
            <a:r>
              <a:rPr lang="ar-SA" sz="7200" dirty="0" smtClean="0"/>
              <a:t>عدم </a:t>
            </a:r>
            <a:r>
              <a:rPr lang="ar-SA" sz="7200" dirty="0"/>
              <a:t>ضياع الوقف؛ لارتباطه بالتسجيل التجاري، واشتهاره أمام الناس</a:t>
            </a:r>
            <a:r>
              <a:rPr lang="ar-SA" sz="7200" dirty="0" smtClean="0"/>
              <a:t>، وتوسيع </a:t>
            </a:r>
            <a:r>
              <a:rPr lang="ar-SA" sz="7200" dirty="0"/>
              <a:t>دائرة المستفيدين من </a:t>
            </a:r>
            <a:r>
              <a:rPr lang="ar-SA" sz="7200" dirty="0" smtClean="0"/>
              <a:t>أصوله.</a:t>
            </a:r>
          </a:p>
          <a:p>
            <a:pPr>
              <a:buBlip>
                <a:blip r:embed="rId2"/>
              </a:buBlip>
            </a:pPr>
            <a:r>
              <a:rPr lang="ar-SA" sz="7200" dirty="0" smtClean="0"/>
              <a:t>تطوير </a:t>
            </a:r>
            <a:r>
              <a:rPr lang="ar-SA" sz="7200" dirty="0"/>
              <a:t>مفهوم الأصل الوقفي لدى </a:t>
            </a:r>
            <a:r>
              <a:rPr lang="ar-SA" sz="7200" dirty="0" smtClean="0"/>
              <a:t>الواقفين. ونقل الاوقاف من </a:t>
            </a:r>
            <a:r>
              <a:rPr lang="ar-SA" sz="7200" dirty="0"/>
              <a:t>الحيز الفردي إلى الحيز </a:t>
            </a:r>
            <a:r>
              <a:rPr lang="ar-SA" sz="7200" dirty="0" smtClean="0"/>
              <a:t>المؤسساتي.</a:t>
            </a:r>
            <a:endParaRPr lang="ar-SA" sz="7200" dirty="0"/>
          </a:p>
          <a:p>
            <a:pPr marL="596646" indent="-514350">
              <a:buFont typeface="+mj-lt"/>
              <a:buAutoNum type="arabicPeriod"/>
            </a:pPr>
            <a:r>
              <a:rPr lang="ar-SA" sz="7200" dirty="0" smtClean="0"/>
              <a:t>رفع </a:t>
            </a:r>
            <a:r>
              <a:rPr lang="ar-SA" sz="7200" dirty="0"/>
              <a:t>مستوى الكفاءة الإدارية للأوقاف من خلال تطبيق أمرين:</a:t>
            </a:r>
          </a:p>
          <a:p>
            <a:pPr>
              <a:buFont typeface="Wingdings" panose="05000000000000000000" pitchFamily="2" charset="2"/>
              <a:buChar char="ü"/>
            </a:pPr>
            <a:r>
              <a:rPr lang="ar-SA" sz="7200" dirty="0"/>
              <a:t>الأول: قوانين ولوائح الشركات التجارية المتعلقة بتنظيم العمل </a:t>
            </a:r>
            <a:r>
              <a:rPr lang="ar-SA" sz="7200" dirty="0" smtClean="0"/>
              <a:t>الإداري، </a:t>
            </a:r>
            <a:r>
              <a:rPr lang="ar-SA" sz="7200" dirty="0"/>
              <a:t>الذي كان له دور كبير </a:t>
            </a:r>
            <a:r>
              <a:rPr lang="ar-SA" sz="7200" dirty="0" smtClean="0"/>
              <a:t>في تطوير </a:t>
            </a:r>
            <a:r>
              <a:rPr lang="ar-SA" sz="7200" dirty="0"/>
              <a:t>أساليب الاستثمار وتحقيق أعلى نسب أرباح.</a:t>
            </a:r>
          </a:p>
          <a:p>
            <a:pPr>
              <a:buFont typeface="Wingdings" panose="05000000000000000000" pitchFamily="2" charset="2"/>
              <a:buChar char="ü"/>
            </a:pPr>
            <a:r>
              <a:rPr lang="ar-SA" sz="7200" dirty="0"/>
              <a:t>الثاني: وسائل الرقابة المتَّبعة في الشركات المساهمة التي اعتمدتها قوانين ولوائح </a:t>
            </a:r>
            <a:r>
              <a:rPr lang="ar-SA" sz="7200" dirty="0" smtClean="0"/>
              <a:t>الشركات التجارية، </a:t>
            </a:r>
            <a:r>
              <a:rPr lang="ar-SA" sz="7200" dirty="0"/>
              <a:t>وقد كان لها دور كبير في تحسين عمل الشركات ومتابعة أدائها.</a:t>
            </a:r>
          </a:p>
          <a:p>
            <a:pPr>
              <a:buBlip>
                <a:blip r:embed="rId2"/>
              </a:buBlip>
            </a:pPr>
            <a:r>
              <a:rPr lang="ar-SA" sz="7200" dirty="0" smtClean="0"/>
              <a:t> </a:t>
            </a:r>
            <a:r>
              <a:rPr lang="ar-SA" sz="7200" dirty="0"/>
              <a:t>إشراك الأوقاف في كافة المجالات الاستثمارية، وفتح أبواب الاستثمار في المجالات التي </a:t>
            </a:r>
            <a:r>
              <a:rPr lang="ar-SA" sz="7200" dirty="0" smtClean="0"/>
              <a:t>كانت محصورة </a:t>
            </a:r>
            <a:r>
              <a:rPr lang="ar-SA" sz="7200" dirty="0"/>
              <a:t>على الشركات التجارية عمومًا والشركات المساهمة خصوصًا، حيث يمكن </a:t>
            </a:r>
            <a:r>
              <a:rPr lang="ar-SA" sz="7200" dirty="0" smtClean="0"/>
              <a:t>للأوقاف الدخول </a:t>
            </a:r>
            <a:r>
              <a:rPr lang="ar-SA" sz="7200" dirty="0"/>
              <a:t>في مجالات استثمارية لا يمكن الولوج فيها إلا للشركات المساهمة؛ كقطاعات </a:t>
            </a:r>
            <a:r>
              <a:rPr lang="ar-SA" sz="7200" dirty="0" smtClean="0"/>
              <a:t>التصنيع والنقل </a:t>
            </a:r>
            <a:r>
              <a:rPr lang="ar-SA" sz="7200" dirty="0"/>
              <a:t>والتأمين والبنوك والعديد من المجالات الاستثمارية الأخرى.</a:t>
            </a:r>
          </a:p>
          <a:p>
            <a:pPr>
              <a:buBlip>
                <a:blip r:embed="rId2"/>
              </a:buBlip>
            </a:pPr>
            <a:r>
              <a:rPr lang="ar-SA" sz="7200" dirty="0" smtClean="0"/>
              <a:t>إمكانية </a:t>
            </a:r>
            <a:r>
              <a:rPr lang="ar-SA" sz="7200" dirty="0"/>
              <a:t>اتخاذ الأوقاف شكل شركة متعددة الجنسيات، وبالتالي الدخول في اقتصاديات </a:t>
            </a:r>
            <a:r>
              <a:rPr lang="ar-SA" sz="7200" dirty="0" err="1" smtClean="0"/>
              <a:t>الدولالأخرى</a:t>
            </a:r>
            <a:r>
              <a:rPr lang="ar-SA" sz="7200" dirty="0"/>
              <a:t>، وتحقيق عدة أهداف اقتصادية وسياسية ودعوية سامية</a:t>
            </a:r>
          </a:p>
          <a:p>
            <a:pPr marL="596646" indent="-514350">
              <a:buFont typeface="+mj-lt"/>
              <a:buAutoNum type="arabicPeriod"/>
            </a:pPr>
            <a:endParaRPr lang="ar-SA" sz="7200" dirty="0"/>
          </a:p>
          <a:p>
            <a:pPr marL="596646" indent="-514350">
              <a:buFont typeface="+mj-lt"/>
              <a:buAutoNum type="arabicPeriod"/>
            </a:pPr>
            <a:endParaRPr lang="ar-SA" dirty="0"/>
          </a:p>
        </p:txBody>
      </p:sp>
    </p:spTree>
    <p:extLst>
      <p:ext uri="{BB962C8B-B14F-4D97-AF65-F5344CB8AC3E}">
        <p14:creationId xmlns:p14="http://schemas.microsoft.com/office/powerpoint/2010/main" val="374576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المراجع</a:t>
            </a:r>
            <a:endParaRPr lang="ar-SA" dirty="0"/>
          </a:p>
        </p:txBody>
      </p:sp>
      <p:sp>
        <p:nvSpPr>
          <p:cNvPr id="3" name="عنصر نائب للمحتوى 2"/>
          <p:cNvSpPr>
            <a:spLocks noGrp="1"/>
          </p:cNvSpPr>
          <p:nvPr>
            <p:ph idx="1"/>
          </p:nvPr>
        </p:nvSpPr>
        <p:spPr/>
        <p:txBody>
          <a:bodyPr>
            <a:normAutofit fontScale="25000" lnSpcReduction="20000"/>
          </a:bodyPr>
          <a:lstStyle/>
          <a:p>
            <a:pPr>
              <a:buBlip>
                <a:blip r:embed="rId2"/>
              </a:buBlip>
            </a:pPr>
            <a:r>
              <a:rPr lang="ar-SA" dirty="0"/>
              <a:t> </a:t>
            </a:r>
            <a:r>
              <a:rPr lang="ar-SA" sz="4800" dirty="0"/>
              <a:t>خالد المهنا، الشركات الوقفية، من إصدارات كرسي الشيخ راشد بن </a:t>
            </a:r>
            <a:r>
              <a:rPr lang="ar-SA" sz="4800" dirty="0" err="1"/>
              <a:t>دايل</a:t>
            </a:r>
            <a:r>
              <a:rPr lang="ar-SA" sz="4800" dirty="0"/>
              <a:t>، جامعة الامام محمد بن سعود الاسلامية.</a:t>
            </a:r>
          </a:p>
          <a:p>
            <a:pPr>
              <a:buBlip>
                <a:blip r:embed="rId2"/>
              </a:buBlip>
            </a:pPr>
            <a:r>
              <a:rPr lang="ar-SA" sz="4800" dirty="0"/>
              <a:t>خالد الراجحي ، تأسيس الشركات الوقفية، دراسة فقهية تأصيلية، ، ورقة علمية قدمت للمؤتمر الخامس والعشرين لهيئة المحاسبة والمراجعة للمؤسسات  المالية الإسلامية، ٢٠١٦ م.</a:t>
            </a:r>
          </a:p>
          <a:p>
            <a:pPr>
              <a:buBlip>
                <a:blip r:embed="rId2"/>
              </a:buBlip>
            </a:pPr>
            <a:r>
              <a:rPr lang="ar-SA" sz="4800" dirty="0"/>
              <a:t>فؤاد عبد الله العمر ، استثمار الأموال الموقوفة- الشروط الاقتصادية ومستلزمات التنمية، ٢٠٠٧ م ، الأمانة العامة للأوقاف بالكويت.</a:t>
            </a:r>
          </a:p>
          <a:p>
            <a:pPr>
              <a:buBlip>
                <a:blip r:embed="rId2"/>
              </a:buBlip>
            </a:pPr>
            <a:r>
              <a:rPr lang="ar-SA" sz="4800" dirty="0"/>
              <a:t>محمد أحمد الزامل، الشركات الوقفية ودورها في تنمية أعيان الوقف، ورقة قُدِّمت لملتقى الأوقاف الثاني، الرياض، المملكة العربية السعودية.</a:t>
            </a:r>
          </a:p>
          <a:p>
            <a:pPr>
              <a:buBlip>
                <a:blip r:embed="rId2"/>
              </a:buBlip>
            </a:pPr>
            <a:r>
              <a:rPr lang="ar-SA" sz="4800" dirty="0"/>
              <a:t>بهاء الدين عبد الخالق بكر، محاسبة الوقف الإسلامي ومعايير المحاسبة الأمريكية </a:t>
            </a:r>
            <a:r>
              <a:rPr lang="ar-SA" sz="4800" dirty="0" err="1"/>
              <a:t>للمنظات</a:t>
            </a:r>
            <a:r>
              <a:rPr lang="ar-SA" sz="4800" dirty="0"/>
              <a:t> غير الربحية، مجلة أوقاف، العدد ٣٠ ، الأمانة العامة للأوقاف.</a:t>
            </a:r>
          </a:p>
          <a:p>
            <a:pPr>
              <a:buBlip>
                <a:blip r:embed="rId2"/>
              </a:buBlip>
            </a:pPr>
            <a:r>
              <a:rPr lang="ar-SA" sz="4800" dirty="0"/>
              <a:t>محمد عبد الحليم عمر، سندات الوقف.. مقترح لإحياء دور الوقف في المجتمع الإسلامي المعاصر، بحث منشور ضمن أعمال المؤتمر الأول للأوقاف بجامعة أم القرى، مكة المكرمة، ١٤٢٢ ه.</a:t>
            </a:r>
          </a:p>
          <a:p>
            <a:pPr>
              <a:buBlip>
                <a:blip r:embed="rId2"/>
              </a:buBlip>
            </a:pPr>
            <a:r>
              <a:rPr lang="ar-SA" sz="4800" dirty="0"/>
              <a:t>ناصر بن عبد الله </a:t>
            </a:r>
            <a:r>
              <a:rPr lang="ar-SA" sz="4800" dirty="0" err="1"/>
              <a:t>الميمان</a:t>
            </a:r>
            <a:r>
              <a:rPr lang="ar-SA" sz="4800" dirty="0"/>
              <a:t> ،وقف النقود والأوراق المالية وأحكامه في الشريعة الإسلامية، ،١٤٣١ ه/ ٢٠٠٩ م. ، بحث منشور ضمن أعمال منتدى قضايا الوقف الفقهية الثاني، ط ٢</a:t>
            </a:r>
          </a:p>
          <a:p>
            <a:pPr>
              <a:buBlip>
                <a:blip r:embed="rId2"/>
              </a:buBlip>
            </a:pPr>
            <a:r>
              <a:rPr lang="ar-SA" sz="4800" dirty="0"/>
              <a:t>عبد الله بن موسى العمار، وقف النقود والأوراق المالية، بحث منشور ضمن أعمال منتدى ١٤٣١ ه/ ٢٠٠٩ م. ، قضايا الوقف الفقهية الثاني، ط</a:t>
            </a:r>
          </a:p>
          <a:p>
            <a:pPr>
              <a:buBlip>
                <a:blip r:embed="rId2"/>
              </a:buBlip>
            </a:pPr>
            <a:r>
              <a:rPr lang="ar-SA" sz="4800" dirty="0" smtClean="0"/>
              <a:t>عبد </a:t>
            </a:r>
            <a:r>
              <a:rPr lang="ar-SA" sz="4800" dirty="0"/>
              <a:t>القادر بن عزوز، تمويلُ الأوقافِ عنْ طريقِ الاكتتابِ العامِّ (الشركةُ الوقفيةُ)، بحث مقدم إلى منتدى قضايا الوقف الفقهية الثامن : قضايا مستجدة وتأصيل شرعي ، أكسفورد 2017</a:t>
            </a:r>
          </a:p>
          <a:p>
            <a:pPr>
              <a:buBlip>
                <a:blip r:embed="rId2"/>
              </a:buBlip>
            </a:pPr>
            <a:r>
              <a:rPr lang="ar-SA" sz="4800" dirty="0"/>
              <a:t>محمد </a:t>
            </a:r>
            <a:r>
              <a:rPr lang="ar-SA" sz="4800" dirty="0" err="1" smtClean="0"/>
              <a:t>الفزيع</a:t>
            </a:r>
            <a:r>
              <a:rPr lang="ar-SA" sz="4800" dirty="0"/>
              <a:t>، تأسيسُ الشركاتِ الوقفيةِ: دراسة فقهية مقارنة مع قانون الشركات رقم ١ لسنة ٢٠١٦ م بدولة الكويت، بحث مقدم إلى منتدى قضايا الوقف الفقهية الثامن : قضايا مستجدة وتأصيل شرعي ، أكسفورد 2017.</a:t>
            </a:r>
          </a:p>
          <a:p>
            <a:pPr>
              <a:buBlip>
                <a:blip r:embed="rId2"/>
              </a:buBlip>
            </a:pPr>
            <a:r>
              <a:rPr lang="ar-SA" sz="4800" dirty="0"/>
              <a:t>سامي محمد حسن </a:t>
            </a:r>
            <a:r>
              <a:rPr lang="ar-SA" sz="4800" dirty="0" err="1"/>
              <a:t>الصلاحات</a:t>
            </a:r>
            <a:r>
              <a:rPr lang="ar-SA" sz="4800" dirty="0"/>
              <a:t>، تمويلُ الأوقافِ عنْ طريقِ الاكتتابِ العامِّ (الشركةُ الوقفيةُ نموذجًا)، بحث مقدم إلى منتدى قضايا الوقف الفقهية الثامن : قضايا مستجدة وتأصيل شرعي ، أكسفورد 2017.</a:t>
            </a:r>
          </a:p>
          <a:p>
            <a:pPr>
              <a:buBlip>
                <a:blip r:embed="rId2"/>
              </a:buBlip>
            </a:pPr>
            <a:r>
              <a:rPr lang="ar-SA" sz="4800" dirty="0"/>
              <a:t>هيثم عبد الحميد علي خزنة، الشركةُ المساهمةُ الوقفيةُ، بحث مقدم إلى منتدى قضايا الوقف الفقهية الثامن : قضايا مستجدة وتأصيل شرعي ، أكسفورد 2017.</a:t>
            </a:r>
          </a:p>
          <a:p>
            <a:pPr>
              <a:buBlip>
                <a:blip r:embed="rId2"/>
              </a:buBlip>
            </a:pPr>
            <a:r>
              <a:rPr lang="ar-SA" sz="4800" dirty="0" smtClean="0"/>
              <a:t>محمد </a:t>
            </a:r>
            <a:r>
              <a:rPr lang="ar-SA" sz="4800" dirty="0"/>
              <a:t>سعيد محمد حسن البغدادي، تمويلُ الأوقافِ عنْ طريقِ الاكتتابِ العامِّ (الشركةُ الوقفيةُ)، بحث مقدم إلى منتدى قضايا الوقف الفقهية الثامن : قضايا مستجدة وتأصيل شرعي ، أكسفورد 2017.</a:t>
            </a:r>
          </a:p>
          <a:p>
            <a:endParaRPr lang="ar-SA" dirty="0"/>
          </a:p>
          <a:p>
            <a:endParaRPr lang="ar-SA" dirty="0"/>
          </a:p>
        </p:txBody>
      </p:sp>
    </p:spTree>
    <p:extLst>
      <p:ext uri="{BB962C8B-B14F-4D97-AF65-F5344CB8AC3E}">
        <p14:creationId xmlns:p14="http://schemas.microsoft.com/office/powerpoint/2010/main" val="148222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محتويات الوحدة </a:t>
            </a:r>
            <a:endParaRPr lang="ar-SA" dirty="0"/>
          </a:p>
        </p:txBody>
      </p:sp>
      <p:sp>
        <p:nvSpPr>
          <p:cNvPr id="3" name="عنصر نائب للمحتوى 2"/>
          <p:cNvSpPr>
            <a:spLocks noGrp="1"/>
          </p:cNvSpPr>
          <p:nvPr>
            <p:ph idx="1"/>
          </p:nvPr>
        </p:nvSpPr>
        <p:spPr/>
        <p:txBody>
          <a:bodyPr>
            <a:normAutofit fontScale="77500" lnSpcReduction="20000"/>
          </a:bodyPr>
          <a:lstStyle/>
          <a:p>
            <a:pPr>
              <a:buBlip>
                <a:blip r:embed="rId2"/>
              </a:buBlip>
            </a:pPr>
            <a:r>
              <a:rPr lang="ar-SA" dirty="0" smtClean="0"/>
              <a:t>تعريف الشركة الوقفية.</a:t>
            </a:r>
          </a:p>
          <a:p>
            <a:pPr>
              <a:buBlip>
                <a:blip r:embed="rId2"/>
              </a:buBlip>
            </a:pPr>
            <a:r>
              <a:rPr lang="ar-SA" dirty="0" smtClean="0"/>
              <a:t>مسألة تأبيد الوقف و لزومه.</a:t>
            </a:r>
          </a:p>
          <a:p>
            <a:pPr>
              <a:buBlip>
                <a:blip r:embed="rId2"/>
              </a:buBlip>
            </a:pPr>
            <a:r>
              <a:rPr lang="ar-SA" dirty="0" smtClean="0"/>
              <a:t>وقف النقود.</a:t>
            </a:r>
          </a:p>
          <a:p>
            <a:pPr>
              <a:buBlip>
                <a:blip r:embed="rId2"/>
              </a:buBlip>
            </a:pPr>
            <a:r>
              <a:rPr lang="ar-SA" dirty="0" smtClean="0"/>
              <a:t>وقف المشاع .</a:t>
            </a:r>
          </a:p>
          <a:p>
            <a:pPr>
              <a:buBlip>
                <a:blip r:embed="rId2"/>
              </a:buBlip>
            </a:pPr>
            <a:r>
              <a:rPr lang="ar-SA" dirty="0" smtClean="0"/>
              <a:t>وقف المنقول.</a:t>
            </a:r>
          </a:p>
          <a:p>
            <a:pPr>
              <a:buBlip>
                <a:blip r:embed="rId2"/>
              </a:buBlip>
            </a:pPr>
            <a:r>
              <a:rPr lang="ar-SA" dirty="0" smtClean="0"/>
              <a:t>وقف الاسهم.</a:t>
            </a:r>
          </a:p>
          <a:p>
            <a:pPr>
              <a:buBlip>
                <a:blip r:embed="rId2"/>
              </a:buBlip>
            </a:pPr>
            <a:r>
              <a:rPr lang="ar-SA" dirty="0" smtClean="0"/>
              <a:t>أنواع الشركات الوقفية.</a:t>
            </a:r>
          </a:p>
          <a:p>
            <a:pPr>
              <a:buBlip>
                <a:blip r:embed="rId2"/>
              </a:buBlip>
            </a:pPr>
            <a:r>
              <a:rPr lang="ar-SA" dirty="0" smtClean="0"/>
              <a:t>طريقة تأسيس الشركة الوقفية.</a:t>
            </a:r>
          </a:p>
          <a:p>
            <a:pPr>
              <a:buBlip>
                <a:blip r:embed="rId2"/>
              </a:buBlip>
            </a:pPr>
            <a:r>
              <a:rPr lang="ar-SA" dirty="0" smtClean="0"/>
              <a:t>أركان الشركة الوقفية.</a:t>
            </a:r>
          </a:p>
          <a:p>
            <a:pPr>
              <a:buBlip>
                <a:blip r:embed="rId2"/>
              </a:buBlip>
            </a:pPr>
            <a:r>
              <a:rPr lang="ar-SA" dirty="0" smtClean="0"/>
              <a:t>التكييف الفقهي للسهم الوقفي.</a:t>
            </a:r>
          </a:p>
          <a:p>
            <a:pPr>
              <a:buBlip>
                <a:blip r:embed="rId2"/>
              </a:buBlip>
            </a:pPr>
            <a:r>
              <a:rPr lang="ar-SA" dirty="0" smtClean="0"/>
              <a:t>حل الشركة الوقفية.</a:t>
            </a:r>
          </a:p>
          <a:p>
            <a:pPr>
              <a:buBlip>
                <a:blip r:embed="rId2"/>
              </a:buBlip>
            </a:pPr>
            <a:r>
              <a:rPr lang="ar-SA" dirty="0" smtClean="0"/>
              <a:t>الهدف من إنشاء الشركة الوقفية.</a:t>
            </a:r>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a:p>
        </p:txBody>
      </p:sp>
    </p:spTree>
    <p:extLst>
      <p:ext uri="{BB962C8B-B14F-4D97-AF65-F5344CB8AC3E}">
        <p14:creationId xmlns:p14="http://schemas.microsoft.com/office/powerpoint/2010/main" val="365796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مقدمة</a:t>
            </a:r>
            <a:endParaRPr lang="ar-SA" dirty="0"/>
          </a:p>
        </p:txBody>
      </p:sp>
      <p:sp>
        <p:nvSpPr>
          <p:cNvPr id="3" name="عنصر نائب للمحتوى 2"/>
          <p:cNvSpPr>
            <a:spLocks noGrp="1"/>
          </p:cNvSpPr>
          <p:nvPr>
            <p:ph idx="1"/>
          </p:nvPr>
        </p:nvSpPr>
        <p:spPr/>
        <p:txBody>
          <a:bodyPr>
            <a:normAutofit fontScale="70000" lnSpcReduction="20000"/>
          </a:bodyPr>
          <a:lstStyle/>
          <a:p>
            <a:r>
              <a:rPr lang="ar-SA" dirty="0"/>
              <a:t>تختلف الشركات غير الربحية عن مثيلتها التجارية في الوظيفة الأساسية التي تؤديها كل منهما؛ حيث تهدف الشركات التجارية إلى تعظيم الربح لمساهميها وملاكها، في حين تسعى الشركات غير الربحية إلى دعم الأنشطة الإنسانية والثقافية والتعليمية والطبية وغيرها من الأهداف التي تعود بالنفع على المجتمع دون تحقيق ربح لمؤسسيها أو أعضائها</a:t>
            </a:r>
            <a:r>
              <a:rPr lang="ar-SA" dirty="0" smtClean="0"/>
              <a:t>.</a:t>
            </a:r>
          </a:p>
          <a:p>
            <a:r>
              <a:rPr lang="ar-SA" dirty="0"/>
              <a:t>تستهدف الشركات غير الربحية تحقيق الربح، ولها تقديم الخدمات وممارسة الأنشطة التجارية والحصول على عوائد وإيرادات، إلا أن ربحها هذا يوجه إلى تحقيق أهدافها غير الربحية، وذلك بخلاف الجمعية والمؤسسة الأهلية التي تعد وفقا لنظام الجمعيات والمؤسسات الأهلية غير هادفة للربح أساساً</a:t>
            </a:r>
            <a:r>
              <a:rPr lang="ar-SA" dirty="0" smtClean="0"/>
              <a:t>.</a:t>
            </a:r>
          </a:p>
          <a:p>
            <a:r>
              <a:rPr lang="ar-SA" dirty="0"/>
              <a:t>وتكمن أهمية الشركات غير الربحية في كونها </a:t>
            </a:r>
            <a:r>
              <a:rPr lang="ar-SA"/>
              <a:t>تخضع </a:t>
            </a:r>
            <a:r>
              <a:rPr lang="ar-SA" smtClean="0"/>
              <a:t>لمزايا (مثل </a:t>
            </a:r>
            <a:r>
              <a:rPr lang="ar-SA" dirty="0"/>
              <a:t>السماح </a:t>
            </a:r>
            <a:r>
              <a:rPr lang="ar-SA"/>
              <a:t>بجمع </a:t>
            </a:r>
            <a:r>
              <a:rPr lang="ar-SA" smtClean="0"/>
              <a:t>التبرعات) </a:t>
            </a:r>
            <a:r>
              <a:rPr lang="ar-SA" dirty="0"/>
              <a:t>وإعفاءات من أشكال الرسوم والضرائب، بالإضافة لكونها تساعد على مأسسة المسئولية الاجتماعية للقطاع الخاص وضمان استدامتها، ونقل الخبرات الإدارية والفنية والانتاجية والتسويقية التي تتمتع بها شركات القطاع </a:t>
            </a:r>
            <a:r>
              <a:rPr lang="ar-SA" dirty="0" smtClean="0"/>
              <a:t>الخاص إلى الشركات غير الربحية.</a:t>
            </a:r>
            <a:endParaRPr lang="ar-SA" dirty="0"/>
          </a:p>
          <a:p>
            <a:endParaRPr lang="ar-SA" dirty="0"/>
          </a:p>
          <a:p>
            <a:r>
              <a:rPr lang="ar-SA" dirty="0" smtClean="0"/>
              <a:t>ويعتبر </a:t>
            </a:r>
            <a:r>
              <a:rPr lang="ar-SA" dirty="0"/>
              <a:t>الوقف والشركة الوقفية أحد صور الشركة غير </a:t>
            </a:r>
            <a:r>
              <a:rPr lang="ar-SA" dirty="0" smtClean="0"/>
              <a:t>الربحية.</a:t>
            </a:r>
            <a:endParaRPr lang="ar-SA" dirty="0"/>
          </a:p>
          <a:p>
            <a:endParaRPr lang="ar-SA" dirty="0"/>
          </a:p>
          <a:p>
            <a:endParaRPr lang="ar-SA" dirty="0"/>
          </a:p>
          <a:p>
            <a:endParaRPr lang="ar-SA" dirty="0"/>
          </a:p>
        </p:txBody>
      </p:sp>
    </p:spTree>
    <p:extLst>
      <p:ext uri="{BB962C8B-B14F-4D97-AF65-F5344CB8AC3E}">
        <p14:creationId xmlns:p14="http://schemas.microsoft.com/office/powerpoint/2010/main" val="286933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تعريف الشركة الوقفية</a:t>
            </a:r>
            <a:endParaRPr lang="ar-SA" b="1" dirty="0"/>
          </a:p>
        </p:txBody>
      </p:sp>
      <p:sp>
        <p:nvSpPr>
          <p:cNvPr id="3" name="عنصر نائب للمحتوى 2"/>
          <p:cNvSpPr>
            <a:spLocks noGrp="1"/>
          </p:cNvSpPr>
          <p:nvPr>
            <p:ph idx="1"/>
          </p:nvPr>
        </p:nvSpPr>
        <p:spPr/>
        <p:txBody>
          <a:bodyPr>
            <a:normAutofit fontScale="77500" lnSpcReduction="20000"/>
          </a:bodyPr>
          <a:lstStyle/>
          <a:p>
            <a:pPr>
              <a:buBlip>
                <a:blip r:embed="rId2"/>
              </a:buBlip>
            </a:pPr>
            <a:r>
              <a:rPr lang="ar-SA" dirty="0"/>
              <a:t>اجتماع أصول وقفية وإدارتها بهدف الاتجار </a:t>
            </a:r>
            <a:r>
              <a:rPr lang="ar-SA" dirty="0" smtClean="0"/>
              <a:t>بها وفقًا </a:t>
            </a:r>
            <a:r>
              <a:rPr lang="ar-SA" dirty="0"/>
              <a:t>للأنظمة </a:t>
            </a:r>
            <a:r>
              <a:rPr lang="ar-SA" dirty="0" smtClean="0"/>
              <a:t>التجارية.</a:t>
            </a:r>
          </a:p>
          <a:p>
            <a:pPr>
              <a:buBlip>
                <a:blip r:embed="rId2"/>
              </a:buBlip>
            </a:pPr>
            <a:endParaRPr lang="ar-SA" dirty="0"/>
          </a:p>
          <a:p>
            <a:pPr>
              <a:buBlip>
                <a:blip r:embed="rId2"/>
              </a:buBlip>
            </a:pPr>
            <a:r>
              <a:rPr lang="ar-SA" dirty="0" smtClean="0"/>
              <a:t>عقد </a:t>
            </a:r>
            <a:r>
              <a:rPr lang="ar-SA" dirty="0"/>
              <a:t>مشاركة في رأس المال بين وقفين </a:t>
            </a:r>
            <a:r>
              <a:rPr lang="ar-SA" dirty="0" smtClean="0"/>
              <a:t>أو أكثر </a:t>
            </a:r>
            <a:r>
              <a:rPr lang="ar-SA" dirty="0"/>
              <a:t>في مشروع يستهدف الربح؛ لتسبيل الربح الناتج </a:t>
            </a:r>
            <a:r>
              <a:rPr lang="ar-SA" dirty="0" smtClean="0"/>
              <a:t>منها.</a:t>
            </a:r>
          </a:p>
          <a:p>
            <a:pPr>
              <a:buBlip>
                <a:blip r:embed="rId2"/>
              </a:buBlip>
            </a:pPr>
            <a:endParaRPr lang="ar-SA" dirty="0"/>
          </a:p>
          <a:p>
            <a:pPr>
              <a:buBlip>
                <a:blip r:embed="rId2"/>
              </a:buBlip>
            </a:pPr>
            <a:r>
              <a:rPr lang="ar-SA" dirty="0"/>
              <a:t>استثمار الأصول الوقفية وفق شكل من أشكال الشركة الحديثة في ضوء أحكام الوقف </a:t>
            </a:r>
            <a:r>
              <a:rPr lang="ar-SA" dirty="0" smtClean="0"/>
              <a:t>.</a:t>
            </a:r>
          </a:p>
          <a:p>
            <a:pPr marL="82296" indent="0">
              <a:buNone/>
            </a:pPr>
            <a:endParaRPr lang="ar-SA" dirty="0" smtClean="0"/>
          </a:p>
          <a:p>
            <a:pPr>
              <a:buBlip>
                <a:blip r:embed="rId2"/>
              </a:buBlip>
            </a:pPr>
            <a:r>
              <a:rPr lang="ar-SA" dirty="0"/>
              <a:t>الكلام في الشركة الوقفية يقوم على مجموعة من الأسس الفقهية؛ منها: عدم لزوم الوقف، وعدم تأبيد الوقف،  مشروعية وقف النقود، ومشروعية وقف المنقول، ومشروعية وقف المشاع</a:t>
            </a:r>
            <a:r>
              <a:rPr lang="ar-SA" dirty="0" smtClean="0"/>
              <a:t>، ومشروعية </a:t>
            </a:r>
            <a:r>
              <a:rPr lang="ar-SA" dirty="0"/>
              <a:t>الشركات المعاصرة.</a:t>
            </a:r>
          </a:p>
          <a:p>
            <a:pPr>
              <a:buBlip>
                <a:blip r:embed="rId2"/>
              </a:buBlip>
            </a:pPr>
            <a:endParaRPr lang="ar-SA" dirty="0" smtClean="0"/>
          </a:p>
          <a:p>
            <a:endParaRPr lang="ar-SA" dirty="0"/>
          </a:p>
        </p:txBody>
      </p:sp>
    </p:spTree>
    <p:extLst>
      <p:ext uri="{BB962C8B-B14F-4D97-AF65-F5344CB8AC3E}">
        <p14:creationId xmlns:p14="http://schemas.microsoft.com/office/powerpoint/2010/main" val="424546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مسألة : لزوم الوقف و تأبيد الوقف</a:t>
            </a:r>
            <a:endParaRPr lang="ar-SA" dirty="0"/>
          </a:p>
        </p:txBody>
      </p:sp>
      <p:sp>
        <p:nvSpPr>
          <p:cNvPr id="3" name="عنصر نائب للمحتوى 2"/>
          <p:cNvSpPr>
            <a:spLocks noGrp="1"/>
          </p:cNvSpPr>
          <p:nvPr>
            <p:ph idx="1"/>
          </p:nvPr>
        </p:nvSpPr>
        <p:spPr/>
        <p:txBody>
          <a:bodyPr>
            <a:normAutofit/>
          </a:bodyPr>
          <a:lstStyle/>
          <a:p>
            <a:pPr>
              <a:buBlip>
                <a:blip r:embed="rId2"/>
              </a:buBlip>
            </a:pPr>
            <a:r>
              <a:rPr lang="ar-SA" dirty="0" smtClean="0"/>
              <a:t>فيه اختلاف  فقهي في مسألة لزوم الوقف و تأبيده.</a:t>
            </a:r>
          </a:p>
          <a:p>
            <a:pPr>
              <a:buBlip>
                <a:blip r:embed="rId2"/>
              </a:buBlip>
            </a:pPr>
            <a:endParaRPr lang="ar-SA" dirty="0" smtClean="0"/>
          </a:p>
          <a:p>
            <a:pPr>
              <a:buBlip>
                <a:blip r:embed="rId2"/>
              </a:buBlip>
            </a:pPr>
            <a:r>
              <a:rPr lang="ar-SA" dirty="0" smtClean="0"/>
              <a:t>والأخذ  برأي عدم </a:t>
            </a:r>
            <a:r>
              <a:rPr lang="ar-SA" dirty="0"/>
              <a:t>لزوم </a:t>
            </a:r>
            <a:r>
              <a:rPr lang="ar-SA" dirty="0" smtClean="0"/>
              <a:t>الوقف (ممكن الرجوع في الوقف) وعدم تأبيده (وقف مؤقت) </a:t>
            </a:r>
            <a:r>
              <a:rPr lang="ar-SA" dirty="0"/>
              <a:t>متحتم في الشركة </a:t>
            </a:r>
            <a:r>
              <a:rPr lang="ar-SA" dirty="0" smtClean="0"/>
              <a:t>الوقفية .</a:t>
            </a:r>
          </a:p>
          <a:p>
            <a:pPr marL="82296" indent="0">
              <a:buNone/>
            </a:pPr>
            <a:endParaRPr lang="ar-SA" dirty="0" smtClean="0"/>
          </a:p>
        </p:txBody>
      </p:sp>
    </p:spTree>
    <p:extLst>
      <p:ext uri="{BB962C8B-B14F-4D97-AF65-F5344CB8AC3E}">
        <p14:creationId xmlns:p14="http://schemas.microsoft.com/office/powerpoint/2010/main" val="220329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مسألة : وقف النقود</a:t>
            </a:r>
            <a:endParaRPr lang="ar-SA" dirty="0"/>
          </a:p>
        </p:txBody>
      </p:sp>
      <p:sp>
        <p:nvSpPr>
          <p:cNvPr id="3" name="عنصر نائب للمحتوى 2"/>
          <p:cNvSpPr>
            <a:spLocks noGrp="1"/>
          </p:cNvSpPr>
          <p:nvPr>
            <p:ph idx="1"/>
          </p:nvPr>
        </p:nvSpPr>
        <p:spPr/>
        <p:txBody>
          <a:bodyPr/>
          <a:lstStyle/>
          <a:p>
            <a:pPr>
              <a:buBlip>
                <a:blip r:embed="rId2"/>
              </a:buBlip>
            </a:pPr>
            <a:r>
              <a:rPr lang="ar-SA" dirty="0"/>
              <a:t>فيه اختلاف  فقهي في </a:t>
            </a:r>
            <a:r>
              <a:rPr lang="ar-SA" dirty="0" smtClean="0"/>
              <a:t>مسألة وقف النقود .</a:t>
            </a:r>
            <a:endParaRPr lang="ar-SA" dirty="0"/>
          </a:p>
          <a:p>
            <a:pPr>
              <a:buBlip>
                <a:blip r:embed="rId2"/>
              </a:buBlip>
            </a:pPr>
            <a:r>
              <a:rPr lang="ar-SA" dirty="0" smtClean="0"/>
              <a:t>والأخذ بجواز </a:t>
            </a:r>
            <a:r>
              <a:rPr lang="ar-SA" dirty="0"/>
              <a:t>وقف النقود هو المتحتم في الشركة </a:t>
            </a:r>
            <a:r>
              <a:rPr lang="ar-SA" dirty="0" smtClean="0"/>
              <a:t>وذلك </a:t>
            </a:r>
            <a:r>
              <a:rPr lang="ar-SA" dirty="0"/>
              <a:t>لأن من </a:t>
            </a:r>
            <a:r>
              <a:rPr lang="ar-SA" dirty="0" smtClean="0"/>
              <a:t>صور الشركة </a:t>
            </a:r>
            <a:r>
              <a:rPr lang="ar-SA" dirty="0"/>
              <a:t>الوقفية شركة الشخص الواحد، ويتم تأسيسها بإبدال أصول وقفية، غالبًا ما تكون نقدية.</a:t>
            </a:r>
          </a:p>
        </p:txBody>
      </p:sp>
    </p:spTree>
    <p:extLst>
      <p:ext uri="{BB962C8B-B14F-4D97-AF65-F5344CB8AC3E}">
        <p14:creationId xmlns:p14="http://schemas.microsoft.com/office/powerpoint/2010/main" val="55148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مسألة : وقف المشاع</a:t>
            </a:r>
            <a:endParaRPr lang="ar-SA" dirty="0"/>
          </a:p>
        </p:txBody>
      </p:sp>
      <p:sp>
        <p:nvSpPr>
          <p:cNvPr id="3" name="عنصر نائب للمحتوى 2"/>
          <p:cNvSpPr>
            <a:spLocks noGrp="1"/>
          </p:cNvSpPr>
          <p:nvPr>
            <p:ph idx="1"/>
          </p:nvPr>
        </p:nvSpPr>
        <p:spPr/>
        <p:txBody>
          <a:bodyPr>
            <a:normAutofit/>
          </a:bodyPr>
          <a:lstStyle/>
          <a:p>
            <a:pPr marL="457200" indent="-457200">
              <a:lnSpc>
                <a:spcPct val="110000"/>
              </a:lnSpc>
              <a:spcBef>
                <a:spcPts val="0"/>
              </a:spcBef>
              <a:buBlip>
                <a:blip r:embed="rId2"/>
              </a:buBlip>
            </a:pPr>
            <a:r>
              <a:rPr lang="ar-SA" dirty="0" smtClean="0"/>
              <a:t>إن </a:t>
            </a:r>
            <a:r>
              <a:rPr lang="ar-SA" dirty="0"/>
              <a:t>سهم الشركة يمثِّل حصة شائعة في </a:t>
            </a:r>
            <a:r>
              <a:rPr lang="ar-SA" dirty="0" smtClean="0"/>
              <a:t>موجودات الشركة؛ لدلك فوقف </a:t>
            </a:r>
            <a:r>
              <a:rPr lang="ar-SA" dirty="0"/>
              <a:t>السهم </a:t>
            </a:r>
            <a:r>
              <a:rPr lang="ar-SA" dirty="0" smtClean="0"/>
              <a:t>يأخذ </a:t>
            </a:r>
            <a:r>
              <a:rPr lang="ar-SA" dirty="0"/>
              <a:t>حكم وقف </a:t>
            </a:r>
            <a:r>
              <a:rPr lang="ar-SA" dirty="0" smtClean="0"/>
              <a:t>المشاع.</a:t>
            </a:r>
          </a:p>
          <a:p>
            <a:pPr marL="457200" indent="-457200">
              <a:lnSpc>
                <a:spcPct val="110000"/>
              </a:lnSpc>
              <a:spcBef>
                <a:spcPts val="0"/>
              </a:spcBef>
              <a:buBlip>
                <a:blip r:embed="rId2"/>
              </a:buBlip>
            </a:pPr>
            <a:r>
              <a:rPr lang="ar-SA" dirty="0" smtClean="0"/>
              <a:t>ولقد أجاز بعض الفقهاء وقف المشاع .</a:t>
            </a:r>
          </a:p>
          <a:p>
            <a:pPr marL="457200" indent="-457200">
              <a:lnSpc>
                <a:spcPct val="110000"/>
              </a:lnSpc>
              <a:spcBef>
                <a:spcPts val="0"/>
              </a:spcBef>
              <a:buBlip>
                <a:blip r:embed="rId2"/>
              </a:buBlip>
            </a:pPr>
            <a:r>
              <a:rPr lang="ar-SA" dirty="0"/>
              <a:t>وهذا الذي اختاره مجمع الفقه الإسلامي في قراره رقم ( ١٨١ ) إذ جاء فيه: </a:t>
            </a:r>
            <a:r>
              <a:rPr lang="ar-SA" dirty="0" smtClean="0"/>
              <a:t>النصوص </a:t>
            </a:r>
            <a:r>
              <a:rPr lang="ar-SA" dirty="0"/>
              <a:t>الشرعية الواردة في الوقف مطلقة يندرج فيها </a:t>
            </a:r>
            <a:r>
              <a:rPr lang="ar-SA" dirty="0" smtClean="0"/>
              <a:t>المفرز والمشاع</a:t>
            </a:r>
            <a:r>
              <a:rPr lang="ar-SA" dirty="0"/>
              <a:t>؛ لأنه من قبيل التبرع، وهو موسع ومرغب </a:t>
            </a:r>
            <a:r>
              <a:rPr lang="ar-SA" dirty="0" smtClean="0"/>
              <a:t>فيه.</a:t>
            </a:r>
            <a:endParaRPr lang="ar-SA" dirty="0"/>
          </a:p>
        </p:txBody>
      </p:sp>
    </p:spTree>
    <p:extLst>
      <p:ext uri="{BB962C8B-B14F-4D97-AF65-F5344CB8AC3E}">
        <p14:creationId xmlns:p14="http://schemas.microsoft.com/office/powerpoint/2010/main" val="400247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مسألة : وقف المنقول</a:t>
            </a:r>
            <a:endParaRPr lang="ar-SA" dirty="0"/>
          </a:p>
        </p:txBody>
      </p:sp>
      <p:sp>
        <p:nvSpPr>
          <p:cNvPr id="3" name="عنصر نائب للمحتوى 2"/>
          <p:cNvSpPr>
            <a:spLocks noGrp="1"/>
          </p:cNvSpPr>
          <p:nvPr>
            <p:ph idx="1"/>
          </p:nvPr>
        </p:nvSpPr>
        <p:spPr/>
        <p:txBody>
          <a:bodyPr>
            <a:normAutofit lnSpcReduction="10000"/>
          </a:bodyPr>
          <a:lstStyle/>
          <a:p>
            <a:pPr>
              <a:buBlip>
                <a:blip r:embed="rId2"/>
              </a:buBlip>
            </a:pPr>
            <a:r>
              <a:rPr lang="ar-SA" dirty="0" smtClean="0"/>
              <a:t>لقد </a:t>
            </a:r>
            <a:r>
              <a:rPr lang="ar-SA" dirty="0"/>
              <a:t>أجاز بعض الفقهاء وقف </a:t>
            </a:r>
            <a:r>
              <a:rPr lang="ar-SA" dirty="0" smtClean="0"/>
              <a:t>المنقول. </a:t>
            </a:r>
          </a:p>
          <a:p>
            <a:pPr>
              <a:buBlip>
                <a:blip r:embed="rId2"/>
              </a:buBlip>
            </a:pPr>
            <a:r>
              <a:rPr lang="ar-SA" dirty="0" smtClean="0"/>
              <a:t>الأخذ بجواز </a:t>
            </a:r>
            <a:r>
              <a:rPr lang="ar-SA" dirty="0"/>
              <a:t>وقف المنقول هو المتحتم في الشركة </a:t>
            </a:r>
            <a:r>
              <a:rPr lang="ar-SA" dirty="0" smtClean="0"/>
              <a:t>الوقفية؛ </a:t>
            </a:r>
            <a:r>
              <a:rPr lang="ar-SA" dirty="0"/>
              <a:t>وذلك لأن أسهم شركات الأموال من الأموال المنقولة عند </a:t>
            </a:r>
            <a:r>
              <a:rPr lang="ar-SA" dirty="0" smtClean="0"/>
              <a:t>القانونيين.</a:t>
            </a:r>
            <a:endParaRPr lang="ar-SA" dirty="0"/>
          </a:p>
          <a:p>
            <a:pPr>
              <a:buBlip>
                <a:blip r:embed="rId2"/>
              </a:buBlip>
            </a:pPr>
            <a:r>
              <a:rPr lang="ar-SA" dirty="0" smtClean="0"/>
              <a:t>وقد اختار هدا  </a:t>
            </a:r>
            <a:r>
              <a:rPr lang="ar-SA" dirty="0"/>
              <a:t>مجمع الفقه الإسلامي </a:t>
            </a:r>
            <a:r>
              <a:rPr lang="ar-SA" dirty="0" smtClean="0"/>
              <a:t>،في </a:t>
            </a:r>
            <a:r>
              <a:rPr lang="ar-SA" dirty="0"/>
              <a:t>قراره رقم ( ١٨١ ) بشأن وقف الأسهم  والصكوك والحقوق المعنوية </a:t>
            </a:r>
            <a:r>
              <a:rPr lang="ar-SA" dirty="0" smtClean="0"/>
              <a:t>والمنافع إذ </a:t>
            </a:r>
            <a:r>
              <a:rPr lang="ar-SA" dirty="0"/>
              <a:t>جاء </a:t>
            </a:r>
            <a:r>
              <a:rPr lang="ar-SA" dirty="0" smtClean="0"/>
              <a:t>فيه: ( إن </a:t>
            </a:r>
            <a:r>
              <a:rPr lang="ar-SA" dirty="0"/>
              <a:t>النصوص الشرعية الواردة في الوقف مطلقة </a:t>
            </a:r>
            <a:r>
              <a:rPr lang="ar-SA" dirty="0" smtClean="0"/>
              <a:t>: يندرج </a:t>
            </a:r>
            <a:r>
              <a:rPr lang="ar-SA" dirty="0"/>
              <a:t>فيها... العقار </a:t>
            </a:r>
            <a:r>
              <a:rPr lang="ar-SA" dirty="0" smtClean="0"/>
              <a:t>والمنقول</a:t>
            </a:r>
            <a:r>
              <a:rPr lang="ar-SA" dirty="0"/>
              <a:t>؛ لأنه من قبيل التبرع وهو موسع ومرغب </a:t>
            </a:r>
            <a:r>
              <a:rPr lang="ar-SA" dirty="0" smtClean="0"/>
              <a:t>فيه).</a:t>
            </a:r>
            <a:endParaRPr lang="ar-SA" dirty="0"/>
          </a:p>
        </p:txBody>
      </p:sp>
    </p:spTree>
    <p:extLst>
      <p:ext uri="{BB962C8B-B14F-4D97-AF65-F5344CB8AC3E}">
        <p14:creationId xmlns:p14="http://schemas.microsoft.com/office/powerpoint/2010/main" val="251895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وقف الأسهم </a:t>
            </a:r>
            <a:endParaRPr lang="ar-SA" dirty="0"/>
          </a:p>
        </p:txBody>
      </p:sp>
      <p:sp>
        <p:nvSpPr>
          <p:cNvPr id="3" name="عنصر نائب للمحتوى 2"/>
          <p:cNvSpPr>
            <a:spLocks noGrp="1"/>
          </p:cNvSpPr>
          <p:nvPr>
            <p:ph idx="1"/>
          </p:nvPr>
        </p:nvSpPr>
        <p:spPr/>
        <p:txBody>
          <a:bodyPr/>
          <a:lstStyle/>
          <a:p>
            <a:pPr>
              <a:buBlip>
                <a:blip r:embed="rId2"/>
              </a:buBlip>
            </a:pPr>
            <a:r>
              <a:rPr lang="ar-SA" dirty="0" smtClean="0"/>
              <a:t>جاء في القرار </a:t>
            </a:r>
            <a:r>
              <a:rPr lang="ar-SA" dirty="0"/>
              <a:t>الصادر عن مجمع الفقه الإسلامي رقم ( ١٨١ ) </a:t>
            </a:r>
            <a:r>
              <a:rPr lang="ar-SA" dirty="0" smtClean="0"/>
              <a:t>: يجوز </a:t>
            </a:r>
            <a:r>
              <a:rPr lang="ar-SA" dirty="0"/>
              <a:t>وقف أسهم الشركات المباح تملكها شرعًا، والصكوك، </a:t>
            </a:r>
            <a:r>
              <a:rPr lang="ar-SA" dirty="0" smtClean="0"/>
              <a:t>والحقوق </a:t>
            </a:r>
            <a:r>
              <a:rPr lang="ar-SA" dirty="0"/>
              <a:t>المعنوية، والمنافع، والوحدات الاستثمارية؛ لأنها أموال معتبرة </a:t>
            </a:r>
            <a:r>
              <a:rPr lang="ar-SA" dirty="0" smtClean="0"/>
              <a:t>شرعًا.</a:t>
            </a:r>
            <a:endParaRPr lang="ar-SA" dirty="0"/>
          </a:p>
          <a:p>
            <a:endParaRPr lang="ar-SA" dirty="0"/>
          </a:p>
        </p:txBody>
      </p:sp>
    </p:spTree>
    <p:extLst>
      <p:ext uri="{BB962C8B-B14F-4D97-AF65-F5344CB8AC3E}">
        <p14:creationId xmlns:p14="http://schemas.microsoft.com/office/powerpoint/2010/main" val="1593998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34392CE8179A4741A1A5504E87D09C92" ma:contentTypeVersion="0" ma:contentTypeDescription="إنشاء مستند جديد." ma:contentTypeScope="" ma:versionID="2483b36edddd28a135d5c2733976a06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27F356-60F0-4EC2-BE97-057AE762C063}"/>
</file>

<file path=customXml/itemProps2.xml><?xml version="1.0" encoding="utf-8"?>
<ds:datastoreItem xmlns:ds="http://schemas.openxmlformats.org/officeDocument/2006/customXml" ds:itemID="{A3AF44CE-2F9F-45FD-86BA-F90BEB7D9CE8}"/>
</file>

<file path=customXml/itemProps3.xml><?xml version="1.0" encoding="utf-8"?>
<ds:datastoreItem xmlns:ds="http://schemas.openxmlformats.org/officeDocument/2006/customXml" ds:itemID="{5A80C422-F7EA-4389-8DE0-341FEA2467D1}"/>
</file>

<file path=docProps/app.xml><?xml version="1.0" encoding="utf-8"?>
<Properties xmlns="http://schemas.openxmlformats.org/officeDocument/2006/extended-properties" xmlns:vt="http://schemas.openxmlformats.org/officeDocument/2006/docPropsVTypes">
  <Template>Couture</Template>
  <TotalTime>1136</TotalTime>
  <Words>2749</Words>
  <Application>Microsoft Office PowerPoint</Application>
  <PresentationFormat>عرض على الشاشة (3:4)‏</PresentationFormat>
  <Paragraphs>143</Paragraphs>
  <Slides>19</Slides>
  <Notes>3</Notes>
  <HiddenSlides>0</HiddenSlides>
  <MMClips>0</MMClips>
  <ScaleCrop>false</ScaleCrop>
  <HeadingPairs>
    <vt:vector size="4" baseType="variant">
      <vt:variant>
        <vt:lpstr>نسق</vt:lpstr>
      </vt:variant>
      <vt:variant>
        <vt:i4>2</vt:i4>
      </vt:variant>
      <vt:variant>
        <vt:lpstr>عناوين الشرائح</vt:lpstr>
      </vt:variant>
      <vt:variant>
        <vt:i4>19</vt:i4>
      </vt:variant>
    </vt:vector>
  </HeadingPairs>
  <TitlesOfParts>
    <vt:vector size="21" baseType="lpstr">
      <vt:lpstr>فن الخياطه الرفيعة</vt:lpstr>
      <vt:lpstr>انقلاب</vt:lpstr>
      <vt:lpstr>صيغ معاصرة للوقف المؤسسي: (الجزء الأول)  الشركات الوقفية</vt:lpstr>
      <vt:lpstr>محتويات الوحدة </vt:lpstr>
      <vt:lpstr>مقدمة</vt:lpstr>
      <vt:lpstr>تعريف الشركة الوقفية</vt:lpstr>
      <vt:lpstr>مسألة : لزوم الوقف و تأبيد الوقف</vt:lpstr>
      <vt:lpstr>مسألة : وقف النقود</vt:lpstr>
      <vt:lpstr>مسألة : وقف المشاع</vt:lpstr>
      <vt:lpstr>مسألة : وقف المنقول</vt:lpstr>
      <vt:lpstr>وقف الأسهم </vt:lpstr>
      <vt:lpstr>أنواع الشركات الوقفية</vt:lpstr>
      <vt:lpstr>أنواع الشركات الوقفية</vt:lpstr>
      <vt:lpstr>طريقة تأسيس الشركة الوقفية في السعودية</vt:lpstr>
      <vt:lpstr>أركان الشركة الوقفية </vt:lpstr>
      <vt:lpstr>التكييف الفقهي للسهم الوقفي</vt:lpstr>
      <vt:lpstr>حل الشركة الوقفية</vt:lpstr>
      <vt:lpstr>زكاة السهم الوقفي</vt:lpstr>
      <vt:lpstr>تدوال الاسهم الوقفية </vt:lpstr>
      <vt:lpstr>الهدف من إنشاء الشركات الوقفية</vt:lpstr>
      <vt:lpstr>المراجع</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87</cp:revision>
  <dcterms:created xsi:type="dcterms:W3CDTF">2017-10-15T21:17:13Z</dcterms:created>
  <dcterms:modified xsi:type="dcterms:W3CDTF">2017-10-19T14:08:01Z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0x01010034392CE8179A4741A1A5504E87D09C92</vt:lpwstr>
  </property>
</Properties>
</file>