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0.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sldIdLst>
    <p:sldId id="294" r:id="rId4"/>
    <p:sldId id="295" r:id="rId5"/>
    <p:sldId id="260" r:id="rId6"/>
    <p:sldId id="265" r:id="rId7"/>
    <p:sldId id="261" r:id="rId8"/>
    <p:sldId id="266" r:id="rId9"/>
    <p:sldId id="259" r:id="rId10"/>
    <p:sldId id="271" r:id="rId11"/>
    <p:sldId id="272" r:id="rId12"/>
    <p:sldId id="273" r:id="rId13"/>
    <p:sldId id="286" r:id="rId14"/>
    <p:sldId id="277" r:id="rId15"/>
    <p:sldId id="278" r:id="rId16"/>
    <p:sldId id="287" r:id="rId17"/>
    <p:sldId id="288" r:id="rId18"/>
    <p:sldId id="293" r:id="rId19"/>
    <p:sldId id="289" r:id="rId20"/>
    <p:sldId id="290" r:id="rId21"/>
    <p:sldId id="291" r:id="rId22"/>
    <p:sldId id="292"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1" d="100"/>
          <a:sy n="91" d="100"/>
        </p:scale>
        <p:origin x="-1210" y="2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61064827-3B24-46B7-863B-3BC870F82286}" type="slidenum">
              <a:rPr lang="ar-SA" smtClean="0"/>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ar-S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1742437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ar-S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643236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ar-S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76467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ar-S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25913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ar-S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14810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ar-S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907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ar-S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3592287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ar-S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42737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ar-S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2234177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ar-S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838148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ar-S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2761210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20" name="عنصر نائب للتذييل 19"/>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10" name="عنصر نائب لرقم الشريحة 9"/>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05886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41326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238796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949473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8" name="عنصر نائب للتذييل 7"/>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9" name="عنصر نائب لرقم الشريحة 8"/>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32980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4" name="عنصر نائب للتذييل 3"/>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5" name="عنصر نائب لرقم الشريحة 4"/>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1814236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صر نائب للتاريخ 1"/>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3" name="عنصر نائب للتذييل 2"/>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4" name="عنصر نائب لرقم الشريحة 3"/>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3511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61064827-3B24-46B7-863B-3BC870F82286}" type="slidenum">
              <a:rPr lang="ar-SA" smtClean="0"/>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3206807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6" name="عنصر نائب للتذييل 5"/>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7" name="عنصر نائب لرقم الشريحة 6"/>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extLst>
      <p:ext uri="{BB962C8B-B14F-4D97-AF65-F5344CB8AC3E}">
        <p14:creationId xmlns:p14="http://schemas.microsoft.com/office/powerpoint/2010/main" val="2378272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2133178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5" name="عنصر نائب للتذييل 4"/>
          <p:cNvSpPr>
            <a:spLocks noGrp="1"/>
          </p:cNvSpPr>
          <p:nvPr>
            <p:ph type="ftr" sz="quarter" idx="11"/>
          </p:nvPr>
        </p:nvSpPr>
        <p:spPr/>
        <p:txBody>
          <a:bodyPr/>
          <a:lstStyle>
            <a:extLst/>
          </a:lstStyle>
          <a:p>
            <a:endParaRPr lang="ar-SA">
              <a:solidFill>
                <a:srgbClr val="E7DEC9">
                  <a:shade val="50000"/>
                  <a:satMod val="200000"/>
                </a:srgbClr>
              </a:solidFill>
            </a:endParaRPr>
          </a:p>
        </p:txBody>
      </p:sp>
      <p:sp>
        <p:nvSpPr>
          <p:cNvPr id="6" name="عنصر نائب لرقم الشريحة 5"/>
          <p:cNvSpPr>
            <a:spLocks noGrp="1"/>
          </p:cNvSpPr>
          <p:nvPr>
            <p:ph type="sldNum" sz="quarter" idx="12"/>
          </p:nvPr>
        </p:nvSpPr>
        <p:spPr/>
        <p:txBody>
          <a:bodyPr/>
          <a:lstStyle>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Tree>
    <p:extLst>
      <p:ext uri="{BB962C8B-B14F-4D97-AF65-F5344CB8AC3E}">
        <p14:creationId xmlns:p14="http://schemas.microsoft.com/office/powerpoint/2010/main" val="65911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61064827-3B24-46B7-863B-3BC870F82286}" type="slidenum">
              <a:rPr lang="ar-SA" smtClean="0"/>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61064827-3B24-46B7-863B-3BC870F82286}"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EB9F1C21-21C3-41A0-8160-8CF0AA619C14}" type="datetimeFigureOut">
              <a:rPr lang="ar-SA" smtClean="0"/>
              <a:t>13/02/39</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61064827-3B24-46B7-863B-3BC870F82286}" type="slidenum">
              <a:rPr lang="ar-SA" smtClean="0"/>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9F1C21-21C3-41A0-8160-8CF0AA619C14}" type="datetimeFigureOut">
              <a:rPr lang="ar-SA" smtClean="0"/>
              <a:t>13/02/39</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1064827-3B24-46B7-863B-3BC870F82286}" type="slidenum">
              <a:rPr lang="ar-SA" smtClean="0"/>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33ED175-B094-4A55-B41F-B8D842217A2A}" type="datetimeFigureOut">
              <a:rPr lang="ar-SA" smtClean="0">
                <a:solidFill>
                  <a:srgbClr val="9E8E5C">
                    <a:lumMod val="60000"/>
                    <a:lumOff val="40000"/>
                  </a:srgbClr>
                </a:solidFill>
              </a:rPr>
              <a:pPr/>
              <a:t>13/02/39</a:t>
            </a:fld>
            <a:endParaRPr lang="ar-SA">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ar-SA">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1174FE3-F9F0-451C-81AE-4B754B9F6DEE}" type="slidenum">
              <a:rPr lang="ar-SA" smtClean="0">
                <a:solidFill>
                  <a:srgbClr val="9E8E5C">
                    <a:lumMod val="60000"/>
                    <a:lumOff val="40000"/>
                  </a:srgbClr>
                </a:solidFill>
              </a:rPr>
              <a:pPr/>
              <a:t>‹#›</a:t>
            </a:fld>
            <a:endParaRPr lang="ar-SA">
              <a:solidFill>
                <a:srgbClr val="9E8E5C">
                  <a:lumMod val="60000"/>
                  <a:lumOff val="40000"/>
                </a:srgbClr>
              </a:solidFill>
            </a:endParaRPr>
          </a:p>
        </p:txBody>
      </p:sp>
    </p:spTree>
    <p:extLst>
      <p:ext uri="{BB962C8B-B14F-4D97-AF65-F5344CB8AC3E}">
        <p14:creationId xmlns:p14="http://schemas.microsoft.com/office/powerpoint/2010/main" val="935812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600" kern="1200" cap="all" spc="30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0" indent="-274320" algn="r" defTabSz="914400" rtl="1"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r" defTabSz="914400" rtl="1"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r" defTabSz="914400" rtl="1"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r" defTabSz="914400" rtl="1"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r" defTabSz="914400" rtl="1"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r" defTabSz="914400" rtl="1"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33ED175-B094-4A55-B41F-B8D842217A2A}" type="datetimeFigureOut">
              <a:rPr lang="ar-SA" smtClean="0">
                <a:solidFill>
                  <a:srgbClr val="E7DEC9">
                    <a:shade val="50000"/>
                    <a:satMod val="200000"/>
                  </a:srgbClr>
                </a:solidFill>
              </a:rPr>
              <a:pPr/>
              <a:t>13/02/39</a:t>
            </a:fld>
            <a:endParaRPr lang="ar-SA">
              <a:solidFill>
                <a:srgbClr val="E7DEC9">
                  <a:shade val="50000"/>
                  <a:satMod val="200000"/>
                </a:srgbClr>
              </a:solidFill>
            </a:endParaRPr>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solidFill>
                <a:srgbClr val="E7DEC9">
                  <a:shade val="50000"/>
                  <a:satMod val="200000"/>
                </a:srgbClr>
              </a:solidFill>
            </a:endParaRPr>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1174FE3-F9F0-451C-81AE-4B754B9F6DEE}" type="slidenum">
              <a:rPr lang="ar-SA" smtClean="0">
                <a:solidFill>
                  <a:srgbClr val="E7DEC9">
                    <a:shade val="50000"/>
                    <a:satMod val="200000"/>
                  </a:srgbClr>
                </a:solidFill>
              </a:rPr>
              <a:pPr/>
              <a:t>‹#›</a:t>
            </a:fld>
            <a:endParaRPr lang="ar-SA">
              <a:solidFill>
                <a:srgbClr val="E7DEC9">
                  <a:shade val="50000"/>
                  <a:satMod val="200000"/>
                </a:srgbClr>
              </a:solidFill>
            </a:endParaRPr>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2084380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SA" sz="2700" b="1" dirty="0" smtClean="0">
                <a:latin typeface="Arial" panose="020B0604020202020204" pitchFamily="34" charset="0"/>
                <a:cs typeface="Arial" panose="020B0604020202020204" pitchFamily="34" charset="0"/>
              </a:rPr>
              <a:t>الوحدة السابعة: </a:t>
            </a:r>
            <a:br>
              <a:rPr lang="ar-SA" sz="2700" b="1" dirty="0" smtClean="0">
                <a:latin typeface="Arial" panose="020B0604020202020204" pitchFamily="34" charset="0"/>
                <a:cs typeface="Arial" panose="020B0604020202020204" pitchFamily="34" charset="0"/>
              </a:rPr>
            </a:br>
            <a:r>
              <a:rPr lang="ar-SA" sz="2700" b="1" dirty="0" smtClean="0">
                <a:latin typeface="Arial" panose="020B0604020202020204" pitchFamily="34" charset="0"/>
                <a:cs typeface="Arial" panose="020B0604020202020204" pitchFamily="34" charset="0"/>
              </a:rPr>
              <a:t>صيغ </a:t>
            </a:r>
            <a:r>
              <a:rPr lang="ar-SA" sz="2700" b="1" dirty="0" smtClean="0">
                <a:latin typeface="Arial" panose="020B0604020202020204" pitchFamily="34" charset="0"/>
                <a:cs typeface="Arial" panose="020B0604020202020204" pitchFamily="34" charset="0"/>
              </a:rPr>
              <a:t>معاصرة للوقف </a:t>
            </a:r>
            <a:r>
              <a:rPr lang="ar-SA" sz="2700" b="1" dirty="0">
                <a:latin typeface="Arial" panose="020B0604020202020204" pitchFamily="34" charset="0"/>
                <a:cs typeface="Arial" panose="020B0604020202020204" pitchFamily="34" charset="0"/>
              </a:rPr>
              <a:t>المؤسسي</a:t>
            </a:r>
            <a:r>
              <a:rPr lang="ar-SA" sz="2700" dirty="0">
                <a:latin typeface="Arial" panose="020B0604020202020204" pitchFamily="34" charset="0"/>
                <a:cs typeface="Arial" panose="020B0604020202020204" pitchFamily="34" charset="0"/>
              </a:rPr>
              <a:t>: </a:t>
            </a:r>
            <a:r>
              <a:rPr lang="ar-SA" sz="1800" dirty="0" smtClean="0">
                <a:latin typeface="Arial" panose="020B0604020202020204" pitchFamily="34" charset="0"/>
                <a:cs typeface="Arial" panose="020B0604020202020204" pitchFamily="34" charset="0"/>
              </a:rPr>
              <a:t>(</a:t>
            </a:r>
            <a:r>
              <a:rPr lang="ar-SA" sz="1800" dirty="0">
                <a:latin typeface="Arial" panose="020B0604020202020204" pitchFamily="34" charset="0"/>
                <a:cs typeface="Arial" panose="020B0604020202020204" pitchFamily="34" charset="0"/>
              </a:rPr>
              <a:t>الجزء </a:t>
            </a:r>
            <a:r>
              <a:rPr lang="ar-SA" sz="1800" dirty="0" smtClean="0">
                <a:latin typeface="Arial" panose="020B0604020202020204" pitchFamily="34" charset="0"/>
                <a:cs typeface="Arial" panose="020B0604020202020204" pitchFamily="34" charset="0"/>
              </a:rPr>
              <a:t>الثاني) </a:t>
            </a:r>
            <a:r>
              <a:rPr lang="ar-SA" dirty="0">
                <a:latin typeface="Arial" panose="020B0604020202020204" pitchFamily="34" charset="0"/>
                <a:cs typeface="Arial" panose="020B0604020202020204" pitchFamily="34" charset="0"/>
              </a:rPr>
              <a:t/>
            </a:r>
            <a:br>
              <a:rPr lang="ar-SA" dirty="0">
                <a:latin typeface="Arial" panose="020B0604020202020204" pitchFamily="34" charset="0"/>
                <a:cs typeface="Arial" panose="020B0604020202020204" pitchFamily="34" charset="0"/>
              </a:rPr>
            </a:br>
            <a:endParaRPr lang="ar-SA" sz="3200" dirty="0">
              <a:latin typeface="Arial" panose="020B0604020202020204" pitchFamily="34" charset="0"/>
              <a:cs typeface="Arial" panose="020B0604020202020204" pitchFamily="34" charset="0"/>
            </a:endParaRPr>
          </a:p>
        </p:txBody>
      </p:sp>
      <p:sp>
        <p:nvSpPr>
          <p:cNvPr id="3" name="عنوان فرعي 2"/>
          <p:cNvSpPr>
            <a:spLocks noGrp="1"/>
          </p:cNvSpPr>
          <p:nvPr>
            <p:ph type="subTitle" idx="1"/>
          </p:nvPr>
        </p:nvSpPr>
        <p:spPr/>
        <p:txBody>
          <a:bodyPr>
            <a:normAutofit fontScale="25000" lnSpcReduction="20000"/>
          </a:bodyPr>
          <a:lstStyle/>
          <a:p>
            <a:r>
              <a:rPr lang="ar-SA" sz="7200" dirty="0" smtClean="0"/>
              <a:t>إعداد: </a:t>
            </a:r>
          </a:p>
          <a:p>
            <a:r>
              <a:rPr lang="ar-SA" sz="8000" b="1" dirty="0" err="1" smtClean="0"/>
              <a:t>د.خديجة</a:t>
            </a:r>
            <a:r>
              <a:rPr lang="ar-SA" sz="8000" b="1" dirty="0" smtClean="0"/>
              <a:t> خالدي</a:t>
            </a:r>
          </a:p>
          <a:p>
            <a:r>
              <a:rPr lang="ar-SA" sz="8000" b="1" dirty="0" err="1" smtClean="0"/>
              <a:t>د.عادل</a:t>
            </a:r>
            <a:r>
              <a:rPr lang="ar-SA" sz="8000" b="1" dirty="0" smtClean="0"/>
              <a:t> المؤمن</a:t>
            </a:r>
            <a:endParaRPr lang="ar-SA" sz="8000" b="1" dirty="0"/>
          </a:p>
        </p:txBody>
      </p:sp>
    </p:spTree>
    <p:extLst>
      <p:ext uri="{BB962C8B-B14F-4D97-AF65-F5344CB8AC3E}">
        <p14:creationId xmlns:p14="http://schemas.microsoft.com/office/powerpoint/2010/main" val="976689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04664"/>
            <a:ext cx="8229600" cy="1143000"/>
          </a:xfrm>
        </p:spPr>
        <p:txBody>
          <a:bodyPr>
            <a:normAutofit fontScale="90000"/>
          </a:bodyPr>
          <a:lstStyle/>
          <a:p>
            <a:r>
              <a:rPr lang="ar-SA" dirty="0" smtClean="0"/>
              <a:t/>
            </a:r>
            <a:br>
              <a:rPr lang="ar-SA" dirty="0" smtClean="0"/>
            </a:br>
            <a:r>
              <a:rPr lang="ar-SA" sz="4000" dirty="0" smtClean="0"/>
              <a:t>الخطوات </a:t>
            </a:r>
            <a:r>
              <a:rPr lang="ar-SA" sz="4000" dirty="0"/>
              <a:t>العملية لتكوين الصندوق الاستثماري الوقفي:</a:t>
            </a:r>
            <a:br>
              <a:rPr lang="ar-SA" sz="4000" dirty="0"/>
            </a:br>
            <a:endParaRPr lang="ar-SA" sz="4000" dirty="0"/>
          </a:p>
        </p:txBody>
      </p:sp>
      <p:sp>
        <p:nvSpPr>
          <p:cNvPr id="3" name="عنصر نائب للمحتوى 2"/>
          <p:cNvSpPr>
            <a:spLocks noGrp="1"/>
          </p:cNvSpPr>
          <p:nvPr>
            <p:ph idx="1"/>
          </p:nvPr>
        </p:nvSpPr>
        <p:spPr/>
        <p:txBody>
          <a:bodyPr>
            <a:noAutofit/>
          </a:bodyPr>
          <a:lstStyle/>
          <a:p>
            <a:pPr>
              <a:buBlip>
                <a:blip r:embed="rId2"/>
              </a:buBlip>
            </a:pPr>
            <a:r>
              <a:rPr lang="ar-SA" sz="1800" dirty="0" smtClean="0"/>
              <a:t>1-  إعداد الدراسة الاقتصادية والاستثمارية في مجال استثمار منخفض المخاطرة: حيث إن الصناديق الاستثمارية وقفيةٌ، فإنه لا بد من أن تكون استثماراتها من النوع قليل المخاطر، وأن يهدف لتحقيق عائد دوري مناسب على الاستثمار، أو الجمع بين العائد الدوري والنمو الرأسمالي، مع مراعاة أن تكون استثمارات الصندوق غير مخالفة لأحكام الشريعة الإسلامية.</a:t>
            </a:r>
          </a:p>
          <a:p>
            <a:pPr>
              <a:buBlip>
                <a:blip r:embed="rId2"/>
              </a:buBlip>
            </a:pPr>
            <a:r>
              <a:rPr lang="ar-SA" sz="1800" dirty="0" smtClean="0"/>
              <a:t>2- إعداد اتفاقية شروط وأحكام الصندوق الاستثماري الوقفي:  يراعى أن تتوافر في اتفاقية الشروط والأحكام للصندوق الاستثماري الوقفي الضوابط الشرعية للوقف، من الديمومة وعدم انقطاعه، وأن يكون غير محدد المدة، وغير قابل لاستبدال الوحدات، إلا حال الضرورة أو الحاجة التي تنزل منزلتها.</a:t>
            </a:r>
          </a:p>
          <a:p>
            <a:pPr>
              <a:buBlip>
                <a:blip r:embed="rId2"/>
              </a:buBlip>
            </a:pPr>
            <a:r>
              <a:rPr lang="ar-SA" sz="1800" dirty="0" smtClean="0"/>
              <a:t>3- تقديم طلب إنشاء الصندوق إلى هيئة السوق المالية: و يتم تقديم الطلب من قبل  جهة </a:t>
            </a:r>
            <a:r>
              <a:rPr lang="ar-SA" sz="1800" dirty="0" err="1" smtClean="0"/>
              <a:t>دات</a:t>
            </a:r>
            <a:r>
              <a:rPr lang="ar-SA" sz="1800" dirty="0" smtClean="0"/>
              <a:t> خبرة ( و مرخص لها من طرف هيئة  السوق المالية)، ليتكون بذلك حق مدير الصندوق في طرح الصندوق حسبما تمت عليه الموافقة من الهيئة .</a:t>
            </a:r>
          </a:p>
          <a:p>
            <a:pPr>
              <a:buBlip>
                <a:blip r:embed="rId2"/>
              </a:buBlip>
            </a:pPr>
            <a:r>
              <a:rPr lang="ar-SA" sz="1800" dirty="0" smtClean="0"/>
              <a:t>4- طرح الوحدات الاستثمارية للاشتراك: بعد الموافقة على إنشاء الصندوق يتم طرح وحدات الصندوق على عموم الواقفين.</a:t>
            </a:r>
          </a:p>
          <a:p>
            <a:pPr marL="0" indent="0">
              <a:buNone/>
            </a:pPr>
            <a:endParaRPr lang="ar-SA" sz="1800" dirty="0"/>
          </a:p>
        </p:txBody>
      </p:sp>
    </p:spTree>
    <p:extLst>
      <p:ext uri="{BB962C8B-B14F-4D97-AF65-F5344CB8AC3E}">
        <p14:creationId xmlns:p14="http://schemas.microsoft.com/office/powerpoint/2010/main" val="799304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600" dirty="0"/>
              <a:t>الخطوات العملية لتكوين الصندوق الاستثماري </a:t>
            </a:r>
            <a:r>
              <a:rPr lang="ar-SA" sz="3600" dirty="0" smtClean="0"/>
              <a:t>الوقفي(تتمة)</a:t>
            </a:r>
            <a:r>
              <a:rPr lang="ar-SA" sz="3600" dirty="0"/>
              <a:t/>
            </a:r>
            <a:br>
              <a:rPr lang="ar-SA" sz="3600" dirty="0"/>
            </a:br>
            <a:endParaRPr lang="ar-SA" sz="3600" dirty="0"/>
          </a:p>
        </p:txBody>
      </p:sp>
      <p:sp>
        <p:nvSpPr>
          <p:cNvPr id="3" name="عنصر نائب للمحتوى 2"/>
          <p:cNvSpPr>
            <a:spLocks noGrp="1"/>
          </p:cNvSpPr>
          <p:nvPr>
            <p:ph idx="1"/>
          </p:nvPr>
        </p:nvSpPr>
        <p:spPr>
          <a:xfrm>
            <a:off x="467544" y="1340768"/>
            <a:ext cx="8229600" cy="4525963"/>
          </a:xfrm>
        </p:spPr>
        <p:txBody>
          <a:bodyPr>
            <a:normAutofit fontScale="25000" lnSpcReduction="20000"/>
          </a:bodyPr>
          <a:lstStyle/>
          <a:p>
            <a:pPr>
              <a:buBlip>
                <a:blip r:embed="rId2"/>
              </a:buBlip>
            </a:pPr>
            <a:r>
              <a:rPr lang="ar-SA" sz="8000" dirty="0"/>
              <a:t>5- إبرام الاتفاقية بين الواقف ومدير الصندوق الاستثماري الوقفي: يتم إبرام الاتفاقية المقترحة بين الواقف ومدير الصندوق وفق النموذج المقترح في الدراسة، مع مراعاة توفر الشروط الشرعية والنظامية في أطراف التعاقد من الصفة والأهلية والتكليف.</a:t>
            </a:r>
          </a:p>
          <a:p>
            <a:pPr>
              <a:buBlip>
                <a:blip r:embed="rId2"/>
              </a:buBlip>
            </a:pPr>
            <a:endParaRPr lang="ar-SA" dirty="0"/>
          </a:p>
          <a:p>
            <a:pPr>
              <a:buBlip>
                <a:blip r:embed="rId2"/>
              </a:buBlip>
            </a:pPr>
            <a:r>
              <a:rPr lang="ar-SA" sz="8000" dirty="0"/>
              <a:t>6- وقف الوحدات وإثبات ذلك: </a:t>
            </a:r>
            <a:r>
              <a:rPr lang="ar-SA" sz="8000" dirty="0" smtClean="0"/>
              <a:t>عند وقف </a:t>
            </a:r>
            <a:r>
              <a:rPr lang="ar-SA" sz="8000" dirty="0"/>
              <a:t>الوحدات فإنه لا بد من التفرقة بين حالتين، وهي</a:t>
            </a:r>
            <a:r>
              <a:rPr lang="ar-SA" sz="8000" dirty="0" smtClean="0"/>
              <a:t>:</a:t>
            </a:r>
            <a:endParaRPr lang="ar-SA" sz="8000" dirty="0"/>
          </a:p>
          <a:p>
            <a:pPr>
              <a:buBlip>
                <a:blip r:embed="rId2"/>
              </a:buBlip>
            </a:pPr>
            <a:r>
              <a:rPr lang="ar-SA" sz="8000" dirty="0"/>
              <a:t>الحالة الأولى: أن تكون جميع وحدات الصندوق الاستثماري وقفاً</a:t>
            </a:r>
            <a:r>
              <a:rPr lang="ar-SA" sz="8000" dirty="0" smtClean="0"/>
              <a:t>:  في </a:t>
            </a:r>
            <a:r>
              <a:rPr lang="ar-SA" sz="8000" dirty="0"/>
              <a:t>هذه الحالة لا بد من إشعار هيئة السوق المالية بأن الصندوق الاستثماري وقف بكامله، وتحديد مصارفه، والمسؤول عن نظارته، وإثبات وقفية الصندوق والإشراف عليه بحيث تكون هذه الإجراءات من مسؤولية مدير الصندوق، ويتم إثبات وقفية هذا الصندوق بالكامل أمام المحكمة العامة </a:t>
            </a:r>
            <a:r>
              <a:rPr lang="ar-SA" sz="8000" dirty="0" smtClean="0"/>
              <a:t>، ويكون </a:t>
            </a:r>
            <a:r>
              <a:rPr lang="ar-SA" sz="8000" dirty="0"/>
              <a:t>هذا الصندوق تحت إشراف هيئة السوق المالية باعتباره صندوقاً استثمارياً، وتحت إشراف وزارة الشؤون الإسلامية والأوقاف باعتباره وقفاً بناء على نظام مجلس الأوقاف الأعلى، ولائحة تنظيم الأوقاف </a:t>
            </a:r>
            <a:r>
              <a:rPr lang="ar-SA" sz="8000" dirty="0" smtClean="0"/>
              <a:t>الخيرية. </a:t>
            </a:r>
            <a:endParaRPr lang="ar-SA" sz="8000" dirty="0"/>
          </a:p>
          <a:p>
            <a:pPr>
              <a:buBlip>
                <a:blip r:embed="rId2"/>
              </a:buBlip>
            </a:pPr>
            <a:r>
              <a:rPr lang="ar-SA" sz="8000" dirty="0"/>
              <a:t>الحالة الثانية: وقف وحدات معينة في صندوق </a:t>
            </a:r>
            <a:r>
              <a:rPr lang="ar-SA" sz="8000" dirty="0" err="1"/>
              <a:t>استثماري:في</a:t>
            </a:r>
            <a:r>
              <a:rPr lang="ar-SA" sz="8000" dirty="0"/>
              <a:t> هذه الحالة تكون المسؤولية في إثبات الوقف وتحديد نظارته على الواقف فقط بناء على نص المادة (247) من نظام المرافعات الشرعية؛ ولأن مدير الصندوق لما أسس الصندوق لم يقصد جعله وقفاً، ويتم إثبات ذلك وإيضاحه أمام القاضي، فإن كانت مصارفه عامة كان تحت إشراف وزارة الشؤون الإسلامية، وإلا كان تحت إشراف القضاء فقط وبمسؤولية النظار.</a:t>
            </a:r>
          </a:p>
          <a:p>
            <a:endParaRPr lang="ar-SA" sz="8000" dirty="0"/>
          </a:p>
          <a:p>
            <a:endParaRPr lang="ar-SA" sz="8000" dirty="0"/>
          </a:p>
          <a:p>
            <a:endParaRPr lang="ar-SA" sz="8000" dirty="0"/>
          </a:p>
        </p:txBody>
      </p:sp>
    </p:spTree>
    <p:extLst>
      <p:ext uri="{BB962C8B-B14F-4D97-AF65-F5344CB8AC3E}">
        <p14:creationId xmlns:p14="http://schemas.microsoft.com/office/powerpoint/2010/main" val="121700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الصناديق الوقفية : تجربة الكويت</a:t>
            </a:r>
            <a:endParaRPr lang="ar-SA" dirty="0"/>
          </a:p>
        </p:txBody>
      </p:sp>
      <p:sp>
        <p:nvSpPr>
          <p:cNvPr id="3" name="عنصر نائب للمحتوى 2"/>
          <p:cNvSpPr>
            <a:spLocks noGrp="1"/>
          </p:cNvSpPr>
          <p:nvPr>
            <p:ph idx="1"/>
          </p:nvPr>
        </p:nvSpPr>
        <p:spPr/>
        <p:txBody>
          <a:bodyPr>
            <a:noAutofit/>
          </a:bodyPr>
          <a:lstStyle/>
          <a:p>
            <a:pPr>
              <a:buBlip>
                <a:blip r:embed="rId2"/>
              </a:buBlip>
            </a:pPr>
            <a:r>
              <a:rPr lang="ar-SA" sz="1400" dirty="0" smtClean="0"/>
              <a:t>أ)الصناديق الوقفية :الصناديق الوقفية هي الإطار الأوسع لممارسة العمل الوقفي ، ومن خلالها يتمثل تعاون الجهات الشعبية مع المؤسسات الرسمية في سبيل تحقيق أهداف التنمية الوقفية .. </a:t>
            </a:r>
          </a:p>
          <a:p>
            <a:pPr>
              <a:buBlip>
                <a:blip r:embed="rId2"/>
              </a:buBlip>
            </a:pPr>
            <a:r>
              <a:rPr lang="ar-SA" sz="1400" dirty="0" smtClean="0"/>
              <a:t>ب) أهداف الصناديق الوقفية : تهدف الصناديق الوقفية إلى المشاركة في الجهود التي تخدم إحياء سنة الوقف عن طريق طرح مشاريع تنموية للوفاء باحتياجات المجتمع ، وطلب الإيقاف عليها ، بالإضافة إلى حسن إنفاق ريع الأموال الموقوفة لتلبية الاحتياجات الاجتماعية والتنموية .</a:t>
            </a:r>
          </a:p>
          <a:p>
            <a:pPr>
              <a:buBlip>
                <a:blip r:embed="rId2"/>
              </a:buBlip>
            </a:pPr>
            <a:r>
              <a:rPr lang="ar-SA" sz="1400" dirty="0" smtClean="0"/>
              <a:t>ج) إدارة الصناديق الوقفية : يتولى إدارة كل صندوق مجلس إدارة يتكون من عدد من العناصر الشعبية يختارهم رئيس مجلس شئون الأوقاف ، ويجوز إضافة ممثلين لبعض الجهات الحكومية المهتمة بمجالات عمل الصندوق وتكون مدة المجلس سنتين قابلة للتجديد ، ويختار المجلس رئيسا له ونائبا للرئيس من بين الأعضاء .. كما يعاون مجلس الإدارة مدير للصندوق يعينه الأمين العام من بين موظفي الأمانة العامة ( أو من غيرهم ) ، ويعتبر بحكم وظيفته عضوا في مجلس الإدارة ، ويتولى أمانة سر المجلس .. كما يجوز وجود مساعد للمدير أو أكثر بحسب حاجة العمل.</a:t>
            </a:r>
          </a:p>
          <a:p>
            <a:pPr>
              <a:buBlip>
                <a:blip r:embed="rId2"/>
              </a:buBlip>
            </a:pPr>
            <a:r>
              <a:rPr lang="ar-SA" sz="1400" dirty="0" smtClean="0"/>
              <a:t>د) الموارد المالية للصندوق الوقفي: </a:t>
            </a:r>
          </a:p>
          <a:p>
            <a:pPr marL="0" indent="0">
              <a:buNone/>
            </a:pPr>
            <a:r>
              <a:rPr lang="ar-SA" sz="1400" dirty="0"/>
              <a:t> </a:t>
            </a:r>
            <a:r>
              <a:rPr lang="ar-SA" sz="1400" dirty="0" smtClean="0"/>
              <a:t>          </a:t>
            </a:r>
            <a:r>
              <a:rPr lang="ar-SA" sz="1400" dirty="0" smtClean="0"/>
              <a:t>- ريع الأوقاف السابقة المخصصة له.</a:t>
            </a:r>
          </a:p>
          <a:p>
            <a:pPr marL="0" indent="0">
              <a:buNone/>
            </a:pPr>
            <a:r>
              <a:rPr lang="ar-SA" sz="1400" dirty="0" smtClean="0"/>
              <a:t>           - نصيب تحدده لجنة المشاريع بالأمانة العامة للأوقاف من حصة الصناديق من الأوقاف الخيرية العامة والموارد الأخرى للأمانة والتي </a:t>
            </a:r>
            <a:r>
              <a:rPr lang="ar-SA" sz="1400" dirty="0" smtClean="0"/>
              <a:t>يحددها </a:t>
            </a:r>
            <a:r>
              <a:rPr lang="ar-SA" sz="1400" dirty="0" smtClean="0"/>
              <a:t>رئيس مجلس شئون الأوقاف ( الوزير ).</a:t>
            </a:r>
          </a:p>
          <a:p>
            <a:pPr marL="0" indent="0">
              <a:buNone/>
            </a:pPr>
            <a:r>
              <a:rPr lang="ar-SA" sz="1400" dirty="0" smtClean="0"/>
              <a:t>          - ما يحصله الصندوق مقابل بعض ما يقدمه من أنشطة وخدمات.</a:t>
            </a:r>
          </a:p>
          <a:p>
            <a:pPr marL="0" indent="0">
              <a:buNone/>
            </a:pPr>
            <a:r>
              <a:rPr lang="ar-SA" sz="1400" dirty="0" smtClean="0"/>
              <a:t>          - الهبات والوصايا والتبرعات التي لا تتعارض مع طبيعة الوقف أو أغراض الصندوق.</a:t>
            </a:r>
          </a:p>
          <a:p>
            <a:pPr marL="0" indent="0">
              <a:buNone/>
            </a:pPr>
            <a:r>
              <a:rPr lang="ar-SA" sz="1400" dirty="0" smtClean="0"/>
              <a:t>          - في حالة الإعانات والتبرعات الأجنبية فلا بد من موافقة لجنة التخطيط بالأمانة.</a:t>
            </a:r>
          </a:p>
          <a:p>
            <a:pPr marL="0" indent="0">
              <a:buNone/>
            </a:pPr>
            <a:r>
              <a:rPr lang="ar-SA" sz="1400" dirty="0" smtClean="0"/>
              <a:t>          - لا يجوز أن يكون الوقف على الصناديق ، بل يجب أن يكون لأهدافها وأغراضها.</a:t>
            </a:r>
          </a:p>
          <a:p>
            <a:endParaRPr lang="ar-SA" sz="1400" dirty="0" smtClean="0"/>
          </a:p>
          <a:p>
            <a:r>
              <a:rPr lang="ar-SA" sz="1400" dirty="0" smtClean="0"/>
              <a:t> </a:t>
            </a:r>
            <a:endParaRPr lang="ar-SA" sz="1400" dirty="0"/>
          </a:p>
        </p:txBody>
      </p:sp>
    </p:spTree>
    <p:extLst>
      <p:ext uri="{BB962C8B-B14F-4D97-AF65-F5344CB8AC3E}">
        <p14:creationId xmlns:p14="http://schemas.microsoft.com/office/powerpoint/2010/main" val="352207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الصناديق الوقفية : تجربة </a:t>
            </a:r>
            <a:r>
              <a:rPr lang="ar-SA" dirty="0" smtClean="0"/>
              <a:t>الكويت(تتمة)</a:t>
            </a:r>
            <a:endParaRPr lang="ar-SA" dirty="0"/>
          </a:p>
        </p:txBody>
      </p:sp>
      <p:sp>
        <p:nvSpPr>
          <p:cNvPr id="3" name="عنصر نائب للمحتوى 2"/>
          <p:cNvSpPr>
            <a:spLocks noGrp="1"/>
          </p:cNvSpPr>
          <p:nvPr>
            <p:ph idx="1"/>
          </p:nvPr>
        </p:nvSpPr>
        <p:spPr/>
        <p:txBody>
          <a:bodyPr>
            <a:noAutofit/>
          </a:bodyPr>
          <a:lstStyle/>
          <a:p>
            <a:pPr>
              <a:buBlip>
                <a:blip r:embed="rId2"/>
              </a:buBlip>
            </a:pPr>
            <a:r>
              <a:rPr lang="ar-SA" sz="1200" dirty="0" smtClean="0"/>
              <a:t>علاقات الصناديق الوقفية:</a:t>
            </a:r>
          </a:p>
          <a:p>
            <a:pPr marL="0" indent="0">
              <a:buNone/>
            </a:pPr>
            <a:r>
              <a:rPr lang="ar-SA" sz="1200" dirty="0" smtClean="0"/>
              <a:t>1- </a:t>
            </a:r>
            <a:r>
              <a:rPr lang="ar-SA" sz="1200" dirty="0" smtClean="0"/>
              <a:t>العلاقة مع الأمانة العامة للأوقاف : الأمانة العامة للأوقاف هي الجهة الرسمية المركزية المسئولة عن القطاع الوقفي في دولة الكويت والتي من خلالها تقدم للصناديق الوقفية تسهيلات متنوعة تساهم في رفع مستوى الأداء والتنسيق بينها ، وتقلل التكاليف التشغيلية لبرامجها.. كما تقوم الأمانة العامة للأوقاف بالترويج للصناديق الوقفية ومشروعاتها ، وتعرف الجمهور بها ، وتدعو للإيقاف على أغراضها ، وتوفر المقار المناسبة لأعمالها إضافة إلى دعم مالي من مواردها .. وتقدم الأمانة للصناديق الاستشارات الشرعية والقانونية والخدمات الإدارية والمالية والفنية والإعلامية للصناديق الوقفية .. كما تقوم الأمانة بمتابعة أجهزة الصناديق الوقفية والرقابة عليها.</a:t>
            </a:r>
          </a:p>
          <a:p>
            <a:pPr marL="0" indent="0">
              <a:buNone/>
            </a:pPr>
            <a:r>
              <a:rPr lang="ar-SA" sz="1200" dirty="0" smtClean="0"/>
              <a:t>2- </a:t>
            </a:r>
            <a:r>
              <a:rPr lang="ar-SA" sz="1200" dirty="0" smtClean="0"/>
              <a:t>العلاقة مع الجهات الحكومية : تلتزم الصناديق الوقفية بالعمل وفقا للنظم الرسمية المقررة في تعاونها مع الأجهزة الحكومية ، حيث يمكن أن تتعاون معها في إنشاء مشروعات مشتركة ، وتجدر الإشارة إلى جميع الصناديق الوقفية يشارك في مجالس إداراتها ممثلون عن الجهات الحكومية ذات العلاقة.</a:t>
            </a:r>
          </a:p>
          <a:p>
            <a:pPr marL="0" indent="0">
              <a:buNone/>
            </a:pPr>
            <a:r>
              <a:rPr lang="ar-SA" sz="1200" dirty="0" smtClean="0"/>
              <a:t>3- </a:t>
            </a:r>
            <a:r>
              <a:rPr lang="ar-SA" sz="1200" dirty="0" smtClean="0"/>
              <a:t>العلاقة مع جمعيات النفع العام : تتعاون الصناديق الوقفية مع جمعيات النفع العام ذات الأهداف المماثلة ، وذلك من خلال مشروعات مشتركة ، والتنسيق معها ، وعدم الدخول معها في منافسة .. ولذلك ، يشارك ممثلو العديد من جمعيات النفع العام في عضوية مجالس إدارة عدد من الصناديق الوقفية.</a:t>
            </a:r>
          </a:p>
          <a:p>
            <a:pPr>
              <a:buBlip>
                <a:blip r:embed="rId2"/>
              </a:buBlip>
            </a:pPr>
            <a:r>
              <a:rPr lang="ar-SA" sz="1200" dirty="0" smtClean="0"/>
              <a:t>و</a:t>
            </a:r>
            <a:r>
              <a:rPr lang="ar-SA" sz="1200" dirty="0" smtClean="0"/>
              <a:t>) النظام </a:t>
            </a:r>
            <a:r>
              <a:rPr lang="ar-SA" sz="1200" dirty="0" err="1" smtClean="0"/>
              <a:t>اللائحي</a:t>
            </a:r>
            <a:r>
              <a:rPr lang="ar-SA" sz="1200" dirty="0" smtClean="0"/>
              <a:t> للصناديق الوقفية: يتكون هذا النظام من عنصرين رئيسيين ، هما :</a:t>
            </a:r>
          </a:p>
          <a:p>
            <a:pPr marL="0" indent="0">
              <a:buNone/>
            </a:pPr>
            <a:r>
              <a:rPr lang="ar-SA" sz="1200" dirty="0" smtClean="0"/>
              <a:t>النظام </a:t>
            </a:r>
            <a:r>
              <a:rPr lang="ar-SA" sz="1200" dirty="0" smtClean="0"/>
              <a:t>العام للصناديق الوقفية: جاء هذا النظام في اثنين وثلاثين مادة تناولت كيفية إنشاء الصناديق ، وتشكيل مجالس الإدارة واختصاصاتها واجتماعاتها ، ومدير الصندوق ومساعديه وموظفي الصندوق واختصاصاتهم ، والموارد المالية للصناديق ، وعلاقة الأمانة العامة بالصناديق الوقفية.</a:t>
            </a:r>
          </a:p>
          <a:p>
            <a:pPr marL="0" indent="0">
              <a:buNone/>
            </a:pPr>
            <a:r>
              <a:rPr lang="ar-SA" sz="1200" dirty="0" smtClean="0"/>
              <a:t>اللائحة </a:t>
            </a:r>
            <a:r>
              <a:rPr lang="ar-SA" sz="1200" dirty="0" smtClean="0"/>
              <a:t>التنفيذية للنظام العام للصناديق الوقفية: صدرت اللائحة التنفيذية بهدف توضيح ما جاء في النظام العام .. وقد اشتملت اللائحة التنفيذية على نظام عمل مجالس إدارات الصناديق الوقفية ، والمشاريع الوقفية ، و نظم الدعوة للوقف ، وصلاحيات مدير الصندوق ، وقواعد قبول الإعانات والهبات والتبرعات والوصايا ، وقواعد إعداد الميزانيات التقديرية والحسابات الختامية ، والقواعد المالية والمحاسبية للصناديق.</a:t>
            </a:r>
          </a:p>
          <a:p>
            <a:pPr>
              <a:buBlip>
                <a:blip r:embed="rId2"/>
              </a:buBlip>
            </a:pPr>
            <a:r>
              <a:rPr lang="ar-SA" sz="1200" dirty="0" smtClean="0"/>
              <a:t>ز</a:t>
            </a:r>
            <a:r>
              <a:rPr lang="ar-SA" sz="1200" dirty="0" smtClean="0"/>
              <a:t>) الصناديق الوقفية العاملة : في ضوء تلك الفلسفة التي وقفت وراء عملية إنشاء الصناديق وتنظيم عملها تم إنشاء ( 4) صناديق وقفية تتخصص في مجالات مختلفة ، </a:t>
            </a:r>
            <a:r>
              <a:rPr lang="ar-SA" sz="1200" dirty="0" smtClean="0"/>
              <a:t>وهي:</a:t>
            </a:r>
            <a:endParaRPr lang="ar-SA" sz="1200" dirty="0" smtClean="0"/>
          </a:p>
          <a:p>
            <a:pPr marL="0" indent="0">
              <a:buNone/>
            </a:pPr>
            <a:r>
              <a:rPr lang="ar-SA" sz="1200" dirty="0" smtClean="0"/>
              <a:t>     الصندوق </a:t>
            </a:r>
            <a:r>
              <a:rPr lang="ar-SA" sz="1200" dirty="0" smtClean="0"/>
              <a:t>الوقفي للقرآن الكريم</a:t>
            </a:r>
          </a:p>
          <a:p>
            <a:pPr marL="0" indent="0">
              <a:buNone/>
            </a:pPr>
            <a:r>
              <a:rPr lang="ar-SA" sz="1200" dirty="0" smtClean="0"/>
              <a:t>     الصندوق الوقفي للتنمية العلمية و الاجتماعية</a:t>
            </a:r>
          </a:p>
          <a:p>
            <a:pPr marL="0" indent="0">
              <a:buNone/>
            </a:pPr>
            <a:r>
              <a:rPr lang="ar-SA" sz="1200" dirty="0" smtClean="0"/>
              <a:t>    </a:t>
            </a:r>
            <a:r>
              <a:rPr lang="ar-SA" sz="1200" dirty="0" smtClean="0"/>
              <a:t> الصندوق </a:t>
            </a:r>
            <a:r>
              <a:rPr lang="ar-SA" sz="1200" dirty="0" smtClean="0"/>
              <a:t>الوقفي للتنمية الصحية</a:t>
            </a:r>
          </a:p>
          <a:p>
            <a:pPr marL="0" indent="0">
              <a:buNone/>
            </a:pPr>
            <a:r>
              <a:rPr lang="ar-SA" sz="1200" dirty="0" smtClean="0"/>
              <a:t>    </a:t>
            </a:r>
            <a:r>
              <a:rPr lang="ar-SA" sz="1200" dirty="0" smtClean="0"/>
              <a:t> الصندوق </a:t>
            </a:r>
            <a:r>
              <a:rPr lang="ar-SA" sz="1200" dirty="0" smtClean="0"/>
              <a:t>الوقفي للدعوة والاغاثة</a:t>
            </a:r>
          </a:p>
          <a:p>
            <a:pPr marL="0" indent="0">
              <a:buNone/>
            </a:pPr>
            <a:endParaRPr lang="ar-SA" sz="1200" dirty="0" smtClean="0"/>
          </a:p>
          <a:p>
            <a:endParaRPr lang="ar-SA" sz="1600" dirty="0"/>
          </a:p>
        </p:txBody>
      </p:sp>
    </p:spTree>
    <p:extLst>
      <p:ext uri="{BB962C8B-B14F-4D97-AF65-F5344CB8AC3E}">
        <p14:creationId xmlns:p14="http://schemas.microsoft.com/office/powerpoint/2010/main" val="47319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نقاش</a:t>
            </a:r>
            <a:endParaRPr lang="ar-SA" dirty="0"/>
          </a:p>
        </p:txBody>
      </p:sp>
      <p:sp>
        <p:nvSpPr>
          <p:cNvPr id="3" name="عنصر نائب للمحتوى 2"/>
          <p:cNvSpPr>
            <a:spLocks noGrp="1"/>
          </p:cNvSpPr>
          <p:nvPr>
            <p:ph idx="1"/>
          </p:nvPr>
        </p:nvSpPr>
        <p:spPr/>
        <p:txBody>
          <a:bodyPr/>
          <a:lstStyle/>
          <a:p>
            <a:pPr>
              <a:buBlip>
                <a:blip r:embed="rId2"/>
              </a:buBlip>
            </a:pPr>
            <a:r>
              <a:rPr lang="ar-SA" dirty="0" smtClean="0"/>
              <a:t>هل فيه اختلاف بين الصناديق الاستثمارية الوقفية والصناديق الوقفية ؟.</a:t>
            </a:r>
            <a:endParaRPr lang="ar-SA" dirty="0"/>
          </a:p>
        </p:txBody>
      </p:sp>
    </p:spTree>
    <p:extLst>
      <p:ext uri="{BB962C8B-B14F-4D97-AF65-F5344CB8AC3E}">
        <p14:creationId xmlns:p14="http://schemas.microsoft.com/office/powerpoint/2010/main" val="43174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البنك الوقفي</a:t>
            </a:r>
            <a:endParaRPr lang="ar-SA" dirty="0"/>
          </a:p>
        </p:txBody>
      </p:sp>
      <p:sp>
        <p:nvSpPr>
          <p:cNvPr id="3" name="عنصر نائب للمحتوى 2"/>
          <p:cNvSpPr>
            <a:spLocks noGrp="1"/>
          </p:cNvSpPr>
          <p:nvPr>
            <p:ph idx="1"/>
          </p:nvPr>
        </p:nvSpPr>
        <p:spPr/>
        <p:txBody>
          <a:bodyPr/>
          <a:lstStyle/>
          <a:p>
            <a:pPr>
              <a:buBlip>
                <a:blip r:embed="rId2"/>
              </a:buBlip>
            </a:pPr>
            <a:r>
              <a:rPr lang="ar-SA" dirty="0"/>
              <a:t>بنك غير </a:t>
            </a:r>
            <a:r>
              <a:rPr lang="ar-SA" dirty="0" smtClean="0"/>
              <a:t>ربحي من </a:t>
            </a:r>
            <a:r>
              <a:rPr lang="ar-SA" dirty="0"/>
              <a:t>حيث الأصل يحقق مقاصد الوقف، ويعمل وفق النظام والأدوات </a:t>
            </a:r>
            <a:r>
              <a:rPr lang="ar-SA" dirty="0" smtClean="0"/>
              <a:t>والضمانات المصرفية </a:t>
            </a:r>
            <a:r>
              <a:rPr lang="ar-SA" dirty="0"/>
              <a:t>المتعارف عليها.</a:t>
            </a:r>
          </a:p>
          <a:p>
            <a:pPr>
              <a:buBlip>
                <a:blip r:embed="rId2"/>
              </a:buBlip>
            </a:pPr>
            <a:r>
              <a:rPr lang="ar-SA" dirty="0"/>
              <a:t>ويهدف إلى تجميع الأوقاف الصغيرة والمتفرقة في كيان جامع حيث قد لا </a:t>
            </a:r>
            <a:r>
              <a:rPr lang="ar-SA" dirty="0" err="1" smtClean="0"/>
              <a:t>يتيسراستثمارها</a:t>
            </a:r>
            <a:r>
              <a:rPr lang="ar-SA" dirty="0" smtClean="0"/>
              <a:t> </a:t>
            </a:r>
            <a:r>
              <a:rPr lang="ar-SA" dirty="0"/>
              <a:t>منفردة.</a:t>
            </a:r>
          </a:p>
          <a:p>
            <a:endParaRPr lang="ar-SA" dirty="0"/>
          </a:p>
        </p:txBody>
      </p:sp>
    </p:spTree>
    <p:extLst>
      <p:ext uri="{BB962C8B-B14F-4D97-AF65-F5344CB8AC3E}">
        <p14:creationId xmlns:p14="http://schemas.microsoft.com/office/powerpoint/2010/main" val="194509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صيغ البنك الوقفي </a:t>
            </a:r>
            <a:endParaRPr lang="ar-SA" dirty="0"/>
          </a:p>
        </p:txBody>
      </p:sp>
      <p:sp>
        <p:nvSpPr>
          <p:cNvPr id="3" name="عنصر نائب للمحتوى 2"/>
          <p:cNvSpPr>
            <a:spLocks noGrp="1"/>
          </p:cNvSpPr>
          <p:nvPr>
            <p:ph idx="1"/>
          </p:nvPr>
        </p:nvSpPr>
        <p:spPr/>
        <p:txBody>
          <a:bodyPr/>
          <a:lstStyle/>
          <a:p>
            <a:pPr>
              <a:buBlip>
                <a:blip r:embed="rId2"/>
              </a:buBlip>
            </a:pPr>
            <a:r>
              <a:rPr lang="ar-SA" dirty="0" smtClean="0"/>
              <a:t>صيغة بنك وقفي تجاري.</a:t>
            </a:r>
          </a:p>
          <a:p>
            <a:pPr>
              <a:buBlip>
                <a:blip r:embed="rId2"/>
              </a:buBlip>
            </a:pPr>
            <a:r>
              <a:rPr lang="ar-SA" dirty="0" smtClean="0"/>
              <a:t>صيغة بنك وقفي دولي .</a:t>
            </a:r>
          </a:p>
          <a:p>
            <a:pPr>
              <a:buBlip>
                <a:blip r:embed="rId2"/>
              </a:buBlip>
            </a:pPr>
            <a:r>
              <a:rPr lang="ar-SA" dirty="0" smtClean="0"/>
              <a:t>صيغة بنك وقفي استثماري.</a:t>
            </a:r>
          </a:p>
          <a:p>
            <a:pPr marL="0" indent="0">
              <a:buNone/>
            </a:pPr>
            <a:endParaRPr lang="ar-SA" dirty="0"/>
          </a:p>
        </p:txBody>
      </p:sp>
    </p:spTree>
    <p:extLst>
      <p:ext uri="{BB962C8B-B14F-4D97-AF65-F5344CB8AC3E}">
        <p14:creationId xmlns:p14="http://schemas.microsoft.com/office/powerpoint/2010/main" val="345816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صيغة بنك وقفي تجاري</a:t>
            </a:r>
            <a:endParaRPr lang="ar-SA" dirty="0"/>
          </a:p>
        </p:txBody>
      </p:sp>
      <p:sp>
        <p:nvSpPr>
          <p:cNvPr id="3" name="عنصر نائب للمحتوى 2"/>
          <p:cNvSpPr>
            <a:spLocks noGrp="1"/>
          </p:cNvSpPr>
          <p:nvPr>
            <p:ph idx="1"/>
          </p:nvPr>
        </p:nvSpPr>
        <p:spPr/>
        <p:txBody>
          <a:bodyPr>
            <a:normAutofit fontScale="70000" lnSpcReduction="20000"/>
          </a:bodyPr>
          <a:lstStyle/>
          <a:p>
            <a:pPr marL="0" indent="0">
              <a:buNone/>
            </a:pPr>
            <a:r>
              <a:rPr lang="ar-SA" dirty="0" smtClean="0"/>
              <a:t>من </a:t>
            </a:r>
            <a:r>
              <a:rPr lang="ar-SA" dirty="0"/>
              <a:t>أهم مميزات البنك الوقفي إذا كان بصيغة بنك تجاري ما يلي:</a:t>
            </a:r>
          </a:p>
          <a:p>
            <a:pPr>
              <a:buBlip>
                <a:blip r:embed="rId2"/>
              </a:buBlip>
            </a:pPr>
            <a:r>
              <a:rPr lang="ar-SA" dirty="0" smtClean="0"/>
              <a:t>صيغة </a:t>
            </a:r>
            <a:r>
              <a:rPr lang="ar-SA" dirty="0"/>
              <a:t>البنك التجاري تعني أن مال الوقف لا يستثمر بذاته فقط بل </a:t>
            </a:r>
            <a:r>
              <a:rPr lang="ar-SA" dirty="0" smtClean="0"/>
              <a:t>هو جاذب </a:t>
            </a:r>
            <a:r>
              <a:rPr lang="ar-SA" dirty="0"/>
              <a:t>لأموال أخرى يستثمرها الوقف، إذ هو قابل لإيداعات </a:t>
            </a:r>
            <a:r>
              <a:rPr lang="ar-SA" dirty="0" smtClean="0"/>
              <a:t>المودعين والتي </a:t>
            </a:r>
            <a:r>
              <a:rPr lang="ar-SA" dirty="0"/>
              <a:t>تمثل مجالا مهماً </a:t>
            </a:r>
            <a:r>
              <a:rPr lang="ar-SA" dirty="0" smtClean="0"/>
              <a:t>للاستثمار.</a:t>
            </a:r>
            <a:endParaRPr lang="ar-SA" dirty="0"/>
          </a:p>
          <a:p>
            <a:pPr>
              <a:buBlip>
                <a:blip r:embed="rId2"/>
              </a:buBlip>
            </a:pPr>
            <a:r>
              <a:rPr lang="ar-SA" dirty="0" smtClean="0"/>
              <a:t>صيغة </a:t>
            </a:r>
            <a:r>
              <a:rPr lang="ar-SA" dirty="0"/>
              <a:t>البنك التجاري تتيح أدوات استثمارية أخرى مختلفة ومتنوعة </a:t>
            </a:r>
            <a:r>
              <a:rPr lang="ar-SA" dirty="0" smtClean="0"/>
              <a:t>كالودائع الاستثمارية</a:t>
            </a:r>
            <a:r>
              <a:rPr lang="ar-SA" dirty="0"/>
              <a:t>، والصناديق الاستثمارية بأشكالها، ثم الأدوات الأخرى </a:t>
            </a:r>
            <a:r>
              <a:rPr lang="ar-SA" dirty="0" smtClean="0"/>
              <a:t>المتاحة شرعا </a:t>
            </a:r>
            <a:r>
              <a:rPr lang="ar-SA" dirty="0"/>
              <a:t>كالضمان البنكي المغطى </a:t>
            </a:r>
            <a:r>
              <a:rPr lang="ar-SA" dirty="0" smtClean="0"/>
              <a:t>وغيرها.</a:t>
            </a:r>
            <a:endParaRPr lang="ar-SA" dirty="0"/>
          </a:p>
          <a:p>
            <a:pPr>
              <a:buBlip>
                <a:blip r:embed="rId2"/>
              </a:buBlip>
            </a:pPr>
            <a:r>
              <a:rPr lang="ar-SA" dirty="0" smtClean="0"/>
              <a:t>من </a:t>
            </a:r>
            <a:r>
              <a:rPr lang="ar-SA" dirty="0"/>
              <a:t>خلال صيغة البنك التجاري يمكن تحويل جميع الحسابات (الودائع) </a:t>
            </a:r>
            <a:r>
              <a:rPr lang="ar-SA" dirty="0" smtClean="0"/>
              <a:t>التي تودعها </a:t>
            </a:r>
            <a:r>
              <a:rPr lang="ar-SA" dirty="0"/>
              <a:t>الجهات الحكومية من أموال يعتبر الوقف أولى باستثمارها (</a:t>
            </a:r>
            <a:r>
              <a:rPr lang="ar-SA" dirty="0" smtClean="0"/>
              <a:t>كأرصدة  مصلحة </a:t>
            </a:r>
            <a:r>
              <a:rPr lang="ar-SA" dirty="0"/>
              <a:t>الزكاة وأموال بيت المال لدى المحاكم الشرعية وغيرها) إلى </a:t>
            </a:r>
            <a:r>
              <a:rPr lang="ar-SA" dirty="0" smtClean="0"/>
              <a:t>البنك الوقفي</a:t>
            </a:r>
            <a:r>
              <a:rPr lang="ar-SA" dirty="0"/>
              <a:t>، وكذلك الحال مع الجهات الخيرية غير الحكومية مما يعزز </a:t>
            </a:r>
            <a:r>
              <a:rPr lang="ar-SA" dirty="0" smtClean="0"/>
              <a:t>مركزه المالي</a:t>
            </a:r>
            <a:r>
              <a:rPr lang="ar-SA" dirty="0"/>
              <a:t>، وهو لو اقتصر على هذه الودائع فذلك تميز كبير فكيف حين تضاف </a:t>
            </a:r>
            <a:r>
              <a:rPr lang="ar-SA" dirty="0" smtClean="0"/>
              <a:t>إليه  الودائع </a:t>
            </a:r>
            <a:r>
              <a:rPr lang="ar-SA" dirty="0"/>
              <a:t>الأخرى.</a:t>
            </a:r>
          </a:p>
          <a:p>
            <a:pPr>
              <a:buBlip>
                <a:blip r:embed="rId2"/>
              </a:buBlip>
            </a:pPr>
            <a:r>
              <a:rPr lang="ar-SA" dirty="0" smtClean="0"/>
              <a:t>يتميز </a:t>
            </a:r>
            <a:r>
              <a:rPr lang="ar-SA" dirty="0"/>
              <a:t>البنك الوقفي بجميع امتيازات الأوقاف كالإعفاء من </a:t>
            </a:r>
            <a:r>
              <a:rPr lang="ar-SA" dirty="0" smtClean="0"/>
              <a:t>الضرائب، وكذلك  </a:t>
            </a:r>
            <a:r>
              <a:rPr lang="ar-SA" dirty="0"/>
              <a:t>الإعفاء من </a:t>
            </a:r>
            <a:r>
              <a:rPr lang="ar-SA" dirty="0" smtClean="0"/>
              <a:t>الزكاة. </a:t>
            </a:r>
          </a:p>
          <a:p>
            <a:endParaRPr lang="ar-SA" dirty="0"/>
          </a:p>
        </p:txBody>
      </p:sp>
    </p:spTree>
    <p:extLst>
      <p:ext uri="{BB962C8B-B14F-4D97-AF65-F5344CB8AC3E}">
        <p14:creationId xmlns:p14="http://schemas.microsoft.com/office/powerpoint/2010/main" val="307803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رأسمال البنك الوقفي</a:t>
            </a:r>
            <a:endParaRPr lang="ar-SA" dirty="0"/>
          </a:p>
        </p:txBody>
      </p:sp>
      <p:sp>
        <p:nvSpPr>
          <p:cNvPr id="3" name="عنصر نائب للمحتوى 2"/>
          <p:cNvSpPr>
            <a:spLocks noGrp="1"/>
          </p:cNvSpPr>
          <p:nvPr>
            <p:ph idx="1"/>
          </p:nvPr>
        </p:nvSpPr>
        <p:spPr/>
        <p:txBody>
          <a:bodyPr>
            <a:normAutofit/>
          </a:bodyPr>
          <a:lstStyle/>
          <a:p>
            <a:pPr marL="0" indent="0">
              <a:buNone/>
            </a:pPr>
            <a:r>
              <a:rPr lang="ar-SA" dirty="0" smtClean="0"/>
              <a:t>١ </a:t>
            </a:r>
            <a:r>
              <a:rPr lang="ar-SA" dirty="0"/>
              <a:t>- الأوقاف الحكومية.</a:t>
            </a:r>
          </a:p>
          <a:p>
            <a:pPr marL="0" indent="0">
              <a:buNone/>
            </a:pPr>
            <a:r>
              <a:rPr lang="ar-SA" dirty="0"/>
              <a:t>٢ - جميع ما يتبع وزارة الأوقاف من أوقاف.</a:t>
            </a:r>
          </a:p>
          <a:p>
            <a:pPr marL="0" indent="0">
              <a:buNone/>
            </a:pPr>
            <a:r>
              <a:rPr lang="ar-SA" dirty="0"/>
              <a:t>٣ </a:t>
            </a:r>
            <a:r>
              <a:rPr lang="ar-SA" dirty="0" smtClean="0"/>
              <a:t>– أوقاف الجمعيات </a:t>
            </a:r>
            <a:r>
              <a:rPr lang="ar-SA" dirty="0"/>
              <a:t>والمؤسسات الخيرية </a:t>
            </a:r>
            <a:r>
              <a:rPr lang="ar-SA" dirty="0" smtClean="0"/>
              <a:t>وأشباهها. </a:t>
            </a:r>
          </a:p>
          <a:p>
            <a:pPr marL="0" indent="0">
              <a:buNone/>
            </a:pPr>
            <a:r>
              <a:rPr lang="ar-SA" dirty="0" smtClean="0"/>
              <a:t>٤ </a:t>
            </a:r>
            <a:r>
              <a:rPr lang="ar-SA" dirty="0"/>
              <a:t>- أوقاف الأفراد.</a:t>
            </a:r>
          </a:p>
          <a:p>
            <a:pPr marL="0" indent="0">
              <a:buNone/>
            </a:pPr>
            <a:r>
              <a:rPr lang="ar-SA" dirty="0"/>
              <a:t>٥ - الوصايا التي يقصد بها الوقف، وبعضهم يطلق عليها الأثلاث أخذاً </a:t>
            </a:r>
            <a:r>
              <a:rPr lang="ar-SA" dirty="0" smtClean="0"/>
              <a:t>من الوصية </a:t>
            </a:r>
            <a:r>
              <a:rPr lang="ar-SA" dirty="0"/>
              <a:t>بالثلث، وغالب تلك الوصايا هي في حقيقتها وقف سواء </a:t>
            </a:r>
            <a:r>
              <a:rPr lang="ar-SA" dirty="0" smtClean="0"/>
              <a:t>قصد الموصي </a:t>
            </a:r>
            <a:r>
              <a:rPr lang="ar-SA" dirty="0"/>
              <a:t>ذلك أو أراد الوصي أن يجعلها في أصل ثابت له ريع، وهذا </a:t>
            </a:r>
            <a:r>
              <a:rPr lang="ar-SA" dirty="0" smtClean="0"/>
              <a:t>معنى الوقف</a:t>
            </a:r>
            <a:r>
              <a:rPr lang="ar-SA" dirty="0"/>
              <a:t>.</a:t>
            </a:r>
          </a:p>
          <a:p>
            <a:endParaRPr lang="ar-SA" dirty="0"/>
          </a:p>
        </p:txBody>
      </p:sp>
    </p:spTree>
    <p:extLst>
      <p:ext uri="{BB962C8B-B14F-4D97-AF65-F5344CB8AC3E}">
        <p14:creationId xmlns:p14="http://schemas.microsoft.com/office/powerpoint/2010/main" val="1050020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المشاركة في البنك الوقفي</a:t>
            </a:r>
            <a:endParaRPr lang="ar-SA" dirty="0"/>
          </a:p>
        </p:txBody>
      </p:sp>
      <p:sp>
        <p:nvSpPr>
          <p:cNvPr id="3" name="عنصر نائب للمحتوى 2"/>
          <p:cNvSpPr>
            <a:spLocks noGrp="1"/>
          </p:cNvSpPr>
          <p:nvPr>
            <p:ph idx="1"/>
          </p:nvPr>
        </p:nvSpPr>
        <p:spPr/>
        <p:txBody>
          <a:bodyPr/>
          <a:lstStyle/>
          <a:p>
            <a:pPr marL="0" indent="0">
              <a:buNone/>
            </a:pPr>
            <a:r>
              <a:rPr lang="ar-SA" dirty="0" smtClean="0"/>
              <a:t>يمكن </a:t>
            </a:r>
            <a:r>
              <a:rPr lang="ar-SA" dirty="0"/>
              <a:t>أن تتم بإحدى الطرق التالية:</a:t>
            </a:r>
          </a:p>
          <a:p>
            <a:pPr>
              <a:buBlip>
                <a:blip r:embed="rId2"/>
              </a:buBlip>
            </a:pPr>
            <a:r>
              <a:rPr lang="ar-SA" dirty="0"/>
              <a:t>الطريقة الأولى: الاكتتاب لزيادة رأس المال.</a:t>
            </a:r>
          </a:p>
          <a:p>
            <a:pPr>
              <a:buBlip>
                <a:blip r:embed="rId2"/>
              </a:buBlip>
            </a:pPr>
            <a:r>
              <a:rPr lang="ar-SA" dirty="0"/>
              <a:t>وهذا الإجراء يتطلب انتظاراً لوقت الاكتتاب وهو بطبيعة الحال كأية شركة لا </a:t>
            </a:r>
            <a:r>
              <a:rPr lang="ar-SA" dirty="0" smtClean="0"/>
              <a:t>يتم إلا </a:t>
            </a:r>
            <a:r>
              <a:rPr lang="ar-SA" dirty="0"/>
              <a:t>بعد سنوات.</a:t>
            </a:r>
          </a:p>
          <a:p>
            <a:pPr>
              <a:buBlip>
                <a:blip r:embed="rId2"/>
              </a:buBlip>
            </a:pPr>
            <a:r>
              <a:rPr lang="ar-SA" dirty="0"/>
              <a:t>الطريقة الثانية: الوديعة الاستثمارية</a:t>
            </a:r>
            <a:r>
              <a:rPr lang="ar-SA" dirty="0" smtClean="0"/>
              <a:t>.(وديعة وقفية)</a:t>
            </a:r>
            <a:endParaRPr lang="ar-SA" dirty="0"/>
          </a:p>
          <a:p>
            <a:endParaRPr lang="ar-SA" dirty="0"/>
          </a:p>
        </p:txBody>
      </p:sp>
    </p:spTree>
    <p:extLst>
      <p:ext uri="{BB962C8B-B14F-4D97-AF65-F5344CB8AC3E}">
        <p14:creationId xmlns:p14="http://schemas.microsoft.com/office/powerpoint/2010/main" val="330156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محتويات الوحدة </a:t>
            </a:r>
            <a:endParaRPr lang="ar-SA" dirty="0"/>
          </a:p>
        </p:txBody>
      </p:sp>
      <p:sp>
        <p:nvSpPr>
          <p:cNvPr id="3" name="عنصر نائب للمحتوى 2"/>
          <p:cNvSpPr>
            <a:spLocks noGrp="1"/>
          </p:cNvSpPr>
          <p:nvPr>
            <p:ph idx="1"/>
          </p:nvPr>
        </p:nvSpPr>
        <p:spPr/>
        <p:txBody>
          <a:bodyPr>
            <a:normAutofit fontScale="62500" lnSpcReduction="20000"/>
          </a:bodyPr>
          <a:lstStyle/>
          <a:p>
            <a:pPr>
              <a:buBlip>
                <a:blip r:embed="rId2"/>
              </a:buBlip>
            </a:pPr>
            <a:r>
              <a:rPr lang="ar-SA" dirty="0" smtClean="0"/>
              <a:t>تعريف </a:t>
            </a:r>
            <a:r>
              <a:rPr lang="ar-SA" dirty="0" smtClean="0"/>
              <a:t>الصندوق الاستثماري.</a:t>
            </a:r>
            <a:endParaRPr lang="ar-SA" dirty="0" smtClean="0"/>
          </a:p>
          <a:p>
            <a:pPr>
              <a:buBlip>
                <a:blip r:embed="rId2"/>
              </a:buBlip>
            </a:pPr>
            <a:r>
              <a:rPr lang="ar-SA" dirty="0" smtClean="0"/>
              <a:t>تعريف الصندوق الاستثماري الوقفي.</a:t>
            </a:r>
            <a:endParaRPr lang="ar-SA" dirty="0" smtClean="0"/>
          </a:p>
          <a:p>
            <a:pPr>
              <a:buBlip>
                <a:blip r:embed="rId2"/>
              </a:buBlip>
            </a:pPr>
            <a:r>
              <a:rPr lang="ar-SA" dirty="0" smtClean="0"/>
              <a:t>مزايا الصناديق الاستثمارية.</a:t>
            </a:r>
            <a:endParaRPr lang="ar-SA" dirty="0" smtClean="0"/>
          </a:p>
          <a:p>
            <a:pPr>
              <a:buBlip>
                <a:blip r:embed="rId2"/>
              </a:buBlip>
            </a:pPr>
            <a:r>
              <a:rPr lang="ar-SA" dirty="0" smtClean="0"/>
              <a:t>أنواع الصناديق الاستثمارية الوقفية.</a:t>
            </a:r>
            <a:endParaRPr lang="ar-SA" dirty="0" smtClean="0"/>
          </a:p>
          <a:p>
            <a:pPr>
              <a:buBlip>
                <a:blip r:embed="rId2"/>
              </a:buBlip>
            </a:pPr>
            <a:r>
              <a:rPr lang="ar-SA" dirty="0" smtClean="0"/>
              <a:t>الامكانات التي تقدمها الصناديق الاستثمارية الوقفية.</a:t>
            </a:r>
            <a:endParaRPr lang="ar-SA" dirty="0" smtClean="0"/>
          </a:p>
          <a:p>
            <a:pPr>
              <a:buBlip>
                <a:blip r:embed="rId2"/>
              </a:buBlip>
            </a:pPr>
            <a:r>
              <a:rPr lang="ar-SA" dirty="0"/>
              <a:t>علاقات الصناديق الاستثمارية الوقفية</a:t>
            </a:r>
            <a:r>
              <a:rPr lang="ar-SA" dirty="0" smtClean="0"/>
              <a:t>.</a:t>
            </a:r>
          </a:p>
          <a:p>
            <a:pPr>
              <a:buBlip>
                <a:blip r:embed="rId2"/>
              </a:buBlip>
            </a:pPr>
            <a:r>
              <a:rPr lang="ar-SA" dirty="0" smtClean="0"/>
              <a:t>الانظمة </a:t>
            </a:r>
            <a:r>
              <a:rPr lang="ar-SA" dirty="0"/>
              <a:t>واللوائح المنظمة لعمل الصناديق الاستثمارية الوقفية</a:t>
            </a:r>
            <a:endParaRPr lang="ar-SA" dirty="0" smtClean="0"/>
          </a:p>
          <a:p>
            <a:pPr>
              <a:buBlip>
                <a:blip r:embed="rId2"/>
              </a:buBlip>
            </a:pPr>
            <a:r>
              <a:rPr lang="ar-SA" dirty="0" smtClean="0"/>
              <a:t>الخطوات العملية  لتكوين </a:t>
            </a:r>
            <a:r>
              <a:rPr lang="ar-SA" dirty="0"/>
              <a:t>الصناديق الاستثمارية الوقفية.</a:t>
            </a:r>
            <a:endParaRPr lang="ar-SA" dirty="0" smtClean="0"/>
          </a:p>
          <a:p>
            <a:pPr>
              <a:buBlip>
                <a:blip r:embed="rId2"/>
              </a:buBlip>
            </a:pPr>
            <a:r>
              <a:rPr lang="ar-SA" dirty="0" smtClean="0"/>
              <a:t>الصناديق الوقفية :تجربة الكويت.</a:t>
            </a:r>
            <a:endParaRPr lang="ar-SA" dirty="0" smtClean="0"/>
          </a:p>
          <a:p>
            <a:pPr>
              <a:buBlip>
                <a:blip r:embed="rId2"/>
              </a:buBlip>
            </a:pPr>
            <a:r>
              <a:rPr lang="ar-SA" dirty="0" smtClean="0"/>
              <a:t>البنك الوقفي.</a:t>
            </a:r>
            <a:endParaRPr lang="ar-SA" dirty="0" smtClean="0"/>
          </a:p>
          <a:p>
            <a:pPr>
              <a:buBlip>
                <a:blip r:embed="rId2"/>
              </a:buBlip>
            </a:pPr>
            <a:r>
              <a:rPr lang="ar-SA" dirty="0" smtClean="0"/>
              <a:t>صيغة بنك تجاري وقفي.</a:t>
            </a:r>
          </a:p>
          <a:p>
            <a:pPr>
              <a:buBlip>
                <a:blip r:embed="rId2"/>
              </a:buBlip>
            </a:pPr>
            <a:r>
              <a:rPr lang="ar-SA" dirty="0"/>
              <a:t>رأس مال البنك الوقفي.</a:t>
            </a:r>
          </a:p>
          <a:p>
            <a:pPr>
              <a:buBlip>
                <a:blip r:embed="rId2"/>
              </a:buBlip>
            </a:pPr>
            <a:r>
              <a:rPr lang="ar-SA" dirty="0" smtClean="0"/>
              <a:t>المشاركة </a:t>
            </a:r>
            <a:r>
              <a:rPr lang="ar-SA" dirty="0"/>
              <a:t>في رأس مال البنك الوقفي</a:t>
            </a:r>
            <a:r>
              <a:rPr lang="ar-SA" dirty="0" smtClean="0"/>
              <a:t>.</a:t>
            </a:r>
          </a:p>
          <a:p>
            <a:pPr>
              <a:buBlip>
                <a:blip r:embed="rId2"/>
              </a:buBlip>
            </a:pPr>
            <a:r>
              <a:rPr lang="ar-SA" dirty="0" smtClean="0"/>
              <a:t>صيغ الاستثمار </a:t>
            </a:r>
            <a:r>
              <a:rPr lang="ar-SA" smtClean="0"/>
              <a:t>التي يستخدمها البنك الوقفي.</a:t>
            </a:r>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smtClean="0"/>
          </a:p>
          <a:p>
            <a:endParaRPr lang="ar-SA" dirty="0"/>
          </a:p>
        </p:txBody>
      </p:sp>
    </p:spTree>
    <p:extLst>
      <p:ext uri="{BB962C8B-B14F-4D97-AF65-F5344CB8AC3E}">
        <p14:creationId xmlns:p14="http://schemas.microsoft.com/office/powerpoint/2010/main" val="4013838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صيغ الاستثمار التي يستخدمها البنك الوقفي</a:t>
            </a:r>
            <a:endParaRPr lang="ar-SA" dirty="0"/>
          </a:p>
        </p:txBody>
      </p:sp>
      <p:sp>
        <p:nvSpPr>
          <p:cNvPr id="3" name="عنصر نائب للمحتوى 2"/>
          <p:cNvSpPr>
            <a:spLocks noGrp="1"/>
          </p:cNvSpPr>
          <p:nvPr>
            <p:ph idx="1"/>
          </p:nvPr>
        </p:nvSpPr>
        <p:spPr/>
        <p:txBody>
          <a:bodyPr>
            <a:normAutofit fontScale="70000" lnSpcReduction="20000"/>
          </a:bodyPr>
          <a:lstStyle/>
          <a:p>
            <a:pPr marL="0" indent="0">
              <a:buNone/>
            </a:pPr>
            <a:r>
              <a:rPr lang="ar-SA" dirty="0"/>
              <a:t>الصيغ التي يمكن للبنك الوقفي الاستثمار من خلالها كبقية البنوك:</a:t>
            </a:r>
          </a:p>
          <a:p>
            <a:pPr marL="0" indent="0">
              <a:buNone/>
            </a:pPr>
            <a:r>
              <a:rPr lang="ar-SA" dirty="0"/>
              <a:t>- صيغة التمويل </a:t>
            </a:r>
            <a:r>
              <a:rPr lang="ar-SA" dirty="0" err="1"/>
              <a:t>بالاستصناع</a:t>
            </a:r>
            <a:r>
              <a:rPr lang="ar-SA" dirty="0"/>
              <a:t> </a:t>
            </a:r>
            <a:r>
              <a:rPr lang="ar-SA" dirty="0" err="1"/>
              <a:t>والاستصناع</a:t>
            </a:r>
            <a:r>
              <a:rPr lang="ar-SA" dirty="0"/>
              <a:t> الموازي.</a:t>
            </a:r>
          </a:p>
          <a:p>
            <a:pPr marL="0" indent="0">
              <a:buNone/>
            </a:pPr>
            <a:r>
              <a:rPr lang="ar-SA" dirty="0"/>
              <a:t>- صيغة التمويل عن طريق بيع السلم.</a:t>
            </a:r>
          </a:p>
          <a:p>
            <a:pPr marL="0" indent="0">
              <a:buNone/>
            </a:pPr>
            <a:r>
              <a:rPr lang="ar-SA" dirty="0"/>
              <a:t>- صيغة التمويل عن طريق البيع الآجل (البيع بالتقسيط).</a:t>
            </a:r>
          </a:p>
          <a:p>
            <a:pPr marL="0" indent="0">
              <a:buNone/>
            </a:pPr>
            <a:r>
              <a:rPr lang="ar-SA" dirty="0"/>
              <a:t>- صيغة التمويل عن طريق المرابحة.</a:t>
            </a:r>
          </a:p>
          <a:p>
            <a:pPr marL="0" indent="0">
              <a:buNone/>
            </a:pPr>
            <a:r>
              <a:rPr lang="ar-SA" dirty="0"/>
              <a:t>- صيغة التمويل عن طريق المشاركات.</a:t>
            </a:r>
          </a:p>
          <a:p>
            <a:pPr marL="0" indent="0">
              <a:buNone/>
            </a:pPr>
            <a:r>
              <a:rPr lang="ar-SA" dirty="0"/>
              <a:t>- صيغة التمويل عن طريق المضاربة.</a:t>
            </a:r>
          </a:p>
          <a:p>
            <a:pPr marL="0" indent="0">
              <a:buNone/>
            </a:pPr>
            <a:r>
              <a:rPr lang="ar-SA" dirty="0" smtClean="0"/>
              <a:t>- صكوك </a:t>
            </a:r>
            <a:r>
              <a:rPr lang="ar-SA" dirty="0"/>
              <a:t>الاستثمار الشرعية: سندات المقارضة (الصكوك)، صكوك المضاربة،</a:t>
            </a:r>
          </a:p>
          <a:p>
            <a:pPr marL="0" indent="0">
              <a:buNone/>
            </a:pPr>
            <a:r>
              <a:rPr lang="ar-SA" dirty="0"/>
              <a:t>صكوك المشاركة، صكوك الإجارة، صكوك المرابحة، صكوك السلم، صكوك</a:t>
            </a:r>
          </a:p>
          <a:p>
            <a:pPr marL="0" indent="0">
              <a:buNone/>
            </a:pPr>
            <a:r>
              <a:rPr lang="ar-SA" dirty="0" err="1"/>
              <a:t>الاستصناع</a:t>
            </a:r>
            <a:r>
              <a:rPr lang="ar-SA" dirty="0"/>
              <a:t>، صكوك الصناديق الاستثمارية، </a:t>
            </a:r>
            <a:r>
              <a:rPr lang="ar-SA" dirty="0" err="1"/>
              <a:t>تصكيك</a:t>
            </a:r>
            <a:r>
              <a:rPr lang="ar-SA" dirty="0"/>
              <a:t> الأصول (التوريق).</a:t>
            </a:r>
          </a:p>
          <a:p>
            <a:pPr marL="0" indent="0">
              <a:buNone/>
            </a:pPr>
            <a:r>
              <a:rPr lang="ar-SA" dirty="0" smtClean="0"/>
              <a:t>- </a:t>
            </a:r>
            <a:r>
              <a:rPr lang="ar-SA" dirty="0"/>
              <a:t>صناديق الاستثمارات </a:t>
            </a:r>
            <a:r>
              <a:rPr lang="ar-SA" dirty="0" smtClean="0"/>
              <a:t>الوقفية.</a:t>
            </a:r>
            <a:endParaRPr lang="ar-SA" dirty="0"/>
          </a:p>
          <a:p>
            <a:endParaRPr lang="ar-SA" dirty="0"/>
          </a:p>
          <a:p>
            <a:endParaRPr lang="ar-SA" dirty="0"/>
          </a:p>
        </p:txBody>
      </p:sp>
    </p:spTree>
    <p:extLst>
      <p:ext uri="{BB962C8B-B14F-4D97-AF65-F5344CB8AC3E}">
        <p14:creationId xmlns:p14="http://schemas.microsoft.com/office/powerpoint/2010/main" val="3841128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تعريف الصندوق الاستثماري</a:t>
            </a:r>
            <a:endParaRPr lang="ar-SA" dirty="0"/>
          </a:p>
        </p:txBody>
      </p:sp>
      <p:sp>
        <p:nvSpPr>
          <p:cNvPr id="3" name="عنصر نائب للمحتوى 2"/>
          <p:cNvSpPr>
            <a:spLocks noGrp="1"/>
          </p:cNvSpPr>
          <p:nvPr>
            <p:ph idx="1"/>
          </p:nvPr>
        </p:nvSpPr>
        <p:spPr/>
        <p:txBody>
          <a:bodyPr>
            <a:normAutofit fontScale="85000" lnSpcReduction="20000"/>
          </a:bodyPr>
          <a:lstStyle/>
          <a:p>
            <a:pPr>
              <a:buBlip>
                <a:blip r:embed="rId2"/>
              </a:buBlip>
            </a:pPr>
            <a:r>
              <a:rPr lang="ar-SA" dirty="0" smtClean="0"/>
              <a:t>وعاء مالي تكوِّنه مؤسّسة مالية متخصِّصة، وذات دراية وخبرة في مجال إدارة الاستثمارات ـ بنك أو شركة استثمار مثلاً ـ وذلك بقصد تجميع مدَّخرات الأفراد، ومن ثم توجيهها للاستثمار في مجالات </a:t>
            </a:r>
            <a:r>
              <a:rPr lang="ar-SA" dirty="0"/>
              <a:t>مختلفة </a:t>
            </a:r>
            <a:r>
              <a:rPr lang="ar-SA" dirty="0" smtClean="0"/>
              <a:t>(بطريقة مباشرة  </a:t>
            </a:r>
            <a:r>
              <a:rPr lang="ar-SA" dirty="0"/>
              <a:t>في مشروعات حقيقية مختلفة ومتنوعة، أو </a:t>
            </a:r>
            <a:r>
              <a:rPr lang="ar-SA" dirty="0" smtClean="0"/>
              <a:t>بطريقة </a:t>
            </a:r>
            <a:r>
              <a:rPr lang="ar-SA" dirty="0"/>
              <a:t>غير مباشر كبيع وشراء أصول مالية وأوراق مالية)، </a:t>
            </a:r>
            <a:r>
              <a:rPr lang="ar-SA" dirty="0" smtClean="0"/>
              <a:t>تحقِّق للمستثمرين فيها عائداً مجزياً، وضمن مستويات معقولة من المخاطرة، عن طريق الاستفادة من مزايا التنويع.</a:t>
            </a:r>
          </a:p>
          <a:p>
            <a:pPr>
              <a:buBlip>
                <a:blip r:embed="rId2"/>
              </a:buBlip>
            </a:pPr>
            <a:r>
              <a:rPr lang="ar-SA" dirty="0"/>
              <a:t>فهي أحد </a:t>
            </a:r>
            <a:r>
              <a:rPr lang="ar-SA" dirty="0" smtClean="0"/>
              <a:t>الأساليب </a:t>
            </a:r>
            <a:r>
              <a:rPr lang="ar-SA" dirty="0"/>
              <a:t>الحديثة في إدارة الأموال، وذلك وفقا لرغبات المستثمرين واحتياجاتهم الخدمية ودرجة تقبلهم للمخاطر لتحقيق المزايا التي لا يمكن تحقيقها </a:t>
            </a:r>
            <a:r>
              <a:rPr lang="ar-SA" dirty="0" smtClean="0"/>
              <a:t>منفردين.</a:t>
            </a:r>
          </a:p>
          <a:p>
            <a:pPr>
              <a:buBlip>
                <a:blip r:embed="rId2"/>
              </a:buBlip>
            </a:pPr>
            <a:r>
              <a:rPr lang="ar-SA" dirty="0"/>
              <a:t>وعاء يتكون من مجموعة من الوحدات الاستثمارية المملوكة لأشخاص تحت إدارة شخص مرخص له من هيئة السوق </a:t>
            </a:r>
            <a:r>
              <a:rPr lang="ar-SA" dirty="0" smtClean="0"/>
              <a:t>المالية.</a:t>
            </a:r>
          </a:p>
          <a:p>
            <a:endParaRPr lang="ar-SA" dirty="0"/>
          </a:p>
        </p:txBody>
      </p:sp>
    </p:spTree>
    <p:extLst>
      <p:ext uri="{BB962C8B-B14F-4D97-AF65-F5344CB8AC3E}">
        <p14:creationId xmlns:p14="http://schemas.microsoft.com/office/powerpoint/2010/main" val="3144588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تعريف الصندوق الاستثماري الوقفي</a:t>
            </a:r>
            <a:endParaRPr lang="ar-SA" dirty="0"/>
          </a:p>
        </p:txBody>
      </p:sp>
      <p:sp>
        <p:nvSpPr>
          <p:cNvPr id="3" name="عنصر نائب للمحتوى 2"/>
          <p:cNvSpPr>
            <a:spLocks noGrp="1"/>
          </p:cNvSpPr>
          <p:nvPr>
            <p:ph idx="1"/>
          </p:nvPr>
        </p:nvSpPr>
        <p:spPr/>
        <p:txBody>
          <a:bodyPr>
            <a:normAutofit fontScale="92500" lnSpcReduction="10000"/>
          </a:bodyPr>
          <a:lstStyle/>
          <a:p>
            <a:pPr>
              <a:buBlip>
                <a:blip r:embed="rId2"/>
              </a:buBlip>
            </a:pPr>
            <a:r>
              <a:rPr lang="ar-SA" dirty="0" smtClean="0"/>
              <a:t>وعاء يتكون من مجموعة من الوحدات الموقفة المسبل ريعها تحت إدارة شخص مرخص له من هيئة السوق المالية يقوم باستثمارها و يصرف ريعها بحسب ما حدد في نشرة الاشتراك.</a:t>
            </a:r>
          </a:p>
          <a:p>
            <a:pPr>
              <a:buBlip>
                <a:blip r:embed="rId2"/>
              </a:buBlip>
            </a:pPr>
            <a:r>
              <a:rPr lang="ar-SA" dirty="0" smtClean="0"/>
              <a:t>وعاء تجتُمع </a:t>
            </a:r>
            <a:r>
              <a:rPr lang="ar-SA" dirty="0"/>
              <a:t>فيه أموال موقوفة تستخدم لشراء عقارات وممتلكات وأسهم وأصول </a:t>
            </a:r>
            <a:r>
              <a:rPr lang="ar-SA" dirty="0" smtClean="0"/>
              <a:t>متنوعة تدار </a:t>
            </a:r>
            <a:r>
              <a:rPr lang="ar-SA" dirty="0"/>
              <a:t>على شكل محفظة استثمارية لتحقيق أعلى عائد ممكن ضمن مقدار المخاطر المقبول، والأموال في </a:t>
            </a:r>
            <a:r>
              <a:rPr lang="ar-SA" dirty="0" smtClean="0"/>
              <a:t>الصندوق مقسمة </a:t>
            </a:r>
            <a:r>
              <a:rPr lang="ar-SA" dirty="0"/>
              <a:t>إلى حصص صغرية تكون في متناول الأفراد الراغبين في الوقف. ويستفيد الصندوق الوقفي من مميزات </a:t>
            </a:r>
            <a:r>
              <a:rPr lang="ar-SA" dirty="0" smtClean="0"/>
              <a:t>التنويع  و الإدارة </a:t>
            </a:r>
            <a:r>
              <a:rPr lang="ar-SA" dirty="0"/>
              <a:t>المتخصصة بطريقة مشابهة لصناديق </a:t>
            </a:r>
            <a:r>
              <a:rPr lang="ar-SA" dirty="0" smtClean="0"/>
              <a:t>الاستثمار.</a:t>
            </a:r>
            <a:endParaRPr lang="ar-SA" dirty="0"/>
          </a:p>
          <a:p>
            <a:endParaRPr lang="ar-SA" dirty="0"/>
          </a:p>
          <a:p>
            <a:endParaRPr lang="ar-SA" dirty="0"/>
          </a:p>
        </p:txBody>
      </p:sp>
    </p:spTree>
    <p:extLst>
      <p:ext uri="{BB962C8B-B14F-4D97-AF65-F5344CB8AC3E}">
        <p14:creationId xmlns:p14="http://schemas.microsoft.com/office/powerpoint/2010/main" val="208418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مزايا الصناديق الاستثمارية</a:t>
            </a:r>
            <a:endParaRPr lang="ar-SA" dirty="0"/>
          </a:p>
        </p:txBody>
      </p:sp>
      <p:sp>
        <p:nvSpPr>
          <p:cNvPr id="3" name="عنصر نائب للمحتوى 2"/>
          <p:cNvSpPr>
            <a:spLocks noGrp="1"/>
          </p:cNvSpPr>
          <p:nvPr>
            <p:ph idx="1"/>
          </p:nvPr>
        </p:nvSpPr>
        <p:spPr/>
        <p:txBody>
          <a:bodyPr>
            <a:normAutofit fontScale="70000" lnSpcReduction="20000"/>
          </a:bodyPr>
          <a:lstStyle/>
          <a:p>
            <a:endParaRPr lang="ar-SA" dirty="0" smtClean="0"/>
          </a:p>
          <a:p>
            <a:pPr>
              <a:buBlip>
                <a:blip r:embed="rId2"/>
              </a:buBlip>
            </a:pPr>
            <a:r>
              <a:rPr lang="ar-SA" dirty="0" smtClean="0"/>
              <a:t>إدارة الأصول بواسطة </a:t>
            </a:r>
            <a:r>
              <a:rPr lang="ar-SA" dirty="0" smtClean="0"/>
              <a:t>خبراء متخصِّصون، ومحترفون خضعوا لاختبارات معينة لتمكنهم من إدارة الصندوق ، و مرخص لهم من طرف هيئة السوق المالية.</a:t>
            </a:r>
            <a:endParaRPr lang="ar-SA" dirty="0" smtClean="0"/>
          </a:p>
          <a:p>
            <a:pPr>
              <a:buBlip>
                <a:blip r:embed="rId2"/>
              </a:buBlip>
            </a:pPr>
            <a:r>
              <a:rPr lang="ar-SA" dirty="0" smtClean="0"/>
              <a:t>ملائمة </a:t>
            </a:r>
            <a:r>
              <a:rPr lang="ar-SA" dirty="0" smtClean="0"/>
              <a:t>لمقدرة </a:t>
            </a:r>
            <a:r>
              <a:rPr lang="ar-SA" dirty="0" smtClean="0"/>
              <a:t>المستثمرين: </a:t>
            </a:r>
            <a:r>
              <a:rPr lang="ar-SA" dirty="0" smtClean="0"/>
              <a:t>حيث وحداتها الاستثمارية ذات فئات مختلفة، فمنها الفئات الصغيرة والكبيرة. وبهذا فهي مرنة وفقاً لكافّة المستثمرين.</a:t>
            </a:r>
          </a:p>
          <a:p>
            <a:pPr>
              <a:buBlip>
                <a:blip r:embed="rId2"/>
              </a:buBlip>
            </a:pPr>
            <a:r>
              <a:rPr lang="ar-SA" dirty="0" smtClean="0"/>
              <a:t>تنويع </a:t>
            </a:r>
            <a:r>
              <a:rPr lang="ar-SA" dirty="0" smtClean="0"/>
              <a:t>الاستثمارات، </a:t>
            </a:r>
            <a:r>
              <a:rPr lang="ar-SA" dirty="0" smtClean="0"/>
              <a:t>و تقليل المخاطر: فتنويع </a:t>
            </a:r>
            <a:r>
              <a:rPr lang="ar-SA" dirty="0" smtClean="0"/>
              <a:t>مجالات الاستثمار حماية ضد تقلُّب القيمة السوقية لمكوّنات المحافظ الاستثمارية.</a:t>
            </a:r>
          </a:p>
          <a:p>
            <a:pPr>
              <a:buBlip>
                <a:blip r:embed="rId2"/>
              </a:buBlip>
            </a:pPr>
            <a:r>
              <a:rPr lang="ar-SA" dirty="0" smtClean="0"/>
              <a:t>سهولة </a:t>
            </a:r>
            <a:r>
              <a:rPr lang="ar-SA" dirty="0" smtClean="0"/>
              <a:t>الاشتراك والاسترداد. وهذا من شأنه أن يجعل إدارة الصندوق على استعدادٍ دائم لإعادة شراء الوحدات التي تمّ بيعها على المستثمرين فيه، هذا من جهة؛ ومن جهة أخرى يمكن للمستثمر إضافة أيّ مبالغ جديدة للاشتراك بوحداتٍ جديدة، وفي أيّ وقت </a:t>
            </a:r>
            <a:r>
              <a:rPr lang="ar-SA" dirty="0" smtClean="0"/>
              <a:t>يشاء</a:t>
            </a:r>
            <a:endParaRPr lang="ar-SA" dirty="0" smtClean="0"/>
          </a:p>
          <a:p>
            <a:pPr>
              <a:buBlip>
                <a:blip r:embed="rId2"/>
              </a:buBlip>
            </a:pPr>
            <a:r>
              <a:rPr lang="ar-SA" dirty="0" smtClean="0"/>
              <a:t>الشفافية: يصدر مدير الصندوق الاستثماري تقارير دورية عن أداء الصندوق.</a:t>
            </a:r>
            <a:endParaRPr lang="ar-SA" dirty="0"/>
          </a:p>
        </p:txBody>
      </p:sp>
    </p:spTree>
    <p:extLst>
      <p:ext uri="{BB962C8B-B14F-4D97-AF65-F5344CB8AC3E}">
        <p14:creationId xmlns:p14="http://schemas.microsoft.com/office/powerpoint/2010/main" val="2029989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انواع الصناديق الاستثمارية الوقفية </a:t>
            </a:r>
            <a:endParaRPr lang="ar-SA" dirty="0"/>
          </a:p>
        </p:txBody>
      </p:sp>
      <p:sp>
        <p:nvSpPr>
          <p:cNvPr id="3" name="عنصر نائب للمحتوى 2"/>
          <p:cNvSpPr>
            <a:spLocks noGrp="1"/>
          </p:cNvSpPr>
          <p:nvPr>
            <p:ph idx="1"/>
          </p:nvPr>
        </p:nvSpPr>
        <p:spPr/>
        <p:txBody>
          <a:bodyPr>
            <a:normAutofit fontScale="92500" lnSpcReduction="20000"/>
          </a:bodyPr>
          <a:lstStyle/>
          <a:p>
            <a:pPr>
              <a:buBlip>
                <a:blip r:embed="rId2"/>
              </a:buBlip>
            </a:pPr>
            <a:r>
              <a:rPr lang="ar-SA" dirty="0" smtClean="0"/>
              <a:t>قد يكون الصندوق الاستثماري الوقفي ذا طرح عام أو طرح خاص، وفي إطار تحديد الأهداف يكون الصندوق الاستثماري الوقفي من نوع صندوق الدخل، وباعتبار رأس المال يمكن أن يكون مفتوحاً ويمكن أن يكون مغلقاً، وفي كلا الحالتين لا يمكن للواقف استرداد قيمة الوحدة وتداولها، ومن حيث محل الاستثمار فلا بد من أن يكون في مجال الاستثمارات قليلة المخاطر، ومن حيث مكان الاستثمار فيمكن أن يكون عالمياً ويمكن أن يكون محلياً، ومن حيث تحمل العميل تكلفة البيع فقد يكون الصندوق الاستثماري الوقفي محملاً أو غير محمل، وباعتبار السياسات والاستراتيجيات المتبعة فهو من نوع الصناديق المتحفظة الدفاعية.</a:t>
            </a:r>
            <a:endParaRPr lang="ar-SA" dirty="0"/>
          </a:p>
        </p:txBody>
      </p:sp>
    </p:spTree>
    <p:extLst>
      <p:ext uri="{BB962C8B-B14F-4D97-AF65-F5344CB8AC3E}">
        <p14:creationId xmlns:p14="http://schemas.microsoft.com/office/powerpoint/2010/main" val="301388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الإمكانات التي تقدمها </a:t>
            </a:r>
            <a:r>
              <a:rPr lang="ar-SA" dirty="0" smtClean="0"/>
              <a:t>الصناديق الاستثمارية </a:t>
            </a:r>
            <a:r>
              <a:rPr lang="ar-SA" dirty="0"/>
              <a:t>الوقفية </a:t>
            </a:r>
          </a:p>
        </p:txBody>
      </p:sp>
      <p:sp>
        <p:nvSpPr>
          <p:cNvPr id="3" name="عنصر نائب للمحتوى 2"/>
          <p:cNvSpPr>
            <a:spLocks noGrp="1"/>
          </p:cNvSpPr>
          <p:nvPr>
            <p:ph idx="1"/>
          </p:nvPr>
        </p:nvSpPr>
        <p:spPr/>
        <p:txBody>
          <a:bodyPr>
            <a:normAutofit fontScale="85000" lnSpcReduction="20000"/>
          </a:bodyPr>
          <a:lstStyle/>
          <a:p>
            <a:pPr>
              <a:buBlip>
                <a:blip r:embed="rId2"/>
              </a:buBlip>
            </a:pPr>
            <a:r>
              <a:rPr lang="ar-SA" dirty="0" smtClean="0"/>
              <a:t> تهيئة الفرص لجمهور المسلمين للوقف : معلوم ان السواد الأعظم من أفراد المجتمع الإسلامي المعاصر هم من الموظفين ومن صغار التجار ولا يتوافر على هؤلاء الأموال الكثيرة والثروة التي تمكنهم من إنشاء الأوقاف المستقلة مثل المدارس والمستشفيات والمعاهد ... الخ.  والصناديق الاستثمارية الوقفية تمكنهم  من جهة المساهمة بمبالغ قليلة تجتمع لتصبح كبيرة مؤثرة، ومن جهة أخرى أن يساهموا مساهمات مستمرة عبر الزمن ومنتظمة كانتظام دخولهم من وظائفهم وأعمالهم.</a:t>
            </a:r>
          </a:p>
          <a:p>
            <a:pPr>
              <a:buBlip>
                <a:blip r:embed="rId2"/>
              </a:buBlip>
            </a:pPr>
            <a:r>
              <a:rPr lang="ar-SA" dirty="0" smtClean="0"/>
              <a:t>إحكام الرقابة على الأوقاف :  إن صيغة الصناديق الاستثمارية  الوقفية تمكن من إحكام الرقابة الشعبية والحكومية على الأوقاف. ذلك أن سبل المراجعة المحاسبية وطرائق الضبط في الأعمال المالية والمصرفية قد تطورت تطوراً عظيماً في الزمن الحديث مما يمكن أن يستفاد منه من هذه الناحية.</a:t>
            </a:r>
          </a:p>
          <a:p>
            <a:endParaRPr lang="ar-SA" dirty="0"/>
          </a:p>
        </p:txBody>
      </p:sp>
    </p:spTree>
    <p:extLst>
      <p:ext uri="{BB962C8B-B14F-4D97-AF65-F5344CB8AC3E}">
        <p14:creationId xmlns:p14="http://schemas.microsoft.com/office/powerpoint/2010/main" val="316838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علاقات الصناديق الاستثمارية الوقفية</a:t>
            </a:r>
            <a:endParaRPr lang="ar-SA" dirty="0"/>
          </a:p>
        </p:txBody>
      </p:sp>
      <p:sp>
        <p:nvSpPr>
          <p:cNvPr id="3" name="عنصر نائب للمحتوى 2"/>
          <p:cNvSpPr>
            <a:spLocks noGrp="1"/>
          </p:cNvSpPr>
          <p:nvPr>
            <p:ph idx="1"/>
          </p:nvPr>
        </p:nvSpPr>
        <p:spPr/>
        <p:txBody>
          <a:bodyPr>
            <a:normAutofit fontScale="62500" lnSpcReduction="20000"/>
          </a:bodyPr>
          <a:lstStyle/>
          <a:p>
            <a:pPr>
              <a:buBlip>
                <a:blip r:embed="rId2"/>
              </a:buBlip>
            </a:pPr>
            <a:r>
              <a:rPr lang="ar-SA" dirty="0" smtClean="0"/>
              <a:t>تشتمل الصناديق الاستثمارية الوقفية على ثلاثة أنواع من العلاقات، هي:</a:t>
            </a:r>
          </a:p>
          <a:p>
            <a:pPr>
              <a:buBlip>
                <a:blip r:embed="rId2"/>
              </a:buBlip>
            </a:pPr>
            <a:endParaRPr lang="ar-SA" dirty="0" smtClean="0"/>
          </a:p>
          <a:p>
            <a:pPr>
              <a:buBlip>
                <a:blip r:embed="rId2"/>
              </a:buBlip>
            </a:pPr>
            <a:r>
              <a:rPr lang="ar-SA" dirty="0" smtClean="0"/>
              <a:t>النوع الأول: العلاقة بين الواقفين ومدير الصندوق الاستثماري الوقفي.. قد تكون العلاقة بين المستثمرين ومدير الصندوق علاقة وكالة بأجر، فيحصل على أجرة مقطوعة لقاء الإدارة. وقد تكون العلاقة بين المستثمرين ومدير الصندوق علاقة مضاربة حال مشاركتهم في الأرباح، وبذلك تكون العلاقة (مضاربة)، حيث إن المال يكون من قبل المستثمرين والعمل يكون من مدير الصندوق نظير حصة معلومة من الربح.</a:t>
            </a:r>
          </a:p>
          <a:p>
            <a:pPr>
              <a:buBlip>
                <a:blip r:embed="rId2"/>
              </a:buBlip>
            </a:pPr>
            <a:endParaRPr lang="ar-SA" dirty="0" smtClean="0"/>
          </a:p>
          <a:p>
            <a:pPr>
              <a:buBlip>
                <a:blip r:embed="rId2"/>
              </a:buBlip>
            </a:pPr>
            <a:r>
              <a:rPr lang="ar-SA" dirty="0" smtClean="0"/>
              <a:t>النوع الثاني: العلاقة بين مجلس الصندوق الاستثماري الوقفي ومدير الصندوق الاستثماري الوقفي.. يشرف على أعمال مدير الصندوق مجلسُ الصندوق، وهو مكونٌ من ثلاثة أعضاء مستقلين وعضوين غير مستقلين، وهم يمثلون في الحقيقة الواقفين أمام مدير الصندوق والمشرفين على مدير الصندوق.</a:t>
            </a:r>
          </a:p>
          <a:p>
            <a:pPr>
              <a:buBlip>
                <a:blip r:embed="rId2"/>
              </a:buBlip>
            </a:pPr>
            <a:endParaRPr lang="ar-SA" dirty="0" smtClean="0"/>
          </a:p>
          <a:p>
            <a:pPr>
              <a:buBlip>
                <a:blip r:embed="rId2"/>
              </a:buBlip>
            </a:pPr>
            <a:r>
              <a:rPr lang="ar-SA" dirty="0" smtClean="0"/>
              <a:t>النوع الثالث: العلاقة بين مدير الصندوق الاستثماري الوقفي وهيئة السوق المالية، وهي علاقة إشراف ومراقبة والتزام بالشروط والمتطلبات النظامية، فهيئة السوق المالية هي التي توافق على تأسيس الصندوق، كما أنها هي التي توافق على شروطه وأحكامه، وكذلك تشرف على طرحه وعلى توزيع الأرباح وعلى تصفيته.</a:t>
            </a:r>
          </a:p>
          <a:p>
            <a:endParaRPr lang="ar-SA" dirty="0"/>
          </a:p>
        </p:txBody>
      </p:sp>
    </p:spTree>
    <p:extLst>
      <p:ext uri="{BB962C8B-B14F-4D97-AF65-F5344CB8AC3E}">
        <p14:creationId xmlns:p14="http://schemas.microsoft.com/office/powerpoint/2010/main" val="398844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3600" dirty="0"/>
              <a:t>الأنظمة واللوائح المتعلقة بالصناديق الاستثمارية الوقفية</a:t>
            </a:r>
          </a:p>
        </p:txBody>
      </p:sp>
      <p:sp>
        <p:nvSpPr>
          <p:cNvPr id="3" name="عنصر نائب للمحتوى 2"/>
          <p:cNvSpPr>
            <a:spLocks noGrp="1"/>
          </p:cNvSpPr>
          <p:nvPr>
            <p:ph idx="1"/>
          </p:nvPr>
        </p:nvSpPr>
        <p:spPr/>
        <p:txBody>
          <a:bodyPr>
            <a:normAutofit fontScale="32500" lnSpcReduction="20000"/>
          </a:bodyPr>
          <a:lstStyle/>
          <a:p>
            <a:r>
              <a:rPr lang="ar-SA" dirty="0" smtClean="0"/>
              <a:t>يخضع الصندوق الاستثماري الوقفي لعدد من الأنظمة واللوائح، وذلك من وجهين: الأول: كونه وقفاً، فيخضع للأنظمة واللوائح والتعاميم الخاصة بالأوقاف. والثاني: كونه صندوقاً استثمارياً، فيخضع للأنظمة واللوائح الخاصة بالصناديق الاستثمارية، كالتالي:</a:t>
            </a:r>
          </a:p>
          <a:p>
            <a:endParaRPr lang="ar-SA" dirty="0" smtClean="0"/>
          </a:p>
          <a:p>
            <a:r>
              <a:rPr lang="ar-SA" dirty="0" smtClean="0"/>
              <a:t>أولاً: الأنظمة واللوائح المتعلقة بالوقف:</a:t>
            </a:r>
          </a:p>
          <a:p>
            <a:r>
              <a:rPr lang="ar-SA" dirty="0" smtClean="0"/>
              <a:t>1. نظام مجلس الأوقاف الأعلى الصادر بموجب المرسوم الملكي رقم (م/35) المؤرخ في 18/7/1386هـ، وتعديلاته.</a:t>
            </a:r>
          </a:p>
          <a:p>
            <a:r>
              <a:rPr lang="ar-SA" dirty="0" smtClean="0"/>
              <a:t>2. لائحة تنظيم الأوقاف الخيرية الصادرة بقرار مجلس الوزراء رقم (80)، وتاريخ 29/1/1393هـ.</a:t>
            </a:r>
          </a:p>
          <a:p>
            <a:r>
              <a:rPr lang="ar-SA" dirty="0" smtClean="0"/>
              <a:t>3. نظام المرافعات الشرعية الصادر بالمرسوم الملكي رقم (م/21) بتاريخ 20/5/1421هـ، واللائحة التنفيذية لنظام المرافعات الشرعية الصادرة بناء على قرار وزير العدل قرار رقم (4569) وتاريخ 3/6/1423هـ.</a:t>
            </a:r>
          </a:p>
          <a:p>
            <a:endParaRPr lang="ar-SA" dirty="0" smtClean="0"/>
          </a:p>
          <a:p>
            <a:r>
              <a:rPr lang="ar-SA" dirty="0" smtClean="0"/>
              <a:t>ثانياً: الأنظمة واللوائح المتعلقة بالصندوق الاستثماري:</a:t>
            </a:r>
          </a:p>
          <a:p>
            <a:endParaRPr lang="ar-SA" dirty="0" smtClean="0"/>
          </a:p>
          <a:p>
            <a:r>
              <a:rPr lang="ar-SA" dirty="0" smtClean="0"/>
              <a:t>1. نظام السوق المالية الصادر بالمرسوم الملكي رقم م/30 وتاريخ 2/6/1424هـ.</a:t>
            </a:r>
          </a:p>
          <a:p>
            <a:r>
              <a:rPr lang="ar-SA" dirty="0" smtClean="0"/>
              <a:t>2. لائحة الصناديق الاستثمارية الصادرة عن مجلس هيئة السوق المالية بموجب القرار رقم (1-219-2006) وتاريخ 3/12/1427هـ الموافق 24/12/2006م.</a:t>
            </a:r>
          </a:p>
          <a:p>
            <a:r>
              <a:rPr lang="ar-SA" dirty="0" smtClean="0"/>
              <a:t>3. لائحة صناديق الاستثمار العقاري الصادرة عن مجلس هيئة السوق المالية بموجب القرار رقم (1-193-2006) وتاريخ 19/6/1427هـ الموافق 15/7/2006م.</a:t>
            </a:r>
          </a:p>
          <a:p>
            <a:r>
              <a:rPr lang="ar-SA" dirty="0" smtClean="0"/>
              <a:t>4. لائحة أعمال الأوراق المالية الصادرة عن مجلس هيئة السوق المالية بموجب القرار (رقم 2-83-2005) وتاريخ 21/5/1426هـ الموافق 28/6/2005.</a:t>
            </a:r>
          </a:p>
          <a:p>
            <a:r>
              <a:rPr lang="ar-SA" dirty="0" smtClean="0"/>
              <a:t>5. لائحة الأشخاص المرخص لهم الصادرة عن مجلس هيئة السوق المالية بموجب القرار رقم (1-83-2005) وتاريخ 21/5/1426هـ الموافق 28/6/2005م.</a:t>
            </a:r>
          </a:p>
          <a:p>
            <a:r>
              <a:rPr lang="ar-SA" dirty="0" smtClean="0"/>
              <a:t>6. لائحة طرح الأوراق المالية الصادرة عن مجلس هيئة السوق المالية بموجب القرار (رقم2-11-2004) وتاريخ 20/8/1425هـ.</a:t>
            </a:r>
          </a:p>
          <a:p>
            <a:r>
              <a:rPr lang="ar-SA" dirty="0" smtClean="0"/>
              <a:t>7. قائمة المصطلحات المستخدمة في لوائح هيئة سوق المال وقواعدها الصادرة عن مجلس هيئة السوق المالية بموجب القرار (رقم2-11-2004) وتاريخ 20/8/1425هـ.</a:t>
            </a:r>
          </a:p>
          <a:p>
            <a:endParaRPr lang="ar-SA" dirty="0" smtClean="0"/>
          </a:p>
          <a:p>
            <a:endParaRPr lang="ar-SA" dirty="0"/>
          </a:p>
        </p:txBody>
      </p:sp>
    </p:spTree>
    <p:extLst>
      <p:ext uri="{BB962C8B-B14F-4D97-AF65-F5344CB8AC3E}">
        <p14:creationId xmlns:p14="http://schemas.microsoft.com/office/powerpoint/2010/main" val="2280212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فن الخياطه الرفيعة">
  <a:themeElements>
    <a:clrScheme name="فن الخياطه الرفيعة">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1_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34392CE8179A4741A1A5504E87D09C92" ma:contentTypeVersion="0" ma:contentTypeDescription="إنشاء مستند جديد." ma:contentTypeScope="" ma:versionID="2483b36edddd28a135d5c2733976a067">
  <xsd:schema xmlns:xsd="http://www.w3.org/2001/XMLSchema" xmlns:xs="http://www.w3.org/2001/XMLSchema" xmlns:p="http://schemas.microsoft.com/office/2006/metadata/properties" targetNamespace="http://schemas.microsoft.com/office/2006/metadata/properties" ma:root="true" ma:fieldsID="b8d804356fb0d354094a9f23b7d0af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1927B7-6C8E-4CDC-B9C6-FD7649F25F64}"/>
</file>

<file path=customXml/itemProps2.xml><?xml version="1.0" encoding="utf-8"?>
<ds:datastoreItem xmlns:ds="http://schemas.openxmlformats.org/officeDocument/2006/customXml" ds:itemID="{8D198769-C5BE-4D1D-AAEE-E9870191E47E}"/>
</file>

<file path=customXml/itemProps3.xml><?xml version="1.0" encoding="utf-8"?>
<ds:datastoreItem xmlns:ds="http://schemas.openxmlformats.org/officeDocument/2006/customXml" ds:itemID="{C7E45CF1-709F-4883-AAA8-FA029C77FEEF}"/>
</file>

<file path=docProps/app.xml><?xml version="1.0" encoding="utf-8"?>
<Properties xmlns="http://schemas.openxmlformats.org/officeDocument/2006/extended-properties" xmlns:vt="http://schemas.openxmlformats.org/officeDocument/2006/docPropsVTypes">
  <Template>Solstice</Template>
  <TotalTime>933</TotalTime>
  <Words>2602</Words>
  <Application>Microsoft Office PowerPoint</Application>
  <PresentationFormat>عرض على الشاشة (3:4)‏</PresentationFormat>
  <Paragraphs>144</Paragraphs>
  <Slides>20</Slides>
  <Notes>0</Notes>
  <HiddenSlides>0</HiddenSlides>
  <MMClips>0</MMClips>
  <ScaleCrop>false</ScaleCrop>
  <HeadingPairs>
    <vt:vector size="4" baseType="variant">
      <vt:variant>
        <vt:lpstr>نسق</vt:lpstr>
      </vt:variant>
      <vt:variant>
        <vt:i4>3</vt:i4>
      </vt:variant>
      <vt:variant>
        <vt:lpstr>عناوين الشرائح</vt:lpstr>
      </vt:variant>
      <vt:variant>
        <vt:i4>20</vt:i4>
      </vt:variant>
    </vt:vector>
  </HeadingPairs>
  <TitlesOfParts>
    <vt:vector size="23" baseType="lpstr">
      <vt:lpstr>انقلاب</vt:lpstr>
      <vt:lpstr>فن الخياطه الرفيعة</vt:lpstr>
      <vt:lpstr>1_انقلاب</vt:lpstr>
      <vt:lpstr>الوحدة السابعة:  صيغ معاصرة للوقف المؤسسي: (الجزء الثاني)  </vt:lpstr>
      <vt:lpstr>محتويات الوحدة </vt:lpstr>
      <vt:lpstr>تعريف الصندوق الاستثماري</vt:lpstr>
      <vt:lpstr>تعريف الصندوق الاستثماري الوقفي</vt:lpstr>
      <vt:lpstr>مزايا الصناديق الاستثمارية</vt:lpstr>
      <vt:lpstr>انواع الصناديق الاستثمارية الوقفية </vt:lpstr>
      <vt:lpstr>الإمكانات التي تقدمها الصناديق الاستثمارية الوقفية </vt:lpstr>
      <vt:lpstr>علاقات الصناديق الاستثمارية الوقفية</vt:lpstr>
      <vt:lpstr>الأنظمة واللوائح المتعلقة بالصناديق الاستثمارية الوقفية</vt:lpstr>
      <vt:lpstr> الخطوات العملية لتكوين الصندوق الاستثماري الوقفي: </vt:lpstr>
      <vt:lpstr>الخطوات العملية لتكوين الصندوق الاستثماري الوقفي(تتمة) </vt:lpstr>
      <vt:lpstr>الصناديق الوقفية : تجربة الكويت</vt:lpstr>
      <vt:lpstr>الصناديق الوقفية : تجربة الكويت(تتمة)</vt:lpstr>
      <vt:lpstr>نقاش</vt:lpstr>
      <vt:lpstr>البنك الوقفي</vt:lpstr>
      <vt:lpstr>صيغ البنك الوقفي </vt:lpstr>
      <vt:lpstr>صيغة بنك وقفي تجاري</vt:lpstr>
      <vt:lpstr>رأسمال البنك الوقفي</vt:lpstr>
      <vt:lpstr>المشاركة في البنك الوقفي</vt:lpstr>
      <vt:lpstr>صيغ الاستثمار التي يستخدمها البنك الوقفي</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51</cp:revision>
  <dcterms:created xsi:type="dcterms:W3CDTF">2017-10-29T09:55:18Z</dcterms:created>
  <dcterms:modified xsi:type="dcterms:W3CDTF">2017-11-02T10:22:16Z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0x01010034392CE8179A4741A1A5504E87D09C92</vt:lpwstr>
  </property>
</Properties>
</file>